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8936faa4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8936faa4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8936faa4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78936faa4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8936faa4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8936faa4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8936faa4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8936faa4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8936faa4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8936faa4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8936faa4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8936faa4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d5fd142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d5fd142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8936faa4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8936faa4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8936faa4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8936faa4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8936faa4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8936faa4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8936faa4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8936faa4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7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方案架構概念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建立者：倪嘉淳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更新日期：2024/07/22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MVC - WebAPI -&gt; </a:t>
            </a:r>
            <a:r>
              <a:rPr lang="zh-TW">
                <a:solidFill>
                  <a:schemeClr val="lt1"/>
                </a:solidFill>
              </a:rPr>
              <a:t>MVC - A - WebAPI v1.0</a:t>
            </a:r>
            <a:r>
              <a:rPr lang="zh-TW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152475"/>
            <a:ext cx="8520600" cy="3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模組化的事情告一個段落後，我開始構思方案中的</a:t>
            </a:r>
            <a:r>
              <a:rPr lang="zh-TW" sz="1600">
                <a:solidFill>
                  <a:srgbClr val="00FF00"/>
                </a:solidFill>
                <a:latin typeface="DFKai-SB"/>
                <a:ea typeface="DFKai-SB"/>
                <a:cs typeface="DFKai-SB"/>
                <a:sym typeface="DFKai-SB"/>
              </a:rPr>
              <a:t>訂單系統</a:t>
            </a: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，我所預期的訂單系統是要透過兩個系統(</a:t>
            </a:r>
            <a:r>
              <a:rPr lang="zh-TW" sz="1600">
                <a:solidFill>
                  <a:srgbClr val="00FF00"/>
                </a:solidFill>
                <a:latin typeface="DFKai-SB"/>
                <a:ea typeface="DFKai-SB"/>
                <a:cs typeface="DFKai-SB"/>
                <a:sym typeface="DFKai-SB"/>
              </a:rPr>
              <a:t>登入系統</a:t>
            </a: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、</a:t>
            </a:r>
            <a:r>
              <a:rPr lang="zh-TW" sz="1600">
                <a:solidFill>
                  <a:srgbClr val="00FF00"/>
                </a:solidFill>
                <a:latin typeface="DFKai-SB"/>
                <a:ea typeface="DFKai-SB"/>
                <a:cs typeface="DFKai-SB"/>
                <a:sym typeface="DFKai-SB"/>
              </a:rPr>
              <a:t>產品系統</a:t>
            </a: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)來合力完成的，目前先假定</a:t>
            </a:r>
            <a:r>
              <a:rPr lang="zh-TW" sz="1600">
                <a:solidFill>
                  <a:srgbClr val="00FF00"/>
                </a:solidFill>
                <a:latin typeface="DFKai-SB"/>
                <a:ea typeface="DFKai-SB"/>
                <a:cs typeface="DFKai-SB"/>
                <a:sym typeface="DFKai-SB"/>
              </a:rPr>
              <a:t>訂單系統</a:t>
            </a: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的資料會儲存在MVC專案裡面，但是這會面臨兩個問題。</a:t>
            </a:r>
            <a:endParaRPr sz="16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第一個問題是</a:t>
            </a:r>
            <a:r>
              <a:rPr lang="zh-TW" sz="1600">
                <a:solidFill>
                  <a:srgbClr val="FF9900"/>
                </a:solidFill>
                <a:latin typeface="DFKai-SB"/>
                <a:ea typeface="DFKai-SB"/>
                <a:cs typeface="DFKai-SB"/>
                <a:sym typeface="DFKai-SB"/>
              </a:rPr>
              <a:t>資料傳遞路徑的問題</a:t>
            </a: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，我的WebAPI的資料傳遞都必須透過前端才可以獲得(查詢字串、表單...)。</a:t>
            </a:r>
            <a:endParaRPr sz="16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第二個問題是</a:t>
            </a:r>
            <a:r>
              <a:rPr lang="zh-TW" sz="1600">
                <a:solidFill>
                  <a:srgbClr val="FF9900"/>
                </a:solidFill>
                <a:latin typeface="DFKai-SB"/>
                <a:ea typeface="DFKai-SB"/>
                <a:cs typeface="DFKai-SB"/>
                <a:sym typeface="DFKai-SB"/>
              </a:rPr>
              <a:t>WebAPI的引用問題</a:t>
            </a: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，每當我的Controller需要使用WebAPI的Context時，就必須引用(using </a:t>
            </a: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...</a:t>
            </a: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)其位置，過多的引用容易造成誤會。</a:t>
            </a:r>
            <a:endParaRPr sz="16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目前</a:t>
            </a: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的想法</a:t>
            </a: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是建立一個管理WebAPI的中間層(APImiddle)，類似於集束器的概念，統一</a:t>
            </a: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將</a:t>
            </a: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Context的引用放置於此，後續透過這一層來做MVC和WebAPI內部的資料互傳(後端互傳)。</a:t>
            </a:r>
            <a:endParaRPr sz="16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/>
          <p:nvPr/>
        </p:nvSpPr>
        <p:spPr>
          <a:xfrm>
            <a:off x="204475" y="1719900"/>
            <a:ext cx="8769000" cy="3248100"/>
          </a:xfrm>
          <a:prstGeom prst="frame">
            <a:avLst>
              <a:gd fmla="val 218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4119150" y="259525"/>
            <a:ext cx="905700" cy="82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Client</a:t>
            </a:r>
            <a:endParaRPr sz="1200"/>
          </a:p>
        </p:txBody>
      </p:sp>
      <p:sp>
        <p:nvSpPr>
          <p:cNvPr id="152" name="Google Shape;152;p23"/>
          <p:cNvSpPr/>
          <p:nvPr/>
        </p:nvSpPr>
        <p:spPr>
          <a:xfrm>
            <a:off x="2770350" y="1816650"/>
            <a:ext cx="3603300" cy="75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專案 MVC - ShopApplication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(管理路由和頁面)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(頁面的資料由javascript向WebAPI獲取)</a:t>
            </a:r>
            <a:endParaRPr/>
          </a:p>
        </p:txBody>
      </p:sp>
      <p:sp>
        <p:nvSpPr>
          <p:cNvPr id="153" name="Google Shape;153;p23"/>
          <p:cNvSpPr/>
          <p:nvPr/>
        </p:nvSpPr>
        <p:spPr>
          <a:xfrm>
            <a:off x="1053850" y="3727850"/>
            <a:ext cx="1187700" cy="10539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專案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LogInAPI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(WebAPI)</a:t>
            </a:r>
            <a:endParaRPr sz="1000"/>
          </a:p>
        </p:txBody>
      </p:sp>
      <p:sp>
        <p:nvSpPr>
          <p:cNvPr id="154" name="Google Shape;154;p23"/>
          <p:cNvSpPr/>
          <p:nvPr/>
        </p:nvSpPr>
        <p:spPr>
          <a:xfrm>
            <a:off x="1384225" y="645950"/>
            <a:ext cx="2367300" cy="641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請求資料時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RequestURL - api/[controller]/[Action]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Response - Model or Dictionary</a:t>
            </a:r>
            <a:endParaRPr sz="1000"/>
          </a:p>
        </p:txBody>
      </p:sp>
      <p:sp>
        <p:nvSpPr>
          <p:cNvPr id="155" name="Google Shape;155;p23"/>
          <p:cNvSpPr/>
          <p:nvPr/>
        </p:nvSpPr>
        <p:spPr>
          <a:xfrm>
            <a:off x="6814075" y="3680750"/>
            <a:ext cx="1475700" cy="11481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專案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ProductAPI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(WebAPI)</a:t>
            </a:r>
            <a:endParaRPr sz="1000"/>
          </a:p>
        </p:txBody>
      </p:sp>
      <p:sp>
        <p:nvSpPr>
          <p:cNvPr id="156" name="Google Shape;156;p23"/>
          <p:cNvSpPr/>
          <p:nvPr/>
        </p:nvSpPr>
        <p:spPr>
          <a:xfrm>
            <a:off x="5392475" y="645950"/>
            <a:ext cx="2367300" cy="641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請求頁面(View)時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RequestURL - [controller]/[Action]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Response - View</a:t>
            </a:r>
            <a:endParaRPr sz="1000"/>
          </a:p>
        </p:txBody>
      </p:sp>
      <p:sp>
        <p:nvSpPr>
          <p:cNvPr id="157" name="Google Shape;157;p23"/>
          <p:cNvSpPr/>
          <p:nvPr/>
        </p:nvSpPr>
        <p:spPr>
          <a:xfrm>
            <a:off x="4448700" y="1085424"/>
            <a:ext cx="246600" cy="731400"/>
          </a:xfrm>
          <a:prstGeom prst="upDownArrow">
            <a:avLst>
              <a:gd fmla="val 16018" name="adj1"/>
              <a:gd fmla="val 4743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4072650" y="1287660"/>
            <a:ext cx="998700" cy="30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Request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Response</a:t>
            </a:r>
            <a:endParaRPr sz="1000"/>
          </a:p>
        </p:txBody>
      </p:sp>
      <p:sp>
        <p:nvSpPr>
          <p:cNvPr id="159" name="Google Shape;159;p23"/>
          <p:cNvSpPr txBox="1"/>
          <p:nvPr/>
        </p:nvSpPr>
        <p:spPr>
          <a:xfrm>
            <a:off x="267400" y="1777425"/>
            <a:ext cx="227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整個方案 - ShopStore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0" name="Google Shape;160;p23"/>
          <p:cNvSpPr/>
          <p:nvPr/>
        </p:nvSpPr>
        <p:spPr>
          <a:xfrm rot="-3292156">
            <a:off x="1723814" y="3078647"/>
            <a:ext cx="1654722" cy="3774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Attatch</a:t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1439250" y="3287450"/>
            <a:ext cx="1982100" cy="519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連接用的類別 - APItoLINK.cs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API連接方法 AttachAPI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靜態資源連接方法 AttachSource</a:t>
            </a:r>
            <a:endParaRPr sz="900"/>
          </a:p>
        </p:txBody>
      </p:sp>
      <p:sp>
        <p:nvSpPr>
          <p:cNvPr id="162" name="Google Shape;162;p23"/>
          <p:cNvSpPr/>
          <p:nvPr/>
        </p:nvSpPr>
        <p:spPr>
          <a:xfrm rot="3068199">
            <a:off x="5718874" y="3078565"/>
            <a:ext cx="1714518" cy="37763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Attatch</a:t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5891225" y="3208850"/>
            <a:ext cx="1982100" cy="519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連接用的類別 - APItoLINK.cs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API連接方法 AttachAPI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靜態資源連接方法 AttachSource</a:t>
            </a:r>
            <a:endParaRPr sz="900"/>
          </a:p>
        </p:txBody>
      </p:sp>
      <p:cxnSp>
        <p:nvCxnSpPr>
          <p:cNvPr id="164" name="Google Shape;164;p23"/>
          <p:cNvCxnSpPr>
            <a:endCxn id="158" idx="1"/>
          </p:cNvCxnSpPr>
          <p:nvPr/>
        </p:nvCxnSpPr>
        <p:spPr>
          <a:xfrm>
            <a:off x="3767250" y="975360"/>
            <a:ext cx="305400" cy="462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3"/>
          <p:cNvCxnSpPr>
            <a:stCxn id="156" idx="1"/>
            <a:endCxn id="158" idx="3"/>
          </p:cNvCxnSpPr>
          <p:nvPr/>
        </p:nvCxnSpPr>
        <p:spPr>
          <a:xfrm flipH="1">
            <a:off x="5071475" y="966800"/>
            <a:ext cx="321000" cy="47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3"/>
          <p:cNvSpPr txBox="1"/>
          <p:nvPr/>
        </p:nvSpPr>
        <p:spPr>
          <a:xfrm>
            <a:off x="42000" y="47175"/>
            <a:ext cx="296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</a:rPr>
              <a:t>MVC - A - WebAPI v1.0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3684025" y="3302975"/>
            <a:ext cx="1809900" cy="65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APImiddle(A</a:t>
            </a:r>
            <a:r>
              <a:rPr lang="zh-TW" sz="1200"/>
              <a:t>部分</a:t>
            </a:r>
            <a:r>
              <a:rPr lang="zh-TW" sz="1200"/>
              <a:t>)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集中管理Context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(類似現實中的集束器)</a:t>
            </a:r>
            <a:endParaRPr sz="1200"/>
          </a:p>
        </p:txBody>
      </p:sp>
      <p:sp>
        <p:nvSpPr>
          <p:cNvPr id="168" name="Google Shape;168;p23"/>
          <p:cNvSpPr/>
          <p:nvPr/>
        </p:nvSpPr>
        <p:spPr>
          <a:xfrm>
            <a:off x="2173625" y="3962375"/>
            <a:ext cx="2367300" cy="717300"/>
          </a:xfrm>
          <a:prstGeom prst="leftUpArrow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 flipH="1">
            <a:off x="4619475" y="3962375"/>
            <a:ext cx="2367300" cy="717300"/>
          </a:xfrm>
          <a:prstGeom prst="leftUpArrow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3696150" y="4171025"/>
            <a:ext cx="1751700" cy="300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後端內部的資料互傳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using (context …) {}</a:t>
            </a:r>
            <a:endParaRPr sz="900"/>
          </a:p>
        </p:txBody>
      </p:sp>
      <p:sp>
        <p:nvSpPr>
          <p:cNvPr id="171" name="Google Shape;171;p23"/>
          <p:cNvSpPr/>
          <p:nvPr/>
        </p:nvSpPr>
        <p:spPr>
          <a:xfrm rot="-5400000">
            <a:off x="4229575" y="2742350"/>
            <a:ext cx="718800" cy="37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using</a:t>
            </a:r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297750" y="1816825"/>
            <a:ext cx="114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1"/>
                </a:solidFill>
              </a:rPr>
              <a:t>整個方案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7732300" y="47175"/>
            <a:ext cx="136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</a:rPr>
              <a:t>2024/07/22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改善方案的起因 - 1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最初在工作上學習Python的時候，為了在時限內將結果交給主管，所以編寫出很多「免洗」的程式碼，屬於用一次就丟一次的那種，一開始覺得沒有甚麼，但是後來主管又提出類似的需求時，我又編寫出大致類似的</a:t>
            </a: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「免洗」</a:t>
            </a: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程式碼，不斷地循環，如果每次都要從頭編寫如此類似的程式碼，為何我不去編寫一個程式碼的模板來完成需求呢，於是開始我的程式碼的重構過程。</a:t>
            </a:r>
            <a:endParaRPr sz="16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我的重構過程開始於我編寫的</a:t>
            </a: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「免洗」程式碼，我在看到那些我早期編寫的程式碼時，我只覺得痛苦難受，即便是自己編寫的，我都需要耗費心神和時間去了解當時的運作邏輯，如過其他人要參考並修改的話，豈不是更難受，於是我在空閒的時候，開始重構程式碼並保留原初的運作邏輯，卻發生了「牽一髮動全身」的狀況，雖然還是可以做部分的重構，但終究是難以使用和了解的，那還不如全部重做。</a:t>
            </a:r>
            <a:endParaRPr sz="16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這件事讓我後悔當初的我給自己留下了怎樣的爛攤子，，後來在看書的時候，了解到這個叫做所謂的「技術債」。</a:t>
            </a:r>
            <a:endParaRPr sz="16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改善方案的起因 - 2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經歷過重構程式碼的事件後，我產生了「在編寫程式碼的初期時，要好好規劃」的想法，在時間充裕的狀況下，我會在開始編寫之前，不斷地思考其結構，經過一番評估後，才開始編寫程式碼，時間久了之後，這也慢慢地成為我的習慣。</a:t>
            </a:r>
            <a:endParaRPr sz="16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後來在看了一些書籍之後，得知「Clean Code」的編寫風格，該風格的宗旨是編寫「可讀性高、易維護、減少技術債」的程式碼，和我想要做的事是一樣的，所以該風格也成為我現在追逐的目標。</a:t>
            </a:r>
            <a:endParaRPr sz="16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最初的MVC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在學習ASP.NET Core 8.0的MVC模型時，我是照著微軟的官方教學開始建構整個方案，一開始的編寫還蠻順利的，直到我想要建立一個自己的作品時，我卻遇到很大的障礙。</a:t>
            </a:r>
            <a:endParaRPr sz="16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我的習慣讓我在構思這個方案的細節時，會想到很多的東西，但是如果我不斷地思考要如何編寫這個</a:t>
            </a: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方案</a:t>
            </a: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，這個</a:t>
            </a: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方案</a:t>
            </a: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將不會有被編寫的一天，所以我夾帶著大量的想法，卻照著官方教學那樣的去做。</a:t>
            </a:r>
            <a:endParaRPr sz="16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在開始編寫之前，我的構思都是建構在模組化的管理上，我將每個獨立的系統視為一個獨立的模組，而多個不同的模組可以去拼湊出一個想要的系統。</a:t>
            </a:r>
            <a:endParaRPr sz="16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編寫的途中，我突然想到將每個專案(</a:t>
            </a:r>
            <a:r>
              <a:rPr lang="zh-TW" sz="1600">
                <a:solidFill>
                  <a:srgbClr val="FF9900"/>
                </a:solidFill>
                <a:latin typeface="DFKai-SB"/>
                <a:ea typeface="DFKai-SB"/>
                <a:cs typeface="DFKai-SB"/>
                <a:sym typeface="DFKai-SB"/>
              </a:rPr>
              <a:t>專案歸屬於方案底下</a:t>
            </a: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)都當作一個模組的話，是不是就可以完成我的構思，但最後遇到「</a:t>
            </a:r>
            <a:r>
              <a:rPr lang="zh-TW" sz="1600">
                <a:solidFill>
                  <a:srgbClr val="FF9900"/>
                </a:solidFill>
                <a:latin typeface="DFKai-SB"/>
                <a:ea typeface="DFKai-SB"/>
                <a:cs typeface="DFKai-SB"/>
                <a:sym typeface="DFKai-SB"/>
              </a:rPr>
              <a:t>單一專案配單一連接阜</a:t>
            </a: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」的問題，只能放著這個構思，繼續模仿官方的教學來做方案。</a:t>
            </a:r>
            <a:endParaRPr sz="16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204475" y="1719900"/>
            <a:ext cx="8769000" cy="3248100"/>
          </a:xfrm>
          <a:prstGeom prst="frame">
            <a:avLst>
              <a:gd fmla="val 218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4119150" y="259525"/>
            <a:ext cx="905700" cy="82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Client</a:t>
            </a:r>
            <a:endParaRPr sz="1200"/>
          </a:p>
        </p:txBody>
      </p:sp>
      <p:sp>
        <p:nvSpPr>
          <p:cNvPr id="80" name="Google Shape;80;p17"/>
          <p:cNvSpPr/>
          <p:nvPr/>
        </p:nvSpPr>
        <p:spPr>
          <a:xfrm>
            <a:off x="1944000" y="2296050"/>
            <a:ext cx="5256000" cy="209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專案 MVC - ShopApplication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(管理路由、頁面、</a:t>
            </a:r>
            <a:r>
              <a:rPr lang="zh-TW"/>
              <a:t>資料模型</a:t>
            </a:r>
            <a:r>
              <a:rPr lang="zh-TW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全部的東西</a:t>
            </a:r>
            <a:r>
              <a:rPr lang="zh-TW"/>
              <a:t>都塞在這個專案</a:t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5707350" y="1031675"/>
            <a:ext cx="2367300" cy="641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請求頁面(View)時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RequestURL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Response - View</a:t>
            </a:r>
            <a:endParaRPr sz="1000"/>
          </a:p>
        </p:txBody>
      </p:sp>
      <p:sp>
        <p:nvSpPr>
          <p:cNvPr id="82" name="Google Shape;82;p17"/>
          <p:cNvSpPr/>
          <p:nvPr/>
        </p:nvSpPr>
        <p:spPr>
          <a:xfrm>
            <a:off x="4448700" y="1085425"/>
            <a:ext cx="246600" cy="1193100"/>
          </a:xfrm>
          <a:prstGeom prst="upDownArrow">
            <a:avLst>
              <a:gd fmla="val 16018" name="adj1"/>
              <a:gd fmla="val 4743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4072650" y="1287660"/>
            <a:ext cx="998700" cy="30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Request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Response</a:t>
            </a:r>
            <a:endParaRPr sz="1000"/>
          </a:p>
        </p:txBody>
      </p:sp>
      <p:sp>
        <p:nvSpPr>
          <p:cNvPr id="84" name="Google Shape;84;p17"/>
          <p:cNvSpPr txBox="1"/>
          <p:nvPr/>
        </p:nvSpPr>
        <p:spPr>
          <a:xfrm>
            <a:off x="267400" y="1777425"/>
            <a:ext cx="227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整個方案 - ShopStore</a:t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85" name="Google Shape;85;p17"/>
          <p:cNvCxnSpPr>
            <a:stCxn id="81" idx="1"/>
            <a:endCxn id="83" idx="3"/>
          </p:cNvCxnSpPr>
          <p:nvPr/>
        </p:nvCxnSpPr>
        <p:spPr>
          <a:xfrm flipH="1">
            <a:off x="5071350" y="1352525"/>
            <a:ext cx="636000" cy="85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7"/>
          <p:cNvSpPr txBox="1"/>
          <p:nvPr/>
        </p:nvSpPr>
        <p:spPr>
          <a:xfrm>
            <a:off x="42000" y="47175"/>
            <a:ext cx="176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</a:rPr>
              <a:t>MVC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7732300" y="47175"/>
            <a:ext cx="136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</a:rPr>
              <a:t>2024/06/27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297750" y="1816825"/>
            <a:ext cx="114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1"/>
                </a:solidFill>
              </a:rPr>
              <a:t>整個方案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MVC -&gt; Areas in MVC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就在完成兩個MVC組合後，我開始覺得這個方案的資料開始變得混雜，我總是要去查看很多的檔案才可以知道我想要的東西在哪，在</a:t>
            </a: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網路上查詢相關資料的時候，意外發現可以透過Areas的資料夾去做管理，這件事有可能可以完成我的構思，於是我就將該技術加入我的方案裡面。</a:t>
            </a:r>
            <a:endParaRPr sz="16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Areas變向的解決「</a:t>
            </a:r>
            <a:r>
              <a:rPr lang="zh-TW" sz="1600">
                <a:solidFill>
                  <a:srgbClr val="FF9900"/>
                </a:solidFill>
                <a:latin typeface="DFKai-SB"/>
                <a:ea typeface="DFKai-SB"/>
                <a:cs typeface="DFKai-SB"/>
                <a:sym typeface="DFKai-SB"/>
              </a:rPr>
              <a:t>單一專案配單一連接阜</a:t>
            </a: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」的問題和</a:t>
            </a:r>
            <a:r>
              <a:rPr lang="zh-TW" sz="1600">
                <a:solidFill>
                  <a:srgbClr val="FF9900"/>
                </a:solidFill>
                <a:latin typeface="DFKai-SB"/>
                <a:ea typeface="DFKai-SB"/>
                <a:cs typeface="DFKai-SB"/>
                <a:sym typeface="DFKai-SB"/>
              </a:rPr>
              <a:t>模組化</a:t>
            </a: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的問題，雖然不是我所預想的那樣，但是也不錯。</a:t>
            </a:r>
            <a:endParaRPr sz="16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204475" y="1719900"/>
            <a:ext cx="8769000" cy="3248100"/>
          </a:xfrm>
          <a:prstGeom prst="frame">
            <a:avLst>
              <a:gd fmla="val 218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4119150" y="259525"/>
            <a:ext cx="905700" cy="82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Client</a:t>
            </a:r>
            <a:endParaRPr sz="1200"/>
          </a:p>
        </p:txBody>
      </p:sp>
      <p:sp>
        <p:nvSpPr>
          <p:cNvPr id="101" name="Google Shape;101;p19"/>
          <p:cNvSpPr/>
          <p:nvPr/>
        </p:nvSpPr>
        <p:spPr>
          <a:xfrm>
            <a:off x="1944000" y="2296050"/>
            <a:ext cx="5256000" cy="209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專案 MVC - ShopApplication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(管理路由、頁面、資料模型)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全部的東西</a:t>
            </a:r>
            <a:r>
              <a:rPr lang="zh-TW"/>
              <a:t>都塞在這個專案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Areas</a:t>
            </a:r>
            <a:r>
              <a:rPr lang="zh-TW"/>
              <a:t>管理部分的內容</a:t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5707350" y="1031675"/>
            <a:ext cx="2367300" cy="641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請求頁面(View)時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RequestURL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Response - View</a:t>
            </a:r>
            <a:endParaRPr sz="1000"/>
          </a:p>
        </p:txBody>
      </p:sp>
      <p:sp>
        <p:nvSpPr>
          <p:cNvPr id="103" name="Google Shape;103;p19"/>
          <p:cNvSpPr/>
          <p:nvPr/>
        </p:nvSpPr>
        <p:spPr>
          <a:xfrm>
            <a:off x="4448700" y="1085425"/>
            <a:ext cx="246600" cy="1193100"/>
          </a:xfrm>
          <a:prstGeom prst="upDownArrow">
            <a:avLst>
              <a:gd fmla="val 16018" name="adj1"/>
              <a:gd fmla="val 4743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4072650" y="1287660"/>
            <a:ext cx="998700" cy="30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Request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Response</a:t>
            </a:r>
            <a:endParaRPr sz="1000"/>
          </a:p>
        </p:txBody>
      </p:sp>
      <p:sp>
        <p:nvSpPr>
          <p:cNvPr id="105" name="Google Shape;105;p19"/>
          <p:cNvSpPr txBox="1"/>
          <p:nvPr/>
        </p:nvSpPr>
        <p:spPr>
          <a:xfrm>
            <a:off x="267400" y="1777425"/>
            <a:ext cx="227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整個方案 - ShopStore</a:t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106" name="Google Shape;106;p19"/>
          <p:cNvCxnSpPr>
            <a:stCxn id="102" idx="1"/>
            <a:endCxn id="104" idx="3"/>
          </p:cNvCxnSpPr>
          <p:nvPr/>
        </p:nvCxnSpPr>
        <p:spPr>
          <a:xfrm flipH="1">
            <a:off x="5071350" y="1352525"/>
            <a:ext cx="636000" cy="85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9"/>
          <p:cNvSpPr txBox="1"/>
          <p:nvPr/>
        </p:nvSpPr>
        <p:spPr>
          <a:xfrm>
            <a:off x="42000" y="47175"/>
            <a:ext cx="176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</a:rPr>
              <a:t>Areas in </a:t>
            </a:r>
            <a:r>
              <a:rPr lang="zh-TW" sz="1800">
                <a:solidFill>
                  <a:schemeClr val="lt1"/>
                </a:solidFill>
              </a:rPr>
              <a:t>MVC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7732300" y="47175"/>
            <a:ext cx="136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</a:rPr>
              <a:t>2024/07/03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297750" y="1816825"/>
            <a:ext cx="114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1"/>
                </a:solidFill>
              </a:rPr>
              <a:t>整個方案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1999475" y="3636825"/>
            <a:ext cx="810900" cy="700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Areas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LogIn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Areas in MVC -&gt; </a:t>
            </a:r>
            <a:r>
              <a:rPr lang="zh-TW">
                <a:solidFill>
                  <a:schemeClr val="lt1"/>
                </a:solidFill>
              </a:rPr>
              <a:t>MVC - WebAPI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054825"/>
            <a:ext cx="8520600" cy="4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當我開始將第二組MVC組合改寫成Areas的方式時，我不斷地打開資料夾，這時我發現到資料夾的層級變得很多，雖然沒有到無法管理，但是還是有些麻煩。</a:t>
            </a:r>
            <a:endParaRPr sz="16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在寫方案的這段期間，有去過不少的面試，那些公司或多或少都會提到關於WebAPI的問題，我自己有做過WebAPI的專案練習，但當時的我僅僅當作是方便測試</a:t>
            </a: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「CRUD」的專案，並未想太多，直到我去查詢關於WebAPI的定義，才恍然大悟，重新使用了這個概念，將Areas和MVC組合重構成WebAPI的形式。</a:t>
            </a:r>
            <a:endParaRPr sz="16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嘗試編寫連接用的類別讓各個WebAPI可以「Attatch」到MVC模型上，並使用神奇的方式解決了「</a:t>
            </a:r>
            <a:r>
              <a:rPr lang="zh-TW" sz="1600">
                <a:solidFill>
                  <a:srgbClr val="FF9900"/>
                </a:solidFill>
                <a:latin typeface="DFKai-SB"/>
                <a:ea typeface="DFKai-SB"/>
                <a:cs typeface="DFKai-SB"/>
                <a:sym typeface="DFKai-SB"/>
              </a:rPr>
              <a:t>單一專案配單一連接阜</a:t>
            </a: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」的問題。</a:t>
            </a:r>
            <a:endParaRPr sz="16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透過對WebAPI的新認知，我接著重新編寫全部的javascript並歸納成js檔，再將該檔案放入對應的WebAPI裡面去做管理，使其可以實現我的模組化的構思，但是這階段出現新的問題，該問題是</a:t>
            </a:r>
            <a:r>
              <a:rPr lang="zh-TW" sz="1600">
                <a:solidFill>
                  <a:srgbClr val="FF9900"/>
                </a:solidFill>
                <a:latin typeface="DFKai-SB"/>
                <a:ea typeface="DFKai-SB"/>
                <a:cs typeface="DFKai-SB"/>
                <a:sym typeface="DFKai-SB"/>
              </a:rPr>
              <a:t>靜態資料的引用</a:t>
            </a:r>
            <a:r>
              <a:rPr lang="zh-TW" sz="16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(如同MVC中，引用wwwroot)，最終參考網路上找到的資料和不斷的嘗試錯誤下，解決掉該問題。</a:t>
            </a:r>
            <a:endParaRPr sz="16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>
            <a:off x="204475" y="1719900"/>
            <a:ext cx="8769000" cy="3248100"/>
          </a:xfrm>
          <a:prstGeom prst="frame">
            <a:avLst>
              <a:gd fmla="val 218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4119150" y="259525"/>
            <a:ext cx="905700" cy="82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Client</a:t>
            </a:r>
            <a:endParaRPr sz="1200"/>
          </a:p>
        </p:txBody>
      </p:sp>
      <p:sp>
        <p:nvSpPr>
          <p:cNvPr id="123" name="Google Shape;123;p21"/>
          <p:cNvSpPr/>
          <p:nvPr/>
        </p:nvSpPr>
        <p:spPr>
          <a:xfrm>
            <a:off x="2770350" y="1816650"/>
            <a:ext cx="3603300" cy="75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專案 MVC - ShopApplication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(管理路由和頁面)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(頁面的資料由javascript向WebAPI獲取)</a:t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1053850" y="3727850"/>
            <a:ext cx="1187700" cy="10539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專案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LogInAPI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(WebAPI)</a:t>
            </a:r>
            <a:endParaRPr sz="1000"/>
          </a:p>
        </p:txBody>
      </p:sp>
      <p:sp>
        <p:nvSpPr>
          <p:cNvPr id="125" name="Google Shape;125;p21"/>
          <p:cNvSpPr/>
          <p:nvPr/>
        </p:nvSpPr>
        <p:spPr>
          <a:xfrm>
            <a:off x="1384225" y="645950"/>
            <a:ext cx="2367300" cy="641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請求資料時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RequestURL - api/[controller]/[Action]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Response - Model or Dictionary</a:t>
            </a:r>
            <a:endParaRPr sz="1000"/>
          </a:p>
        </p:txBody>
      </p:sp>
      <p:sp>
        <p:nvSpPr>
          <p:cNvPr id="126" name="Google Shape;126;p21"/>
          <p:cNvSpPr/>
          <p:nvPr/>
        </p:nvSpPr>
        <p:spPr>
          <a:xfrm>
            <a:off x="6373650" y="3727850"/>
            <a:ext cx="1475700" cy="11481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專案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ProductAPI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(WebAPI)</a:t>
            </a:r>
            <a:endParaRPr sz="1000"/>
          </a:p>
        </p:txBody>
      </p:sp>
      <p:sp>
        <p:nvSpPr>
          <p:cNvPr id="127" name="Google Shape;127;p21"/>
          <p:cNvSpPr/>
          <p:nvPr/>
        </p:nvSpPr>
        <p:spPr>
          <a:xfrm>
            <a:off x="5392475" y="645950"/>
            <a:ext cx="2367300" cy="641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請求頁面(View)時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RequestURL - [controller]/[Action]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Response - View</a:t>
            </a:r>
            <a:endParaRPr sz="1000"/>
          </a:p>
        </p:txBody>
      </p:sp>
      <p:sp>
        <p:nvSpPr>
          <p:cNvPr id="128" name="Google Shape;128;p21"/>
          <p:cNvSpPr/>
          <p:nvPr/>
        </p:nvSpPr>
        <p:spPr>
          <a:xfrm>
            <a:off x="4448700" y="1085424"/>
            <a:ext cx="246600" cy="731400"/>
          </a:xfrm>
          <a:prstGeom prst="upDownArrow">
            <a:avLst>
              <a:gd fmla="val 16018" name="adj1"/>
              <a:gd fmla="val 4743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4072650" y="1287660"/>
            <a:ext cx="998700" cy="30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Request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Response</a:t>
            </a:r>
            <a:endParaRPr sz="1000"/>
          </a:p>
        </p:txBody>
      </p:sp>
      <p:sp>
        <p:nvSpPr>
          <p:cNvPr id="130" name="Google Shape;130;p21"/>
          <p:cNvSpPr txBox="1"/>
          <p:nvPr/>
        </p:nvSpPr>
        <p:spPr>
          <a:xfrm>
            <a:off x="267400" y="1777425"/>
            <a:ext cx="227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整個方案 - ShopStore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1" name="Google Shape;131;p21"/>
          <p:cNvSpPr/>
          <p:nvPr/>
        </p:nvSpPr>
        <p:spPr>
          <a:xfrm rot="-3292156">
            <a:off x="1723814" y="3078647"/>
            <a:ext cx="1654722" cy="3774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Attatch</a:t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1439250" y="3287450"/>
            <a:ext cx="1982100" cy="519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連接用的類別 - APItoLINK.cs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API連接方法 AttachAPI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靜態資源連接方法 AttachSource</a:t>
            </a:r>
            <a:endParaRPr sz="900"/>
          </a:p>
        </p:txBody>
      </p:sp>
      <p:sp>
        <p:nvSpPr>
          <p:cNvPr id="133" name="Google Shape;133;p21"/>
          <p:cNvSpPr/>
          <p:nvPr/>
        </p:nvSpPr>
        <p:spPr>
          <a:xfrm rot="3068199">
            <a:off x="5379874" y="3078565"/>
            <a:ext cx="1714518" cy="37763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Attatch</a:t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5246075" y="3287450"/>
            <a:ext cx="1982100" cy="519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連接用的類別 - APItoLINK.cs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API連接方法 AttachAPI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靜態資源連接方法 AttachSource</a:t>
            </a:r>
            <a:endParaRPr sz="900"/>
          </a:p>
        </p:txBody>
      </p:sp>
      <p:cxnSp>
        <p:nvCxnSpPr>
          <p:cNvPr id="135" name="Google Shape;135;p21"/>
          <p:cNvCxnSpPr>
            <a:endCxn id="129" idx="1"/>
          </p:cNvCxnSpPr>
          <p:nvPr/>
        </p:nvCxnSpPr>
        <p:spPr>
          <a:xfrm>
            <a:off x="3767250" y="975360"/>
            <a:ext cx="305400" cy="462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1"/>
          <p:cNvCxnSpPr>
            <a:stCxn id="127" idx="1"/>
            <a:endCxn id="129" idx="3"/>
          </p:cNvCxnSpPr>
          <p:nvPr/>
        </p:nvCxnSpPr>
        <p:spPr>
          <a:xfrm flipH="1">
            <a:off x="5071475" y="966800"/>
            <a:ext cx="321000" cy="47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1"/>
          <p:cNvSpPr txBox="1"/>
          <p:nvPr/>
        </p:nvSpPr>
        <p:spPr>
          <a:xfrm>
            <a:off x="42000" y="47175"/>
            <a:ext cx="176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</a:rPr>
              <a:t>MVC - WebAPI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7732300" y="47175"/>
            <a:ext cx="136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</a:rPr>
              <a:t>2024/07/18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297750" y="1816825"/>
            <a:ext cx="114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1"/>
                </a:solidFill>
              </a:rPr>
              <a:t>整個方案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