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0781-4BAB-7F9B-E4AA-5024F8C01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NREGA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DBC1-6F78-B5FB-3D68-0D17A1700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-</a:t>
            </a:r>
            <a:r>
              <a:rPr lang="en-IN" b="1" dirty="0">
                <a:latin typeface="High Tower Text" panose="02040502050506030303" pitchFamily="18" charset="0"/>
              </a:rPr>
              <a:t>USING POWER BI</a:t>
            </a:r>
          </a:p>
        </p:txBody>
      </p:sp>
    </p:spTree>
    <p:extLst>
      <p:ext uri="{BB962C8B-B14F-4D97-AF65-F5344CB8AC3E}">
        <p14:creationId xmlns:p14="http://schemas.microsoft.com/office/powerpoint/2010/main" val="191949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DAEBC-9820-3C73-80E1-913EE883E39E}"/>
              </a:ext>
            </a:extLst>
          </p:cNvPr>
          <p:cNvSpPr txBox="1"/>
          <p:nvPr/>
        </p:nvSpPr>
        <p:spPr>
          <a:xfrm>
            <a:off x="223520" y="335280"/>
            <a:ext cx="11358880" cy="506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Scope:</a:t>
            </a:r>
          </a:p>
          <a:p>
            <a:endParaRPr lang="en-US" sz="2000" dirty="0">
              <a:latin typeface="Algerian" panose="04020705040A02060702" pitchFamily="82" charset="0"/>
            </a:endParaRPr>
          </a:p>
          <a:p>
            <a:pPr>
              <a:lnSpc>
                <a:spcPct val="200000"/>
              </a:lnSpc>
            </a:pPr>
            <a:r>
              <a:rPr lang="en-US" dirty="0"/>
              <a:t>● This project aims to analyze and visualize the NREGA dataset to extract meaningful insights.</a:t>
            </a:r>
          </a:p>
          <a:p>
            <a:pPr>
              <a:lnSpc>
                <a:spcPct val="200000"/>
              </a:lnSpc>
            </a:pPr>
            <a:r>
              <a:rPr lang="en-US" dirty="0"/>
              <a:t>   The scope includes:</a:t>
            </a:r>
          </a:p>
          <a:p>
            <a:pPr>
              <a:lnSpc>
                <a:spcPct val="200000"/>
              </a:lnSpc>
            </a:pPr>
            <a:r>
              <a:rPr lang="en-US" dirty="0"/>
              <a:t>● Data preprocessing and cleaning to ensure data quality.</a:t>
            </a:r>
          </a:p>
          <a:p>
            <a:pPr>
              <a:lnSpc>
                <a:spcPct val="200000"/>
              </a:lnSpc>
            </a:pPr>
            <a:r>
              <a:rPr lang="en-US" dirty="0"/>
              <a:t>● Exploratory data analysis (EDA) to identify patterns, trends, and disparities in</a:t>
            </a:r>
          </a:p>
          <a:p>
            <a:pPr>
              <a:lnSpc>
                <a:spcPct val="200000"/>
              </a:lnSpc>
            </a:pPr>
            <a:r>
              <a:rPr lang="en-US" dirty="0"/>
              <a:t>   NREGA implementation.</a:t>
            </a:r>
          </a:p>
          <a:p>
            <a:pPr>
              <a:lnSpc>
                <a:spcPct val="200000"/>
              </a:lnSpc>
            </a:pPr>
            <a:r>
              <a:rPr lang="en-US" dirty="0"/>
              <a:t>● Utilizing data visualization techniques to present key findings effectively.</a:t>
            </a:r>
          </a:p>
          <a:p>
            <a:pPr>
              <a:lnSpc>
                <a:spcPct val="200000"/>
              </a:lnSpc>
            </a:pPr>
            <a:r>
              <a:rPr lang="en-US" dirty="0"/>
              <a:t>● Drawing actionable insights to inform policymakers and administrators about the strengths</a:t>
            </a:r>
          </a:p>
          <a:p>
            <a:pPr>
              <a:lnSpc>
                <a:spcPct val="200000"/>
              </a:lnSpc>
            </a:pPr>
            <a:r>
              <a:rPr lang="en-US" dirty="0"/>
              <a:t>   and weaknesses of the NREGA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4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26960E-4182-9B9C-6DFA-81D2786062EF}"/>
              </a:ext>
            </a:extLst>
          </p:cNvPr>
          <p:cNvSpPr txBox="1"/>
          <p:nvPr/>
        </p:nvSpPr>
        <p:spPr>
          <a:xfrm>
            <a:off x="265471" y="127818"/>
            <a:ext cx="114054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Project Overview: Analysis of NREGA Data</a:t>
            </a:r>
          </a:p>
          <a:p>
            <a:endParaRPr lang="en-US" dirty="0"/>
          </a:p>
          <a:p>
            <a:r>
              <a:rPr lang="en-US" dirty="0">
                <a:latin typeface="Eras Demi ITC" panose="020B0805030504020804" pitchFamily="34" charset="0"/>
              </a:rPr>
              <a:t>Objective:</a:t>
            </a:r>
          </a:p>
          <a:p>
            <a:r>
              <a:rPr lang="en-US" dirty="0"/>
              <a:t>- Analyze NREGA data to assess its implementation and impact across Indian states and districts.</a:t>
            </a:r>
          </a:p>
          <a:p>
            <a:endParaRPr lang="en-US" dirty="0"/>
          </a:p>
          <a:p>
            <a:r>
              <a:rPr lang="en-US" dirty="0">
                <a:latin typeface="Eras Demi ITC" panose="020B0805030504020804" pitchFamily="34" charset="0"/>
              </a:rPr>
              <a:t>Key Dataset Parameters:</a:t>
            </a:r>
          </a:p>
          <a:p>
            <a:r>
              <a:rPr lang="en-US" dirty="0"/>
              <a:t>- Job cards issued</a:t>
            </a:r>
          </a:p>
          <a:p>
            <a:r>
              <a:rPr lang="en-US" dirty="0"/>
              <a:t>- Workforce engaged</a:t>
            </a:r>
          </a:p>
          <a:p>
            <a:r>
              <a:rPr lang="en-US" dirty="0"/>
              <a:t>- Budget allocation</a:t>
            </a:r>
          </a:p>
          <a:p>
            <a:r>
              <a:rPr lang="en-US" dirty="0"/>
              <a:t>- Work completion statistics</a:t>
            </a:r>
          </a:p>
          <a:p>
            <a:endParaRPr lang="en-US" dirty="0"/>
          </a:p>
          <a:p>
            <a:r>
              <a:rPr lang="en-US" dirty="0">
                <a:latin typeface="Eras Demi ITC" panose="020B0805030504020804" pitchFamily="34" charset="0"/>
              </a:rPr>
              <a:t>Analytical Approach:</a:t>
            </a:r>
          </a:p>
          <a:p>
            <a:r>
              <a:rPr lang="en-US" dirty="0"/>
              <a:t>- Use data analytics techniques for insights</a:t>
            </a:r>
          </a:p>
          <a:p>
            <a:r>
              <a:rPr lang="en-US" dirty="0"/>
              <a:t>- Perform comparative analysis across regions</a:t>
            </a:r>
          </a:p>
          <a:p>
            <a:endParaRPr lang="en-US" dirty="0"/>
          </a:p>
          <a:p>
            <a:r>
              <a:rPr lang="en-US" dirty="0">
                <a:latin typeface="Eras Demi ITC" panose="020B0805030504020804" pitchFamily="34" charset="0"/>
              </a:rPr>
              <a:t>Goals:</a:t>
            </a:r>
          </a:p>
          <a:p>
            <a:r>
              <a:rPr lang="en-US" dirty="0"/>
              <a:t>- Evaluate NREGA's effectiveness</a:t>
            </a:r>
          </a:p>
          <a:p>
            <a:r>
              <a:rPr lang="en-US" dirty="0"/>
              <a:t>- Identify employment trends and patterns</a:t>
            </a:r>
          </a:p>
          <a:p>
            <a:r>
              <a:rPr lang="en-US" dirty="0"/>
              <a:t>- Assess budget utilization and project completion</a:t>
            </a:r>
          </a:p>
          <a:p>
            <a:r>
              <a:rPr lang="en-US" dirty="0"/>
              <a:t>- In-depth understanding of NREGA's reach and efficiency</a:t>
            </a:r>
          </a:p>
          <a:p>
            <a:r>
              <a:rPr lang="en-US" dirty="0"/>
              <a:t>- Data-driven insights for policy improvements and better implementation strategies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66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E1271-12EC-7E3D-577D-4BA5D0434398}"/>
              </a:ext>
            </a:extLst>
          </p:cNvPr>
          <p:cNvSpPr txBox="1"/>
          <p:nvPr/>
        </p:nvSpPr>
        <p:spPr>
          <a:xfrm>
            <a:off x="81280" y="243840"/>
            <a:ext cx="11846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Variable Description: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the following variables:</a:t>
            </a:r>
          </a:p>
          <a:p>
            <a:r>
              <a:rPr lang="en-US" dirty="0"/>
              <a:t> ● </a:t>
            </a:r>
            <a:r>
              <a:rPr lang="en-US" dirty="0" err="1"/>
              <a:t>state_name</a:t>
            </a:r>
            <a:r>
              <a:rPr lang="en-US" dirty="0"/>
              <a:t>: Name of the Indian state. </a:t>
            </a:r>
          </a:p>
          <a:p>
            <a:r>
              <a:rPr lang="en-US" dirty="0"/>
              <a:t> ● </a:t>
            </a:r>
            <a:r>
              <a:rPr lang="en-US" dirty="0" err="1"/>
              <a:t>district_name</a:t>
            </a:r>
            <a:r>
              <a:rPr lang="en-US" dirty="0"/>
              <a:t>: Name of the district within the state.</a:t>
            </a:r>
          </a:p>
          <a:p>
            <a:r>
              <a:rPr lang="en-US" dirty="0"/>
              <a:t> ● Total No. of </a:t>
            </a:r>
            <a:r>
              <a:rPr lang="en-US" dirty="0" err="1"/>
              <a:t>JobCards</a:t>
            </a:r>
            <a:r>
              <a:rPr lang="en-US" dirty="0"/>
              <a:t> issued: The total number of job cards issued to rural households. </a:t>
            </a:r>
          </a:p>
          <a:p>
            <a:r>
              <a:rPr lang="en-US" dirty="0"/>
              <a:t> ● Total No. of Workers: The total number of workers registered under NREGA. </a:t>
            </a:r>
          </a:p>
          <a:p>
            <a:r>
              <a:rPr lang="en-US" dirty="0"/>
              <a:t> ● Total No. of Active Job Cards: The number of active job cards at a given point in time. </a:t>
            </a:r>
          </a:p>
          <a:p>
            <a:r>
              <a:rPr lang="en-US" dirty="0"/>
              <a:t> ● Total No. of Active Workers: The number of workers currently engaged in NREGA works. </a:t>
            </a:r>
          </a:p>
          <a:p>
            <a:r>
              <a:rPr lang="en-US" dirty="0"/>
              <a:t> ● SC workers against active workers: The count of Scheduled Caste workers among active workers. </a:t>
            </a:r>
          </a:p>
          <a:p>
            <a:r>
              <a:rPr lang="en-US" dirty="0"/>
              <a:t> ● ST workers against active workers: The count of Scheduled Tribe workers among active workers.</a:t>
            </a:r>
          </a:p>
          <a:p>
            <a:r>
              <a:rPr lang="en-US" dirty="0"/>
              <a:t> ● Approved </a:t>
            </a:r>
            <a:r>
              <a:rPr lang="en-US" dirty="0" err="1"/>
              <a:t>Labour</a:t>
            </a:r>
            <a:r>
              <a:rPr lang="en-US" dirty="0"/>
              <a:t> Budget: The budget allocated for labor under NREGA.</a:t>
            </a:r>
          </a:p>
          <a:p>
            <a:r>
              <a:rPr lang="en-US" dirty="0"/>
              <a:t> ● </a:t>
            </a:r>
            <a:r>
              <a:rPr lang="en-US" dirty="0" err="1"/>
              <a:t>Persondays</a:t>
            </a:r>
            <a:r>
              <a:rPr lang="en-US" dirty="0"/>
              <a:t> of Central Liability so far: The total </a:t>
            </a:r>
            <a:r>
              <a:rPr lang="en-US" dirty="0" err="1"/>
              <a:t>persondays</a:t>
            </a:r>
            <a:endParaRPr lang="en-US" dirty="0"/>
          </a:p>
          <a:p>
            <a:r>
              <a:rPr lang="en-US" dirty="0"/>
              <a:t>    of employment provided, considering central liability.</a:t>
            </a:r>
          </a:p>
          <a:p>
            <a:r>
              <a:rPr lang="en-US" dirty="0"/>
              <a:t> ● SC </a:t>
            </a:r>
            <a:r>
              <a:rPr lang="en-US" dirty="0" err="1"/>
              <a:t>persondays</a:t>
            </a:r>
            <a:r>
              <a:rPr lang="en-US" dirty="0"/>
              <a:t>: </a:t>
            </a:r>
            <a:r>
              <a:rPr lang="en-US" dirty="0" err="1"/>
              <a:t>Persondays</a:t>
            </a:r>
            <a:r>
              <a:rPr lang="en-US" dirty="0"/>
              <a:t> of employment provided to Scheduled Caste workers.</a:t>
            </a:r>
          </a:p>
          <a:p>
            <a:r>
              <a:rPr lang="en-US" dirty="0"/>
              <a:t> ● ST </a:t>
            </a:r>
            <a:r>
              <a:rPr lang="en-US" dirty="0" err="1"/>
              <a:t>persondays</a:t>
            </a:r>
            <a:r>
              <a:rPr lang="en-US" dirty="0"/>
              <a:t>: </a:t>
            </a:r>
            <a:r>
              <a:rPr lang="en-US" dirty="0" err="1"/>
              <a:t>Persondays</a:t>
            </a:r>
            <a:r>
              <a:rPr lang="en-US" dirty="0"/>
              <a:t> of employment provided to Scheduled Tribe workers.</a:t>
            </a:r>
          </a:p>
          <a:p>
            <a:r>
              <a:rPr lang="en-US" dirty="0"/>
              <a:t> ● Women </a:t>
            </a:r>
            <a:r>
              <a:rPr lang="en-US" dirty="0" err="1"/>
              <a:t>Persondays</a:t>
            </a:r>
            <a:r>
              <a:rPr lang="en-US" dirty="0"/>
              <a:t>: </a:t>
            </a:r>
            <a:r>
              <a:rPr lang="en-US" dirty="0" err="1"/>
              <a:t>Persondays</a:t>
            </a:r>
            <a:r>
              <a:rPr lang="en-US" dirty="0"/>
              <a:t> of employment provided to women.</a:t>
            </a:r>
          </a:p>
          <a:p>
            <a:r>
              <a:rPr lang="en-US" dirty="0"/>
              <a:t> ● Average days of employment provided per Household: The average number of days</a:t>
            </a:r>
          </a:p>
          <a:p>
            <a:r>
              <a:rPr lang="en-US" dirty="0"/>
              <a:t>    Of employment provided per rural household.</a:t>
            </a:r>
          </a:p>
          <a:p>
            <a:r>
              <a:rPr lang="en-US" dirty="0"/>
              <a:t> ● Average Wage rate per day per person(Rs.): The average daily wage rate per NREGA worker</a:t>
            </a:r>
          </a:p>
          <a:p>
            <a:r>
              <a:rPr lang="en-US" dirty="0"/>
              <a:t>    in Indian Rupees.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81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2993DA-E626-33ED-2CE1-C42730AFEB2F}"/>
              </a:ext>
            </a:extLst>
          </p:cNvPr>
          <p:cNvSpPr txBox="1"/>
          <p:nvPr/>
        </p:nvSpPr>
        <p:spPr>
          <a:xfrm>
            <a:off x="91440" y="213360"/>
            <a:ext cx="11795760" cy="643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● Total No of HHs completed 100 Days of Wage Employment: The number of</a:t>
            </a:r>
          </a:p>
          <a:p>
            <a:r>
              <a:rPr lang="en-US" dirty="0"/>
              <a:t>   households completing 100 days of wage employment.</a:t>
            </a:r>
          </a:p>
          <a:p>
            <a:r>
              <a:rPr lang="en-US" dirty="0"/>
              <a:t>● Total Households Worked: The total number of households involved in NREGA works.</a:t>
            </a:r>
          </a:p>
          <a:p>
            <a:r>
              <a:rPr lang="en-US" dirty="0"/>
              <a:t>● Total Individuals Worked: The total number of individuals engaged in NREGA works.</a:t>
            </a:r>
          </a:p>
          <a:p>
            <a:r>
              <a:rPr lang="en-US" dirty="0"/>
              <a:t>● Differently abled persons worked: The count of differently abled persons who participated</a:t>
            </a:r>
          </a:p>
          <a:p>
            <a:r>
              <a:rPr lang="en-US" dirty="0"/>
              <a:t>   in NREGA works.</a:t>
            </a:r>
          </a:p>
          <a:p>
            <a:r>
              <a:rPr lang="en-US" dirty="0"/>
              <a:t>● Number of GPs with NIL exp: The number of Gram Panchayats with zero expenditure.</a:t>
            </a:r>
          </a:p>
          <a:p>
            <a:r>
              <a:rPr lang="en-US" dirty="0"/>
              <a:t>● Total No. of Works </a:t>
            </a:r>
            <a:r>
              <a:rPr lang="en-US" dirty="0" err="1"/>
              <a:t>Takenup</a:t>
            </a:r>
            <a:r>
              <a:rPr lang="en-US" dirty="0"/>
              <a:t> (</a:t>
            </a:r>
            <a:r>
              <a:rPr lang="en-US" dirty="0" err="1"/>
              <a:t>New+Spill</a:t>
            </a:r>
            <a:r>
              <a:rPr lang="en-US" dirty="0"/>
              <a:t> Over): The total number of works initiated, including</a:t>
            </a:r>
          </a:p>
          <a:p>
            <a:r>
              <a:rPr lang="en-US" dirty="0"/>
              <a:t>    new projects and spill-over from previous periods.</a:t>
            </a:r>
          </a:p>
          <a:p>
            <a:r>
              <a:rPr lang="en-US" dirty="0"/>
              <a:t>● Number of Ongoing Works: The count of works that are currently in progress.</a:t>
            </a:r>
          </a:p>
          <a:p>
            <a:r>
              <a:rPr lang="en-US" dirty="0"/>
              <a:t>● Number of Completed Works: The count of works that have been successfully completed.</a:t>
            </a:r>
          </a:p>
          <a:p>
            <a:r>
              <a:rPr lang="en-US" dirty="0"/>
              <a:t>● % of NRM Expenditure(Public + Individual): The percentage of expenditure on Natural</a:t>
            </a:r>
          </a:p>
          <a:p>
            <a:r>
              <a:rPr lang="en-US" dirty="0"/>
              <a:t>   Resource Management (NRM) projects, including both public and individual contributions.</a:t>
            </a:r>
          </a:p>
          <a:p>
            <a:r>
              <a:rPr lang="en-US" dirty="0"/>
              <a:t>● % of Category B Works: The percentage of expenditure on Category B works.</a:t>
            </a:r>
          </a:p>
          <a:p>
            <a:r>
              <a:rPr lang="en-US" dirty="0"/>
              <a:t>● % of Expenditure on Agriculture &amp; Agriculture Allied Works: The percentage of expenditure</a:t>
            </a:r>
          </a:p>
          <a:p>
            <a:r>
              <a:rPr lang="en-US" dirty="0"/>
              <a:t>   on agriculture and allied activities.</a:t>
            </a:r>
          </a:p>
          <a:p>
            <a:r>
              <a:rPr lang="en-US" dirty="0"/>
              <a:t>● Total Exp(Rs. in Lakhs.): Total expenditure in Indian Rupees (in lakhs).</a:t>
            </a:r>
          </a:p>
          <a:p>
            <a:r>
              <a:rPr lang="en-US" dirty="0"/>
              <a:t>● Wages(Rs. In Lakhs): Expenditure on wages in Indian Rupees (in lakhs).</a:t>
            </a:r>
          </a:p>
          <a:p>
            <a:r>
              <a:rPr lang="en-US" dirty="0"/>
              <a:t>● Material and skilled Wages(Rs. In Lakhs): Expenditure on materials and skilled wages in</a:t>
            </a:r>
          </a:p>
          <a:p>
            <a:r>
              <a:rPr lang="en-US" dirty="0"/>
              <a:t>   Indian Rupees (in lakhs).</a:t>
            </a:r>
          </a:p>
          <a:p>
            <a:r>
              <a:rPr lang="en-US" dirty="0"/>
              <a:t>● Total Adm Expenditure (Rs. in Lakhs): Total administrative expenditure in Indian Rupees</a:t>
            </a:r>
          </a:p>
          <a:p>
            <a:r>
              <a:rPr lang="en-US" dirty="0"/>
              <a:t>   (in lakhs).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97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56708-F373-4849-8D59-8BC7113B7A09}"/>
              </a:ext>
            </a:extLst>
          </p:cNvPr>
          <p:cNvSpPr txBox="1"/>
          <p:nvPr/>
        </p:nvSpPr>
        <p:spPr>
          <a:xfrm>
            <a:off x="172720" y="223520"/>
            <a:ext cx="1184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Problem Statement:</a:t>
            </a:r>
          </a:p>
          <a:p>
            <a:r>
              <a:rPr lang="en-US" dirty="0"/>
              <a:t>NREGA is a vital initiative to alleviate rural unemployment and poverty. This project seeks to address</a:t>
            </a:r>
          </a:p>
          <a:p>
            <a:r>
              <a:rPr lang="en-US" dirty="0"/>
              <a:t>several key questions and challenges associated with NREGA: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E5D69-BDE1-EA7C-9EE6-6822C43D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295911"/>
            <a:ext cx="9601200" cy="53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25658-2CA0-B4C4-3C56-12093636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2834"/>
            <a:ext cx="11094720" cy="59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8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B4C73-4AE0-F3BD-5FA3-7B1F8CD7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2" y="289404"/>
            <a:ext cx="10950607" cy="62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9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7EDDBD-A29B-4BE9-3A84-6AD59CC2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9" y="179312"/>
            <a:ext cx="11649342" cy="64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2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6ED6A-9C1E-721A-80F6-C46B354DA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0" y="365760"/>
            <a:ext cx="1153971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065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356</TotalTime>
  <Words>796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Eras Demi ITC</vt:lpstr>
      <vt:lpstr>High Tower Text</vt:lpstr>
      <vt:lpstr>Times New Roman</vt:lpstr>
      <vt:lpstr>Tw Cen MT</vt:lpstr>
      <vt:lpstr>Droplet</vt:lpstr>
      <vt:lpstr>NREGA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Devaram Asritha</dc:creator>
  <cp:lastModifiedBy>Devaram Asritha</cp:lastModifiedBy>
  <cp:revision>1</cp:revision>
  <dcterms:created xsi:type="dcterms:W3CDTF">2024-06-25T07:37:40Z</dcterms:created>
  <dcterms:modified xsi:type="dcterms:W3CDTF">2024-06-25T13:34:15Z</dcterms:modified>
</cp:coreProperties>
</file>