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62" r:id="rId10"/>
    <p:sldId id="268" r:id="rId11"/>
    <p:sldId id="265" r:id="rId12"/>
    <p:sldId id="267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D9EE8-7720-4760-8413-AE88FDE2219B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779B-D315-4998-AFB8-C2F2C88D5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2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779B-D315-4998-AFB8-C2F2C88D5A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21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0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61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7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6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8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7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0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1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34CE-FC5B-4F4D-AE5B-4DC5AE234443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43F844-FC85-4744-82B1-5E4260133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66AF-3A20-854E-CCB3-C2617871E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4FF1-374A-39DC-5452-C85A40CEE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Salary Prediction</a:t>
            </a:r>
          </a:p>
        </p:txBody>
      </p:sp>
    </p:spTree>
    <p:extLst>
      <p:ext uri="{BB962C8B-B14F-4D97-AF65-F5344CB8AC3E}">
        <p14:creationId xmlns:p14="http://schemas.microsoft.com/office/powerpoint/2010/main" val="329025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E72D-1D97-592E-D499-C85C784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</a:rPr>
              <a:t>Insights from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FAD2-E0EB-CB46-81A7-AF2B615C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Bio-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Statician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Applications are more compared to other Roles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Education: PG &amp; Doctorates have High Expected _CTC than Grad and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Under_grads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Marketing department has more applicants followed by Analytics/BI.</a:t>
            </a:r>
            <a:endParaRPr lang="en-IN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5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745CC-99AF-E2E6-98F5-C67C44D5E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07338-8BA3-B377-2CEE-8A6646B3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6B9B-4861-D803-F7D2-56E8A2BD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0E87-1EA1-C444-A8C4-2900BAED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Model is Able to Predict Salary More accurately Compared to Other Models.</a:t>
            </a:r>
          </a:p>
          <a:p>
            <a:r>
              <a:rPr lang="en-US" dirty="0"/>
              <a:t>Total </a:t>
            </a:r>
            <a:r>
              <a:rPr lang="en-US" dirty="0" err="1"/>
              <a:t>Experience,Total</a:t>
            </a:r>
            <a:r>
              <a:rPr lang="en-US" dirty="0"/>
              <a:t> Experience in field </a:t>
            </a:r>
            <a:r>
              <a:rPr lang="en-US" dirty="0" err="1"/>
              <a:t>Applied,Current</a:t>
            </a:r>
            <a:r>
              <a:rPr lang="en-US" dirty="0"/>
              <a:t> </a:t>
            </a:r>
            <a:r>
              <a:rPr lang="en-US" dirty="0" err="1"/>
              <a:t>CTC,Inhand</a:t>
            </a:r>
            <a:r>
              <a:rPr lang="en-US" dirty="0"/>
              <a:t> </a:t>
            </a:r>
            <a:r>
              <a:rPr lang="en-US" dirty="0" err="1"/>
              <a:t>Offer,No</a:t>
            </a:r>
            <a:r>
              <a:rPr lang="en-US" dirty="0"/>
              <a:t> of Companies </a:t>
            </a:r>
            <a:r>
              <a:rPr lang="en-US" dirty="0" err="1"/>
              <a:t>worked,No</a:t>
            </a:r>
            <a:r>
              <a:rPr lang="en-US" dirty="0"/>
              <a:t> of </a:t>
            </a:r>
            <a:r>
              <a:rPr lang="en-US" dirty="0" err="1"/>
              <a:t>Publications,Certifications,International</a:t>
            </a:r>
            <a:r>
              <a:rPr lang="en-US" dirty="0"/>
              <a:t> Degree </a:t>
            </a:r>
            <a:r>
              <a:rPr lang="en-US" dirty="0" err="1"/>
              <a:t>any,Expected</a:t>
            </a:r>
            <a:r>
              <a:rPr lang="en-US" dirty="0"/>
              <a:t> </a:t>
            </a:r>
            <a:r>
              <a:rPr lang="en-US" dirty="0" err="1"/>
              <a:t>CTC,Department,Role,Industry,Education,Last</a:t>
            </a:r>
            <a:r>
              <a:rPr lang="en-US" dirty="0"/>
              <a:t> Appraisal Rating  these are the features that are important for fair salary predictions.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43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64FFF-9D9F-BC03-A7AD-677A0A4FA28F}"/>
              </a:ext>
            </a:extLst>
          </p:cNvPr>
          <p:cNvSpPr txBox="1"/>
          <p:nvPr/>
        </p:nvSpPr>
        <p:spPr>
          <a:xfrm>
            <a:off x="2734057" y="2602468"/>
            <a:ext cx="4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Thankyou</a:t>
            </a:r>
            <a:endParaRPr lang="en-IN" sz="54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12DE-7216-4797-96E2-490ED2A9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Business 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8F78-8C77-68DC-2570-047547E5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Business Problem :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Eliminating Discrimination Between Employees with similar Profiles in terms of salary.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Minimise Human Judgement with regard to Salary.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9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0AD1-B724-19FE-DC30-20C02AEE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Business Problem Understanding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67AF-00C7-8610-7472-E684A3DE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Constraints :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Quality of Data: Categorical Features Like 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University_Grad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University_PG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has Location Names which are not useful for Predicting.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There are missing values and Few outliers in the data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8C33-B7BD-8BA5-21E0-CC4C156C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Business Problem Understanding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BCBE-8795-B5AD-BB1A-84856DB0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Scope of</a:t>
            </a:r>
            <a:r>
              <a:rPr lang="en-IN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Salary Prediction Problem: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Pre-Processing the data to address the constraints.</a:t>
            </a:r>
          </a:p>
          <a:p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Indentifying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relavent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features that influence the salary prediction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Applying various Model and checking for the Performance Metrics like R2,RMSE,MAE and MAPE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Identifying the Best Model for Predicting Salary.</a:t>
            </a:r>
          </a:p>
        </p:txBody>
      </p:sp>
    </p:spTree>
    <p:extLst>
      <p:ext uri="{BB962C8B-B14F-4D97-AF65-F5344CB8AC3E}">
        <p14:creationId xmlns:p14="http://schemas.microsoft.com/office/powerpoint/2010/main" val="17630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1F33-149B-6E70-D992-7F363F0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Business Problem Understanding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2464-D852-78FE-CE8B-319F004B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Objectives: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Minimising Human Bias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Improving the recruitment process by incorporating the Predictive models for fair salary prediction </a:t>
            </a:r>
          </a:p>
        </p:txBody>
      </p:sp>
    </p:spTree>
    <p:extLst>
      <p:ext uri="{BB962C8B-B14F-4D97-AF65-F5344CB8AC3E}">
        <p14:creationId xmlns:p14="http://schemas.microsoft.com/office/powerpoint/2010/main" val="1406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9E6-C89D-A006-AAA2-F80ED9EB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Modelling Approaches Used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39BC-34F2-5E47-6D78-6BB82D8D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Linear Regression: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Linear regression is straightforward and provides easily interpretable coefficients that show the relationship between the features and the target variable.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Lasso </a:t>
            </a:r>
            <a:r>
              <a:rPr lang="en-IN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Regression: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Regression is the Extension of Linear Regression.</a:t>
            </a:r>
            <a:r>
              <a:rPr lang="en-US" sz="2400" dirty="0"/>
              <a:t> Lasso regression performs L1 regularization, which can shrink some coefficients to zero, effectively selecting a simpler model that may generalize better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Decission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 Tree:</a:t>
            </a:r>
            <a:r>
              <a:rPr lang="en-US" sz="2400" dirty="0"/>
              <a:t>Splits data into subsets based on feature values, Can capture complex interactions between features, Does not require feature scaling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3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57D6-04B9-C44B-E0EB-14D05055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Verdana" panose="020B0604030504040204" pitchFamily="34" charset="0"/>
                <a:ea typeface="Verdana" panose="020B0604030504040204" pitchFamily="34" charset="0"/>
              </a:rPr>
              <a:t>Modelling Approaches Used and Why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EC0E-0903-BE59-CEF9-8F3E96BE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Gradiant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 Boost Ensemble Model: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Sequentially builds models to correct errors of previous models, Can handle both linear and non-linear relationships, Often requires careful tuning of hyperparameters.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XG Boost Regressor: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 optimized implementation of gradient boosting, Handles missing data well and can be parallelized.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Random Forest Regressor: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Combines multiple decision trees to improve predictive performance and reduce overfitting.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73DD4A-9844-C0B8-536C-C6BBA4DB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80860"/>
              </p:ext>
            </p:extLst>
          </p:nvPr>
        </p:nvGraphicFramePr>
        <p:xfrm>
          <a:off x="242047" y="859614"/>
          <a:ext cx="9583271" cy="5719185"/>
        </p:xfrm>
        <a:graphic>
          <a:graphicData uri="http://schemas.openxmlformats.org/drawingml/2006/table">
            <a:tbl>
              <a:tblPr firstRow="1" firstCol="1" bandRow="1"/>
              <a:tblGrid>
                <a:gridCol w="4683925">
                  <a:extLst>
                    <a:ext uri="{9D8B030D-6E8A-4147-A177-3AD203B41FA5}">
                      <a16:colId xmlns:a16="http://schemas.microsoft.com/office/drawing/2014/main" val="3552317670"/>
                    </a:ext>
                  </a:extLst>
                </a:gridCol>
                <a:gridCol w="1412075">
                  <a:extLst>
                    <a:ext uri="{9D8B030D-6E8A-4147-A177-3AD203B41FA5}">
                      <a16:colId xmlns:a16="http://schemas.microsoft.com/office/drawing/2014/main" val="2857751788"/>
                    </a:ext>
                  </a:extLst>
                </a:gridCol>
                <a:gridCol w="1389529">
                  <a:extLst>
                    <a:ext uri="{9D8B030D-6E8A-4147-A177-3AD203B41FA5}">
                      <a16:colId xmlns:a16="http://schemas.microsoft.com/office/drawing/2014/main" val="948406303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val="1946836380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563160477"/>
                    </a:ext>
                  </a:extLst>
                </a:gridCol>
              </a:tblGrid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R-Square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95460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0.9957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50733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0.0421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80940"/>
                  </a:ext>
                </a:extLst>
              </a:tr>
              <a:tr h="277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0.9958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50441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0.0412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199065"/>
                  </a:ext>
                </a:extLst>
              </a:tr>
              <a:tr h="586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Lasso Regression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0.9957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50731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0.0421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477541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0.9958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50438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0.0412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745304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 dirty="0" err="1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Decission</a:t>
                      </a:r>
                      <a:r>
                        <a:rPr lang="en-IN" sz="2400" kern="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0.9994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3304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0.0053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118926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0.9990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13834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0.0121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222454"/>
                  </a:ext>
                </a:extLst>
              </a:tr>
              <a:tr h="3323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Gradiant</a:t>
                      </a:r>
                      <a:r>
                        <a:rPr lang="en-IN" sz="24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Boost Ensemble Model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0.9982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27880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0.0214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59183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0.9982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27929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0.0205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383347"/>
                  </a:ext>
                </a:extLst>
              </a:tr>
              <a:tr h="537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XG Boost Regressor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0.9993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11177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0.0100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3128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0.9992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13362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0.0112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888140"/>
                  </a:ext>
                </a:extLst>
              </a:tr>
              <a:tr h="537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Random Forest Regressor</a:t>
                      </a:r>
                      <a:endParaRPr lang="en-IN" sz="24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0.9994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6866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0.0076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897257"/>
                  </a:ext>
                </a:extLst>
              </a:tr>
              <a:tr h="284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0.9992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12525</a:t>
                      </a:r>
                      <a:endParaRPr lang="en-IN" sz="16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212121"/>
                          </a:solidFill>
                          <a:effectLst/>
                          <a:highlight>
                            <a:srgbClr val="FFFFFF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0.0112</a:t>
                      </a:r>
                      <a:endParaRPr lang="en-IN" sz="16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13" marR="540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3597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841E32-CCEC-4137-B45A-73CFA9B7CE66}"/>
              </a:ext>
            </a:extLst>
          </p:cNvPr>
          <p:cNvSpPr txBox="1"/>
          <p:nvPr/>
        </p:nvSpPr>
        <p:spPr>
          <a:xfrm>
            <a:off x="0" y="397949"/>
            <a:ext cx="529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Performance Metrics : </a:t>
            </a:r>
          </a:p>
        </p:txBody>
      </p:sp>
    </p:spTree>
    <p:extLst>
      <p:ext uri="{BB962C8B-B14F-4D97-AF65-F5344CB8AC3E}">
        <p14:creationId xmlns:p14="http://schemas.microsoft.com/office/powerpoint/2010/main" val="396715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45EA-EC82-A00B-1F8B-ADDC91CA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Insights from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91868-CA8D-370D-E750-A17D54A1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 data contains 25000 rows  and  29 attributes.</a:t>
            </a:r>
            <a:endParaRPr lang="en-IN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Key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Performer,A,B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Appraisal rating applicants Expected_ CTC more compared to others.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Fresher Applications are Very Less compared to Experienced and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Expected_CTC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is also low w.r.to Experienced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32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1873</TotalTime>
  <Words>542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Times New Roman</vt:lpstr>
      <vt:lpstr>Trebuchet MS</vt:lpstr>
      <vt:lpstr>Verdana</vt:lpstr>
      <vt:lpstr>Wingdings 3</vt:lpstr>
      <vt:lpstr>Facet</vt:lpstr>
      <vt:lpstr>Capstone Project</vt:lpstr>
      <vt:lpstr>Business Problem Understanding</vt:lpstr>
      <vt:lpstr>Business Problem Understanding</vt:lpstr>
      <vt:lpstr>Business Problem Understanding</vt:lpstr>
      <vt:lpstr>Business Problem Understanding</vt:lpstr>
      <vt:lpstr>Modelling Approaches Used and Why</vt:lpstr>
      <vt:lpstr>Modelling Approaches Used and Why</vt:lpstr>
      <vt:lpstr>PowerPoint Presentation</vt:lpstr>
      <vt:lpstr>Insights from Analysis</vt:lpstr>
      <vt:lpstr>Insights from Analysis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Asritha Kema</dc:creator>
  <cp:lastModifiedBy>Asritha Kema</cp:lastModifiedBy>
  <cp:revision>2</cp:revision>
  <dcterms:created xsi:type="dcterms:W3CDTF">2024-06-06T10:47:07Z</dcterms:created>
  <dcterms:modified xsi:type="dcterms:W3CDTF">2024-06-07T18:26:58Z</dcterms:modified>
</cp:coreProperties>
</file>