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245251" y="2477278"/>
            <a:ext cx="6870861" cy="2368550"/>
          </a:xfrm>
          <a:prstGeom prst="rect">
            <a:avLst/>
          </a:prstGeom>
          <a:noFill/>
        </p:spPr>
        <p:txBody>
          <a:bodyPr wrap="square" rtlCol="0">
            <a:spAutoFit/>
          </a:bodyPr>
          <a:lstStyle/>
          <a:p>
            <a:pPr algn="r"/>
            <a:endParaRPr lang="en-US" sz="3600" b="1" dirty="0">
              <a:solidFill>
                <a:schemeClr val="bg1"/>
              </a:solidFill>
              <a:latin typeface="Calibri" panose="020F0502020204030204" pitchFamily="34" charset="0"/>
              <a:cs typeface="Times New Roman" panose="02020603050405020304" pitchFamily="18" charset="0"/>
            </a:endParaRPr>
          </a:p>
          <a:p>
            <a:pPr algn="r"/>
            <a:r>
              <a:rPr lang="en-US" sz="2800" i="1" dirty="0">
                <a:solidFill>
                  <a:schemeClr val="tx2">
                    <a:lumMod val="10000"/>
                  </a:schemeClr>
                </a:solidFill>
                <a:effectLst/>
                <a:latin typeface="Eras Bold ITC" panose="020B0907030504020204" pitchFamily="34" charset="0"/>
              </a:rPr>
              <a:t>Exhaustive Analysis of Indian Agriculture Sector Using Power BI</a:t>
            </a:r>
            <a:endParaRPr lang="en-US" sz="2800" i="1" dirty="0">
              <a:solidFill>
                <a:schemeClr val="tx2">
                  <a:lumMod val="10000"/>
                </a:schemeClr>
              </a:solidFill>
              <a:effectLst/>
              <a:latin typeface="Eras Bold ITC" panose="020B0907030504020204" pitchFamily="34" charset="0"/>
            </a:endParaRPr>
          </a:p>
          <a:p>
            <a:pPr algn="r"/>
            <a:r>
              <a:rPr lang="en-US" sz="2800" i="1" dirty="0">
                <a:solidFill>
                  <a:schemeClr val="tx2">
                    <a:lumMod val="10000"/>
                  </a:schemeClr>
                </a:solidFill>
                <a:effectLst/>
                <a:latin typeface="Eras Bold ITC" panose="020B0907030504020204" pitchFamily="34" charset="0"/>
              </a:rPr>
              <a:t> </a:t>
            </a:r>
            <a:endParaRPr lang="en-US" sz="2800" i="1" dirty="0">
              <a:solidFill>
                <a:schemeClr val="tx2">
                  <a:lumMod val="10000"/>
                </a:schemeClr>
              </a:solidFill>
              <a:effectLst/>
              <a:latin typeface="Eras Bold ITC" panose="020B0907030504020204" pitchFamily="34" charset="0"/>
            </a:endParaRPr>
          </a:p>
          <a:p>
            <a:pPr algn="r"/>
            <a:r>
              <a:rPr lang="en-US" sz="2800" i="1" dirty="0">
                <a:solidFill>
                  <a:schemeClr val="tx2">
                    <a:lumMod val="10000"/>
                  </a:schemeClr>
                </a:solidFill>
                <a:effectLst/>
                <a:latin typeface="Eras Bold ITC" panose="020B0907030504020204" pitchFamily="34" charset="0"/>
              </a:rPr>
              <a:t>----K.Asritha﻿</a:t>
            </a:r>
            <a:endParaRPr lang="en-US" sz="2800" dirty="0">
              <a:solidFill>
                <a:schemeClr val="tx2">
                  <a:lumMod val="10000"/>
                </a:schemeClr>
              </a:solidFill>
              <a:latin typeface="Eras Bold ITC" panose="020B0907030504020204" pitchFamily="34" charset="0"/>
              <a:cs typeface="Arial" panose="020B0604020202020204" pitchFamily="34" charset="0"/>
            </a:endParaRPr>
          </a:p>
        </p:txBody>
      </p:sp>
      <p:grpSp>
        <p:nvGrpSpPr>
          <p:cNvPr id="6" name="Group 5"/>
          <p:cNvGrpSpPr/>
          <p:nvPr/>
        </p:nvGrpSpPr>
        <p:grpSpPr>
          <a:xfrm>
            <a:off x="6890523" y="742091"/>
            <a:ext cx="2640053" cy="664378"/>
            <a:chOff x="2375536" y="1112060"/>
            <a:chExt cx="3292636" cy="828603"/>
          </a:xfrm>
        </p:grpSpPr>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3"/>
            <a:stretch>
              <a:fillRect/>
            </a:stretch>
          </p:blipFill>
          <p:spPr>
            <a:xfrm>
              <a:off x="2375536" y="1112060"/>
              <a:ext cx="985475" cy="828603"/>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808" y="1184988"/>
            <a:ext cx="7145871" cy="5078313"/>
          </a:xfrm>
          <a:prstGeom prst="rect">
            <a:avLst/>
          </a:prstGeom>
          <a:noFill/>
        </p:spPr>
        <p:txBody>
          <a:bodyPr wrap="square">
            <a:spAutoFit/>
          </a:bodyPr>
          <a:lstStyle/>
          <a:p>
            <a:r>
              <a:rPr lang="en-IN" sz="2000" b="1" dirty="0">
                <a:solidFill>
                  <a:srgbClr val="213163"/>
                </a:solidFill>
              </a:rPr>
              <a:t>Learning Objectives</a:t>
            </a:r>
            <a:endParaRPr lang="en-IN" sz="2000" b="1" dirty="0">
              <a:solidFill>
                <a:srgbClr val="213163"/>
              </a:solidFill>
            </a:endParaRPr>
          </a:p>
          <a:p>
            <a:endParaRPr lang="en-IN" sz="2000" b="1" dirty="0">
              <a:solidFill>
                <a:srgbClr val="213163"/>
              </a:solidFill>
            </a:endParaRPr>
          </a:p>
          <a:p>
            <a:r>
              <a:rPr lang="en-US" sz="1200" b="1" dirty="0"/>
              <a:t>1. Crop Production Analysis</a:t>
            </a:r>
            <a:endParaRPr lang="en-US" sz="1200" b="1" dirty="0"/>
          </a:p>
          <a:p>
            <a:pPr>
              <a:buFont typeface="Arial" panose="020B0604020202020204" pitchFamily="34" charset="0"/>
              <a:buChar char="•"/>
            </a:pPr>
            <a:r>
              <a:rPr lang="en-US" sz="1200" b="1" dirty="0"/>
              <a:t>Objective</a:t>
            </a:r>
            <a:r>
              <a:rPr lang="en-US" sz="1200" dirty="0"/>
              <a:t>: Analyze the production of various crops in India across different states.</a:t>
            </a:r>
            <a:endParaRPr lang="en-US" sz="1200" dirty="0"/>
          </a:p>
          <a:p>
            <a:r>
              <a:rPr lang="en-US" sz="1200" dirty="0"/>
              <a:t>Create visualizations to show the total production of major crops like rice, wheat, pulses, cotton, etc., across different states. Track the production volumes by crop type.</a:t>
            </a:r>
            <a:endParaRPr lang="en-US" sz="1200" dirty="0"/>
          </a:p>
          <a:p>
            <a:r>
              <a:rPr lang="en-US" sz="1200" b="1" dirty="0"/>
              <a:t>2. Seasonal Crop Patterns</a:t>
            </a:r>
            <a:endParaRPr lang="en-US" sz="1200" b="1" dirty="0"/>
          </a:p>
          <a:p>
            <a:pPr>
              <a:buFont typeface="Arial" panose="020B0604020202020204" pitchFamily="34" charset="0"/>
              <a:buChar char="•"/>
            </a:pPr>
            <a:r>
              <a:rPr lang="en-US" sz="1200" b="1" dirty="0"/>
              <a:t>Objective</a:t>
            </a:r>
            <a:r>
              <a:rPr lang="en-US" sz="1200" dirty="0"/>
              <a:t>: Study the seasonal trends for crop production throughout the year.</a:t>
            </a:r>
            <a:endParaRPr lang="en-US" sz="1200" dirty="0"/>
          </a:p>
          <a:p>
            <a:r>
              <a:rPr lang="en-US" sz="1200" dirty="0"/>
              <a:t> Use Power BI to display how different crops are grown in various seasons (Rabi, Kharif, Zaid) and their corresponding yields. This will help in identifying which crops are cultivated in which season and the variation in production based on the season.</a:t>
            </a:r>
            <a:endParaRPr lang="en-US" sz="1200" dirty="0"/>
          </a:p>
          <a:p>
            <a:r>
              <a:rPr lang="en-US" sz="1200" b="1" dirty="0"/>
              <a:t>3. Crop Yield Over Seasons</a:t>
            </a:r>
            <a:endParaRPr lang="en-US" sz="1200" b="1" dirty="0"/>
          </a:p>
          <a:p>
            <a:pPr>
              <a:buFont typeface="Arial" panose="020B0604020202020204" pitchFamily="34" charset="0"/>
              <a:buChar char="•"/>
            </a:pPr>
            <a:r>
              <a:rPr lang="en-US" sz="1200" b="1" dirty="0"/>
              <a:t>Objective</a:t>
            </a:r>
            <a:r>
              <a:rPr lang="en-US" sz="1200" dirty="0"/>
              <a:t>: Track crop yield and productivity during different seasons.</a:t>
            </a:r>
            <a:endParaRPr lang="en-US" sz="1200" dirty="0"/>
          </a:p>
          <a:p>
            <a:r>
              <a:rPr lang="en-US" sz="1200" dirty="0"/>
              <a:t> Visualize how yields for crops like wheat, rice, and maize differ in the Rabi and Kharif seasons. Identify the season with the highest crop productivity for each major crop.</a:t>
            </a:r>
            <a:endParaRPr lang="en-US" sz="1200" dirty="0"/>
          </a:p>
          <a:p>
            <a:r>
              <a:rPr lang="en-US" sz="1200" b="1" dirty="0"/>
              <a:t>4. Regional Crop Distribution by Season</a:t>
            </a:r>
            <a:endParaRPr lang="en-US" sz="1200" b="1" dirty="0"/>
          </a:p>
          <a:p>
            <a:pPr>
              <a:buFont typeface="Arial" panose="020B0604020202020204" pitchFamily="34" charset="0"/>
              <a:buChar char="•"/>
            </a:pPr>
            <a:r>
              <a:rPr lang="en-US" sz="1200" b="1" dirty="0"/>
              <a:t>Objective</a:t>
            </a:r>
            <a:r>
              <a:rPr lang="en-US" sz="1200" dirty="0"/>
              <a:t>: Identify the regional variations in crop distribution across different seasons.</a:t>
            </a:r>
            <a:endParaRPr lang="en-US" sz="1200" dirty="0"/>
          </a:p>
          <a:p>
            <a:r>
              <a:rPr lang="en-US" sz="1200" dirty="0"/>
              <a:t>Create a graphs that shows which crops are grown in which states during different seasons. This helps to understand regional strengths and season-based crop specialization.</a:t>
            </a:r>
            <a:endParaRPr lang="en-US" sz="1200" dirty="0"/>
          </a:p>
          <a:p>
            <a:r>
              <a:rPr lang="en-US" sz="1200" b="1" dirty="0"/>
              <a:t>5. Crop Production by Season</a:t>
            </a:r>
            <a:endParaRPr lang="en-US" sz="1200" b="1" dirty="0"/>
          </a:p>
          <a:p>
            <a:pPr>
              <a:buFont typeface="Arial" panose="020B0604020202020204" pitchFamily="34" charset="0"/>
              <a:buChar char="•"/>
            </a:pPr>
            <a:r>
              <a:rPr lang="en-US" sz="1200" b="1" dirty="0"/>
              <a:t>Objective</a:t>
            </a:r>
            <a:r>
              <a:rPr lang="en-US" sz="1200" dirty="0"/>
              <a:t>: Track historical trends of crop production in each season over the years.</a:t>
            </a:r>
            <a:endParaRPr lang="en-US" sz="1200" dirty="0"/>
          </a:p>
          <a:p>
            <a:r>
              <a:rPr lang="en-US" sz="1200" dirty="0"/>
              <a:t> Visualize the increase or decrease in crop production over time for the Kharif, Rabi, and Zaid seasons to observe changes in agricultural trends.</a:t>
            </a:r>
            <a:endParaRPr lang="en-US" sz="1200" dirty="0"/>
          </a:p>
          <a:p>
            <a:endParaRPr lang="en-US" sz="1200" dirty="0"/>
          </a:p>
          <a:p>
            <a:endParaRPr lang="en-IN" sz="2000" b="1"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151" y="1067664"/>
            <a:ext cx="6102626" cy="1015663"/>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p:txBody>
      </p:sp>
      <p:sp>
        <p:nvSpPr>
          <p:cNvPr id="2" name="Rectangle 1"/>
          <p:cNvSpPr>
            <a:spLocks noChangeArrowheads="1"/>
          </p:cNvSpPr>
          <p:nvPr/>
        </p:nvSpPr>
        <p:spPr bwMode="auto">
          <a:xfrm>
            <a:off x="270588" y="-197936"/>
            <a:ext cx="1147373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Power BI Desktop</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main tool for data visualization, building reports, and creating interactive dashboards.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Power Query</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Used for data extraction, transformation, and cleaning (ETL process) before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DAX (Data Analysis Expressions)</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For advanced calculations, aggregations, and creating custom metrics within Power BI.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SQL</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Used for querying and extracting structured data from agricultural databases (e.g., crop production, weather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Excel</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For preprocessing and organizing data, and sometimes as a data source for Power BI.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Power BI Service</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For publishing, sharing, and collaborating on reports in the cloud.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Visuals </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Power BI’s mapping features and bar charts ,pie charts </a:t>
            </a:r>
            <a:r>
              <a:rPr kumimoji="0" lang="en-US" altLang="en-US" sz="1800" b="0" i="0" u="none" strike="noStrike" cap="none" normalizeH="0" baseline="0" dirty="0" err="1">
                <a:ln>
                  <a:noFill/>
                </a:ln>
                <a:solidFill>
                  <a:schemeClr val="tx1"/>
                </a:solidFill>
                <a:effectLst/>
                <a:latin typeface="Arial" panose="020B0604020202020204" pitchFamily="34" charset="0"/>
              </a:rPr>
              <a:t>etc</a:t>
            </a:r>
            <a:r>
              <a:rPr lang="en-US" altLang="en-US" sz="1800" dirty="0">
                <a:solidFill>
                  <a:schemeClr val="tx1"/>
                </a:solidFill>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rPr>
              <a:t>for visualizing regional data, such as crop distribution, yield by state.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5" y="1014656"/>
            <a:ext cx="11161645" cy="4585871"/>
          </a:xfrm>
          <a:prstGeom prst="rect">
            <a:avLst/>
          </a:prstGeom>
          <a:noFill/>
        </p:spPr>
        <p:txBody>
          <a:bodyPr wrap="square">
            <a:spAutoFit/>
          </a:bodyPr>
          <a:lstStyle/>
          <a:p>
            <a:r>
              <a:rPr lang="en-US" sz="2000" b="1" dirty="0">
                <a:solidFill>
                  <a:srgbClr val="213163"/>
                </a:solidFill>
              </a:rPr>
              <a:t>Methodology</a:t>
            </a:r>
            <a:endParaRPr lang="en-US" sz="2000" b="1" dirty="0">
              <a:solidFill>
                <a:srgbClr val="213163"/>
              </a:solidFill>
            </a:endParaRPr>
          </a:p>
          <a:p>
            <a:endParaRPr lang="en-US" sz="2000" b="1" dirty="0">
              <a:solidFill>
                <a:srgbClr val="213163"/>
              </a:solidFill>
            </a:endParaRPr>
          </a:p>
          <a:p>
            <a:r>
              <a:rPr lang="en-US" sz="1800" b="1" dirty="0"/>
              <a:t>Data Collection</a:t>
            </a:r>
            <a:r>
              <a:rPr lang="en-US" sz="1800" dirty="0"/>
              <a:t>: Gather agricultural data like crop production, area, states.</a:t>
            </a:r>
            <a:endParaRPr lang="en-US" sz="1800" b="1" dirty="0">
              <a:solidFill>
                <a:srgbClr val="213163"/>
              </a:solidFill>
            </a:endParaRPr>
          </a:p>
          <a:p>
            <a:r>
              <a:rPr lang="en-US" sz="1800" b="1" dirty="0"/>
              <a:t>Data Cleaning</a:t>
            </a:r>
            <a:r>
              <a:rPr lang="en-US" sz="1800" dirty="0"/>
              <a:t>: Use </a:t>
            </a:r>
            <a:r>
              <a:rPr lang="en-US" sz="1800" b="1" dirty="0"/>
              <a:t>Power Query</a:t>
            </a:r>
            <a:r>
              <a:rPr lang="en-US" sz="1800" dirty="0"/>
              <a:t> to clean and prepare the data by fixing errors, removing duplicates, and ensuring it's in the right format for analysis.</a:t>
            </a:r>
            <a:endParaRPr lang="en-US" sz="1800" dirty="0"/>
          </a:p>
          <a:p>
            <a:r>
              <a:rPr lang="en-US" sz="1800" b="1" dirty="0"/>
              <a:t>Basic Analysis</a:t>
            </a:r>
            <a:r>
              <a:rPr lang="en-US" sz="1800" dirty="0"/>
              <a:t>: Explore the data by creating simple visualizations like charts and graphs to identify patterns in crop production and seasonal trends.</a:t>
            </a:r>
            <a:endParaRPr lang="en-US" sz="1800" dirty="0"/>
          </a:p>
          <a:p>
            <a:r>
              <a:rPr lang="en-US" sz="1800" b="1" dirty="0"/>
              <a:t>Regional Analysis</a:t>
            </a:r>
            <a:r>
              <a:rPr lang="en-US" sz="1800" dirty="0"/>
              <a:t>: Use Power BI’s map features to visualize crop distribution and yields across different states of India.</a:t>
            </a:r>
            <a:endParaRPr lang="en-US" sz="1800" dirty="0"/>
          </a:p>
          <a:p>
            <a:r>
              <a:rPr lang="en-US" sz="1800" b="1" dirty="0"/>
              <a:t>Custom Metrics</a:t>
            </a:r>
            <a:r>
              <a:rPr lang="en-US" sz="1800" dirty="0"/>
              <a:t>: Create custom calculations (using </a:t>
            </a:r>
            <a:r>
              <a:rPr lang="en-US" sz="1800" b="1" dirty="0"/>
              <a:t>DAX</a:t>
            </a:r>
            <a:r>
              <a:rPr lang="en-US" sz="1800" dirty="0"/>
              <a:t>) to measure things like average crop yield or crop yield per acre.</a:t>
            </a:r>
            <a:endParaRPr lang="en-US" sz="1800" dirty="0"/>
          </a:p>
          <a:p>
            <a:r>
              <a:rPr lang="en-US" sz="1800" b="1" dirty="0"/>
              <a:t>Interactive Dashboards</a:t>
            </a:r>
            <a:r>
              <a:rPr lang="en-US" sz="1800" dirty="0"/>
              <a:t>: Build easy-to-understand Power BI dashboards that show key insights like crop performance and regional trends.</a:t>
            </a:r>
            <a:endParaRPr lang="en-US" sz="1800" dirty="0"/>
          </a:p>
          <a:p>
            <a:r>
              <a:rPr lang="en-US" sz="1800" b="1" dirty="0"/>
              <a:t>Sharing Reports</a:t>
            </a:r>
            <a:r>
              <a:rPr lang="en-US" sz="1800" dirty="0"/>
              <a:t>: Share the final reports online with stakeholders for informed decision-making.</a:t>
            </a:r>
            <a:endParaRPr lang="en-US" sz="1800" dirty="0"/>
          </a:p>
          <a:p>
            <a:r>
              <a:rPr lang="en-US" sz="1800" dirty="0"/>
              <a:t>This methodology simplifies the process of analyzing agricultural data and helps in visualizing key</a:t>
            </a:r>
            <a:endParaRPr lang="en-US" sz="1800" dirty="0"/>
          </a:p>
          <a:p>
            <a:r>
              <a:rPr lang="en-US" sz="1800" b="1" dirty="0">
                <a:solidFill>
                  <a:srgbClr val="213163"/>
                </a:solidFill>
              </a:rPr>
              <a:t> </a:t>
            </a:r>
            <a:endParaRPr lang="en-IN" sz="1800" dirty="0">
              <a:solidFill>
                <a:srgbClr val="2131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9082" y="1054412"/>
            <a:ext cx="8469015" cy="6617196"/>
          </a:xfrm>
          <a:prstGeom prst="rect">
            <a:avLst/>
          </a:prstGeom>
          <a:noFill/>
        </p:spPr>
        <p:txBody>
          <a:bodyPr wrap="square">
            <a:spAutoFit/>
          </a:bodyPr>
          <a:lstStyle/>
          <a:p>
            <a:r>
              <a:rPr lang="en-US" sz="2000" b="1" dirty="0">
                <a:solidFill>
                  <a:srgbClr val="213163"/>
                </a:solidFill>
              </a:rPr>
              <a:t>Problem Statement:</a:t>
            </a:r>
            <a:endParaRPr lang="en-US" sz="2000" b="1" dirty="0">
              <a:solidFill>
                <a:srgbClr val="213163"/>
              </a:solidFill>
            </a:endParaRPr>
          </a:p>
          <a:p>
            <a:endParaRPr lang="en-US" sz="2000" b="1" dirty="0">
              <a:solidFill>
                <a:srgbClr val="213163"/>
              </a:solidFill>
            </a:endParaRPr>
          </a:p>
          <a:p>
            <a:r>
              <a:rPr lang="en-US" sz="1800" b="1" dirty="0">
                <a:solidFill>
                  <a:srgbClr val="213163"/>
                </a:solidFill>
              </a:rPr>
              <a:t>Page 1: </a:t>
            </a:r>
            <a:endParaRPr lang="en-US" sz="1800" b="1" dirty="0">
              <a:solidFill>
                <a:srgbClr val="213163"/>
              </a:solidFill>
            </a:endParaRPr>
          </a:p>
          <a:p>
            <a:r>
              <a:rPr lang="en-US" sz="1800" b="1" dirty="0">
                <a:solidFill>
                  <a:srgbClr val="213163"/>
                </a:solidFill>
                <a:latin typeface="Bell MT" panose="02020503060305020303" pitchFamily="18" charset="0"/>
              </a:rPr>
              <a:t>Total count of crop</a:t>
            </a:r>
            <a:endParaRPr lang="en-US" sz="1800" b="1" dirty="0">
              <a:solidFill>
                <a:srgbClr val="213163"/>
              </a:solidFill>
              <a:latin typeface="Bell MT" panose="02020503060305020303" pitchFamily="18" charset="0"/>
            </a:endParaRPr>
          </a:p>
          <a:p>
            <a:r>
              <a:rPr lang="en-US" sz="1800" b="1" dirty="0">
                <a:solidFill>
                  <a:srgbClr val="213163"/>
                </a:solidFill>
                <a:latin typeface="Bell MT" panose="02020503060305020303" pitchFamily="18" charset="0"/>
              </a:rPr>
              <a:t>Sum of production by states</a:t>
            </a:r>
            <a:endParaRPr lang="en-US" sz="1800" b="1" dirty="0">
              <a:solidFill>
                <a:srgbClr val="213163"/>
              </a:solidFill>
              <a:latin typeface="Bell MT" panose="02020503060305020303" pitchFamily="18" charset="0"/>
            </a:endParaRPr>
          </a:p>
          <a:p>
            <a:r>
              <a:rPr lang="en-US" sz="1800" b="1" dirty="0">
                <a:solidFill>
                  <a:srgbClr val="213163"/>
                </a:solidFill>
                <a:latin typeface="Bell MT" panose="02020503060305020303" pitchFamily="18" charset="0"/>
              </a:rPr>
              <a:t>Sum of production by crop</a:t>
            </a:r>
            <a:endParaRPr lang="en-US" sz="1800" b="1" dirty="0">
              <a:solidFill>
                <a:srgbClr val="213163"/>
              </a:solidFill>
              <a:latin typeface="Bell MT" panose="02020503060305020303" pitchFamily="18" charset="0"/>
            </a:endParaRPr>
          </a:p>
          <a:p>
            <a:r>
              <a:rPr lang="en-US" sz="1800" b="1" dirty="0">
                <a:solidFill>
                  <a:srgbClr val="213163"/>
                </a:solidFill>
                <a:latin typeface="Bell MT" panose="02020503060305020303" pitchFamily="18" charset="0"/>
              </a:rPr>
              <a:t>Count of area by crop name</a:t>
            </a:r>
            <a:endParaRPr lang="en-US" sz="1800" b="1" dirty="0">
              <a:solidFill>
                <a:srgbClr val="213163"/>
              </a:solidFill>
              <a:latin typeface="Bell MT" panose="02020503060305020303" pitchFamily="18" charset="0"/>
            </a:endParaRPr>
          </a:p>
          <a:p>
            <a:r>
              <a:rPr lang="en-US" sz="1800" b="1" dirty="0">
                <a:solidFill>
                  <a:srgbClr val="213163"/>
                </a:solidFill>
                <a:latin typeface="Bell MT" panose="02020503060305020303" pitchFamily="18" charset="0"/>
              </a:rPr>
              <a:t>Count of crop by season</a:t>
            </a:r>
            <a:endParaRPr lang="en-US" sz="1800" b="1" dirty="0">
              <a:solidFill>
                <a:srgbClr val="213163"/>
              </a:solidFill>
              <a:latin typeface="Bell MT" panose="02020503060305020303" pitchFamily="18" charset="0"/>
            </a:endParaRPr>
          </a:p>
          <a:p>
            <a:endParaRPr lang="en-US" sz="1800" b="1" dirty="0">
              <a:solidFill>
                <a:srgbClr val="213163"/>
              </a:solidFill>
              <a:latin typeface="Bell MT" panose="02020503060305020303" pitchFamily="18" charset="0"/>
            </a:endParaRPr>
          </a:p>
          <a:p>
            <a:r>
              <a:rPr lang="en-US" sz="1800" b="1" dirty="0">
                <a:solidFill>
                  <a:srgbClr val="213163"/>
                </a:solidFill>
                <a:latin typeface="+mj-lt"/>
              </a:rPr>
              <a:t>Page  2:</a:t>
            </a:r>
            <a:endParaRPr lang="en-US" sz="1800" b="1" dirty="0">
              <a:solidFill>
                <a:srgbClr val="213163"/>
              </a:solidFill>
              <a:latin typeface="+mj-lt"/>
            </a:endParaRPr>
          </a:p>
          <a:p>
            <a:r>
              <a:rPr lang="en-US" sz="1800" b="1" dirty="0">
                <a:solidFill>
                  <a:srgbClr val="213163"/>
                </a:solidFill>
                <a:latin typeface="Bell MT" panose="02020503060305020303" pitchFamily="18" charset="0"/>
              </a:rPr>
              <a:t>Average production by crop year</a:t>
            </a:r>
            <a:endParaRPr lang="en-US" sz="1800" b="1" dirty="0">
              <a:solidFill>
                <a:srgbClr val="213163"/>
              </a:solidFill>
              <a:latin typeface="Bell MT" panose="02020503060305020303" pitchFamily="18" charset="0"/>
            </a:endParaRPr>
          </a:p>
          <a:p>
            <a:r>
              <a:rPr lang="en-US" sz="1800" b="1" dirty="0">
                <a:solidFill>
                  <a:srgbClr val="213163"/>
                </a:solidFill>
                <a:latin typeface="Bell MT" panose="02020503060305020303" pitchFamily="18" charset="0"/>
              </a:rPr>
              <a:t>Average area by state name</a:t>
            </a:r>
            <a:endParaRPr lang="en-US" sz="1800" b="1" dirty="0">
              <a:solidFill>
                <a:srgbClr val="213163"/>
              </a:solidFill>
              <a:latin typeface="Bell MT" panose="02020503060305020303" pitchFamily="18" charset="0"/>
            </a:endParaRPr>
          </a:p>
          <a:p>
            <a:r>
              <a:rPr lang="en-US" sz="1800" b="1" dirty="0">
                <a:solidFill>
                  <a:srgbClr val="213163"/>
                </a:solidFill>
                <a:latin typeface="Bell MT" panose="02020503060305020303" pitchFamily="18" charset="0"/>
              </a:rPr>
              <a:t>Average production by state name</a:t>
            </a:r>
            <a:endParaRPr lang="en-US" sz="1800" b="1" dirty="0">
              <a:solidFill>
                <a:srgbClr val="213163"/>
              </a:solidFill>
              <a:latin typeface="Bell MT" panose="02020503060305020303" pitchFamily="18" charset="0"/>
            </a:endParaRPr>
          </a:p>
          <a:p>
            <a:r>
              <a:rPr lang="en-US" sz="1800" b="1" dirty="0">
                <a:solidFill>
                  <a:srgbClr val="213163"/>
                </a:solidFill>
                <a:latin typeface="Bell MT" panose="02020503060305020303" pitchFamily="18" charset="0"/>
              </a:rPr>
              <a:t>Count of district by crop name and year</a:t>
            </a:r>
            <a:endParaRPr lang="en-US" sz="1800" b="1" dirty="0">
              <a:solidFill>
                <a:srgbClr val="213163"/>
              </a:solidFill>
              <a:latin typeface="Bell MT" panose="02020503060305020303" pitchFamily="18" charset="0"/>
            </a:endParaRPr>
          </a:p>
          <a:p>
            <a:endParaRPr lang="en-US" sz="1600" b="1" dirty="0">
              <a:solidFill>
                <a:srgbClr val="213163"/>
              </a:solidFill>
              <a:latin typeface="+mj-lt"/>
            </a:endParaRPr>
          </a:p>
          <a:p>
            <a:r>
              <a:rPr lang="en-US" sz="1800" b="1" dirty="0">
                <a:solidFill>
                  <a:srgbClr val="213163"/>
                </a:solidFill>
                <a:latin typeface="+mj-lt"/>
              </a:rPr>
              <a:t>Page  3:</a:t>
            </a:r>
            <a:endParaRPr lang="en-US" sz="1800" b="1" dirty="0">
              <a:solidFill>
                <a:srgbClr val="213163"/>
              </a:solidFill>
              <a:latin typeface="+mj-lt"/>
            </a:endParaRPr>
          </a:p>
          <a:p>
            <a:r>
              <a:rPr lang="en-US" sz="1800" b="1" dirty="0">
                <a:solidFill>
                  <a:srgbClr val="213163"/>
                </a:solidFill>
                <a:latin typeface="Bell MT" panose="02020503060305020303" pitchFamily="18" charset="0"/>
              </a:rPr>
              <a:t>Sum of production by year </a:t>
            </a:r>
            <a:endParaRPr lang="en-US" sz="1800" b="1" dirty="0">
              <a:solidFill>
                <a:srgbClr val="213163"/>
              </a:solidFill>
              <a:latin typeface="Bell MT" panose="02020503060305020303" pitchFamily="18" charset="0"/>
            </a:endParaRPr>
          </a:p>
          <a:p>
            <a:r>
              <a:rPr lang="en-US" sz="1800" b="1" dirty="0">
                <a:solidFill>
                  <a:srgbClr val="213163"/>
                </a:solidFill>
                <a:latin typeface="Bell MT" panose="02020503060305020303" pitchFamily="18" charset="0"/>
              </a:rPr>
              <a:t>Average production of crop and seasons</a:t>
            </a:r>
            <a:endParaRPr lang="en-US" sz="1800" b="1" dirty="0">
              <a:solidFill>
                <a:srgbClr val="213163"/>
              </a:solidFill>
              <a:latin typeface="Bell MT" panose="02020503060305020303" pitchFamily="18" charset="0"/>
            </a:endParaRPr>
          </a:p>
          <a:p>
            <a:endParaRPr lang="en-US" sz="1400" b="1" dirty="0">
              <a:solidFill>
                <a:srgbClr val="213163"/>
              </a:solidFill>
              <a:latin typeface="Bell MT" panose="02020503060305020303" pitchFamily="18" charset="0"/>
            </a:endParaRPr>
          </a:p>
          <a:p>
            <a:endParaRPr lang="en-US" sz="1400" b="1" dirty="0">
              <a:solidFill>
                <a:srgbClr val="213163"/>
              </a:solidFill>
              <a:latin typeface="Bell MT" panose="02020503060305020303" pitchFamily="18" charset="0"/>
            </a:endParaRPr>
          </a:p>
          <a:p>
            <a:endParaRPr lang="en-US" sz="1400" b="1" dirty="0">
              <a:solidFill>
                <a:srgbClr val="213163"/>
              </a:solidFill>
              <a:latin typeface="Bell MT" panose="02020503060305020303" pitchFamily="18" charset="0"/>
            </a:endParaRPr>
          </a:p>
          <a:p>
            <a:endParaRPr lang="en-US" sz="1800" b="1" dirty="0">
              <a:solidFill>
                <a:srgbClr val="213163"/>
              </a:solidFill>
            </a:endParaRPr>
          </a:p>
          <a:p>
            <a:endParaRPr lang="en-US" sz="1800" b="1" dirty="0">
              <a:solidFill>
                <a:srgbClr val="213163"/>
              </a:solidFill>
            </a:endParaRPr>
          </a:p>
          <a:p>
            <a:r>
              <a:rPr lang="en-US" sz="2000" b="1" dirty="0">
                <a:solidFill>
                  <a:srgbClr val="213163"/>
                </a:solidFill>
              </a:rPr>
              <a:t>  </a:t>
            </a:r>
            <a:endParaRPr lang="en-IN" sz="2000" b="1" dirty="0">
              <a:solidFill>
                <a:srgbClr val="2131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3600986"/>
          </a:xfrm>
          <a:prstGeom prst="rect">
            <a:avLst/>
          </a:prstGeom>
          <a:noFill/>
        </p:spPr>
        <p:txBody>
          <a:bodyPr wrap="square">
            <a:spAutoFit/>
          </a:bodyPr>
          <a:lstStyle/>
          <a:p>
            <a:r>
              <a:rPr lang="en-US" sz="2000" b="1" dirty="0">
                <a:solidFill>
                  <a:srgbClr val="213163"/>
                </a:solidFill>
              </a:rPr>
              <a:t>Solution:  </a:t>
            </a:r>
            <a:endParaRPr lang="en-US" sz="2000" b="1" dirty="0">
              <a:solidFill>
                <a:srgbClr val="213163"/>
              </a:solidFill>
            </a:endParaRPr>
          </a:p>
          <a:p>
            <a:endParaRPr lang="en-US" sz="2000" b="1" dirty="0">
              <a:solidFill>
                <a:srgbClr val="213163"/>
              </a:solidFill>
            </a:endParaRPr>
          </a:p>
          <a:p>
            <a:r>
              <a:rPr lang="en-US" sz="2000" b="1" dirty="0">
                <a:solidFill>
                  <a:srgbClr val="213163"/>
                </a:solidFill>
              </a:rPr>
              <a:t>Page 1:</a:t>
            </a:r>
            <a:endParaRPr lang="en-US" sz="2000" b="1" dirty="0">
              <a:solidFill>
                <a:srgbClr val="213163"/>
              </a:solidFill>
            </a:endParaRPr>
          </a:p>
          <a:p>
            <a:r>
              <a:rPr lang="en-US" sz="1800" b="1" dirty="0">
                <a:solidFill>
                  <a:srgbClr val="213163"/>
                </a:solidFill>
                <a:latin typeface="Aptos Display" panose="020B0004020202020204" pitchFamily="34" charset="0"/>
              </a:rPr>
              <a:t>In page 1,I  have solved problems by using chard ,area ,bar and pie </a:t>
            </a:r>
            <a:r>
              <a:rPr lang="en-US" sz="1800" b="1">
                <a:solidFill>
                  <a:srgbClr val="213163"/>
                </a:solidFill>
                <a:latin typeface="Aptos Display" panose="020B0004020202020204" pitchFamily="34" charset="0"/>
              </a:rPr>
              <a:t>charts </a:t>
            </a:r>
            <a:endParaRPr lang="en-US" sz="1800" b="1">
              <a:solidFill>
                <a:srgbClr val="213163"/>
              </a:solidFill>
              <a:latin typeface="Aptos Display" panose="020B0004020202020204" pitchFamily="34" charset="0"/>
            </a:endParaRPr>
          </a:p>
          <a:p>
            <a:endParaRPr lang="en-US" sz="2000" b="1" dirty="0">
              <a:solidFill>
                <a:srgbClr val="213163"/>
              </a:solidFill>
            </a:endParaRPr>
          </a:p>
          <a:p>
            <a:r>
              <a:rPr lang="en-US" sz="2000" b="1" dirty="0">
                <a:solidFill>
                  <a:srgbClr val="213163"/>
                </a:solidFill>
              </a:rPr>
              <a:t>Page 2:</a:t>
            </a:r>
            <a:endParaRPr lang="en-US" sz="2000" b="1" dirty="0">
              <a:solidFill>
                <a:srgbClr val="213163"/>
              </a:solidFill>
            </a:endParaRPr>
          </a:p>
          <a:p>
            <a:r>
              <a:rPr lang="en-US" sz="1600" b="1" dirty="0">
                <a:solidFill>
                  <a:srgbClr val="213163"/>
                </a:solidFill>
              </a:rPr>
              <a:t>In this page I solved problems by using tree maps</a:t>
            </a:r>
            <a:endParaRPr lang="en-US" sz="1600" b="1" dirty="0">
              <a:solidFill>
                <a:srgbClr val="213163"/>
              </a:solidFill>
            </a:endParaRPr>
          </a:p>
          <a:p>
            <a:endParaRPr lang="en-US" sz="2000" b="1" dirty="0">
              <a:solidFill>
                <a:srgbClr val="213163"/>
              </a:solidFill>
            </a:endParaRPr>
          </a:p>
          <a:p>
            <a:r>
              <a:rPr lang="en-US" sz="2000" b="1" dirty="0">
                <a:solidFill>
                  <a:srgbClr val="213163"/>
                </a:solidFill>
              </a:rPr>
              <a:t>Page 3: </a:t>
            </a:r>
            <a:endParaRPr lang="en-US" sz="2000" b="1" dirty="0">
              <a:solidFill>
                <a:srgbClr val="213163"/>
              </a:solidFill>
            </a:endParaRPr>
          </a:p>
          <a:p>
            <a:r>
              <a:rPr lang="en-US" sz="1600" b="1" dirty="0">
                <a:solidFill>
                  <a:srgbClr val="213163"/>
                </a:solidFill>
              </a:rPr>
              <a:t>In this page I solved by using line graphs</a:t>
            </a:r>
            <a:endParaRPr lang="en-US" sz="1600" b="1" dirty="0">
              <a:solidFill>
                <a:srgbClr val="213163"/>
              </a:solidFill>
            </a:endParaRPr>
          </a:p>
          <a:p>
            <a:endParaRPr lang="en-IN" sz="2000" b="1" dirty="0">
              <a:solidFill>
                <a:srgbClr val="2131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p:cNvPicPr>
            <a:picLocks noChangeAspect="1"/>
          </p:cNvPicPr>
          <p:nvPr/>
        </p:nvPicPr>
        <p:blipFill>
          <a:blip r:embed="rId1"/>
          <a:srcRect/>
          <a:stretch>
            <a:fillRect/>
          </a:stretch>
        </p:blipFill>
        <p:spPr>
          <a:xfrm>
            <a:off x="1828799" y="1754155"/>
            <a:ext cx="7931021" cy="45626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9582742" cy="2462213"/>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US" sz="1800" b="1" dirty="0">
              <a:solidFill>
                <a:srgbClr val="213163"/>
              </a:solidFill>
            </a:endParaRPr>
          </a:p>
          <a:p>
            <a:endParaRPr lang="en-US" sz="1800" b="1" dirty="0">
              <a:solidFill>
                <a:srgbClr val="213163"/>
              </a:solidFill>
            </a:endParaRPr>
          </a:p>
          <a:p>
            <a:r>
              <a:rPr lang="en-US" sz="1800" b="1" dirty="0">
                <a:solidFill>
                  <a:srgbClr val="213163"/>
                </a:solidFill>
              </a:rPr>
              <a:t> </a:t>
            </a:r>
            <a:r>
              <a:rPr lang="en-US" sz="1600" dirty="0"/>
              <a:t>The analysis of the Indian agriculture sector using Power BI has provided valuable insights into various aspects of agricultural production, seasonal trends, and regional performance. By leveraging data from multiple sources and integrating key variables such as crop yields, seasons ,areas and states . we were able to uncover meaningful trends and patterns that influence the sector.</a:t>
            </a:r>
            <a:endParaRPr lang="en-US" sz="1600" dirty="0"/>
          </a:p>
          <a:p>
            <a:endParaRPr lang="en-US" sz="1600" dirty="0"/>
          </a:p>
          <a:p>
            <a:endParaRPr lang="en-US" sz="1600" dirty="0"/>
          </a:p>
          <a:p>
            <a:endParaRPr lang="en-IN" sz="1800" dirty="0">
              <a:solidFill>
                <a:srgbClr val="213163"/>
              </a:solidFill>
            </a:endParaRPr>
          </a:p>
        </p:txBody>
      </p:sp>
      <p:sp>
        <p:nvSpPr>
          <p:cNvPr id="2" name="Rectangle 1"/>
          <p:cNvSpPr>
            <a:spLocks noChangeArrowheads="1"/>
          </p:cNvSpPr>
          <p:nvPr/>
        </p:nvSpPr>
        <p:spPr bwMode="auto">
          <a:xfrm>
            <a:off x="0" y="-9104"/>
            <a:ext cx="10820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In conclusion, Power BI has proven to be a powerful tool for providing a comprehensive view of the agricultural sector, enabling data-driven decision-making and supporting efforts to improve productivity and sustainability in Indian agriculture. The insights from this analysis can be used to guide future agricultural planning, policy development, and resource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4698</Words>
  <Application>WPS Presentation</Application>
  <PresentationFormat>Widescreen</PresentationFormat>
  <Paragraphs>125</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Arial</vt:lpstr>
      <vt:lpstr>Calibri</vt:lpstr>
      <vt:lpstr>Times New Roman</vt:lpstr>
      <vt:lpstr>Eras Bold ITC</vt:lpstr>
      <vt:lpstr>Bell MT</vt:lpstr>
      <vt:lpstr>Aptos Display</vt:lpstr>
      <vt:lpstr>Segoe Print</vt:lpstr>
      <vt:lpstr>Microsoft YaHei</vt:lpstr>
      <vt:lpstr>Arial Unicode MS</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Asritha Kayala</cp:lastModifiedBy>
  <cp:revision>4</cp:revision>
  <dcterms:created xsi:type="dcterms:W3CDTF">2024-12-31T09:40:00Z</dcterms:created>
  <dcterms:modified xsi:type="dcterms:W3CDTF">2025-02-10T17:20:19Z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3DDEBB6B99834C07BA0BE115E3668517_13</vt:lpwstr>
  </property>
  <property fmtid="{D5CDD505-2E9C-101B-9397-08002B2CF9AE}" pid="3" name="KSOProductBuildVer">
    <vt:lpwstr>1033-12.2.0.19805</vt:lpwstr>
  </property>
</Properties>
</file>