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gRi3uNBzFELWBBqe4DpzTLP4qv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D1C2FF-1410-46A4-ACF6-B24A26957CCE}">
  <a:tblStyle styleId="{49D1C2FF-1410-46A4-ACF6-B24A26957CCE}"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476250" y="2697163"/>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21275" y="2695575"/>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382838"/>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509838"/>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JP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github.com/Asrithreddy490" TargetMode="External"/><Relationship Id="rId9" Type="http://schemas.openxmlformats.org/officeDocument/2006/relationships/hyperlink" Target="https://pixabay.com/fr/certification-contr%C3%B4le-de-la-qualit%C3%A9-57115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
          <p:cNvSpPr txBox="1">
            <a:spLocks noGrp="1"/>
          </p:cNvSpPr>
          <p:nvPr>
            <p:ph type="body" idx="1"/>
          </p:nvPr>
        </p:nvSpPr>
        <p:spPr>
          <a:xfrm>
            <a:off x="4836699" y="2995865"/>
            <a:ext cx="4009644" cy="2481184"/>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000"/>
              <a:buNone/>
            </a:pPr>
            <a:r>
              <a:rPr lang="en-US" b="1" dirty="0"/>
              <a:t>Electricity Billing System Application</a:t>
            </a:r>
            <a:endParaRPr dirty="0"/>
          </a:p>
          <a:p>
            <a:pPr marL="171450" lvl="0" indent="-171450" algn="l" rtl="0">
              <a:lnSpc>
                <a:spcPct val="150000"/>
              </a:lnSpc>
              <a:spcBef>
                <a:spcPts val="1000"/>
              </a:spcBef>
              <a:spcAft>
                <a:spcPts val="0"/>
              </a:spcAft>
              <a:buClr>
                <a:schemeClr val="dk1"/>
              </a:buClr>
              <a:buSzPts val="1000"/>
              <a:buFont typeface="Arial"/>
              <a:buChar char="•"/>
            </a:pPr>
            <a:r>
              <a:rPr lang="en-US" dirty="0"/>
              <a:t>Completed end to end case study of Electricity Billing System</a:t>
            </a:r>
            <a:r>
              <a:rPr lang="en-US" b="1" dirty="0"/>
              <a:t> </a:t>
            </a:r>
            <a:r>
              <a:rPr lang="en-US" dirty="0"/>
              <a:t>with responsive UI with HTML, CSS and Angular used for user interface and PostgreSQL as the Database.</a:t>
            </a:r>
            <a:endParaRPr dirty="0"/>
          </a:p>
          <a:p>
            <a:pPr marL="0" lvl="0" indent="0" algn="l" rtl="0">
              <a:lnSpc>
                <a:spcPct val="150000"/>
              </a:lnSpc>
              <a:spcBef>
                <a:spcPts val="1000"/>
              </a:spcBef>
              <a:spcAft>
                <a:spcPts val="0"/>
              </a:spcAft>
              <a:buClr>
                <a:schemeClr val="dk1"/>
              </a:buClr>
              <a:buSzPts val="1000"/>
              <a:buNone/>
            </a:pPr>
            <a:r>
              <a:rPr lang="en-US" b="1" dirty="0"/>
              <a:t>School Management Application</a:t>
            </a:r>
            <a:endParaRPr dirty="0"/>
          </a:p>
          <a:p>
            <a:pPr marL="171450" lvl="0" indent="-171450" algn="l" rtl="0">
              <a:lnSpc>
                <a:spcPct val="150000"/>
              </a:lnSpc>
              <a:spcBef>
                <a:spcPts val="1000"/>
              </a:spcBef>
              <a:spcAft>
                <a:spcPts val="0"/>
              </a:spcAft>
              <a:buClr>
                <a:srgbClr val="000000"/>
              </a:buClr>
              <a:buSzPts val="1000"/>
              <a:buFont typeface="Arial"/>
              <a:buChar char="•"/>
            </a:pPr>
            <a:r>
              <a:rPr lang="en-US" dirty="0">
                <a:solidFill>
                  <a:srgbClr val="000000"/>
                </a:solidFill>
                <a:latin typeface="Verdana"/>
                <a:ea typeface="Verdana"/>
                <a:cs typeface="Verdana"/>
                <a:sym typeface="Verdana"/>
              </a:rPr>
              <a:t>Developed</a:t>
            </a:r>
            <a:r>
              <a:rPr lang="en-US" b="0" i="0" u="none" strike="noStrike" dirty="0">
                <a:solidFill>
                  <a:srgbClr val="000000"/>
                </a:solidFill>
                <a:latin typeface="Verdana"/>
                <a:ea typeface="Verdana"/>
                <a:cs typeface="Verdana"/>
                <a:sym typeface="Verdana"/>
              </a:rPr>
              <a:t> backend applications using Monolithic Architecture and implemented all the CRUD operations using Spring Boot, Postgres, Postman and </a:t>
            </a:r>
            <a:r>
              <a:rPr lang="en-US" b="0" i="0" u="none" strike="noStrike" dirty="0" err="1">
                <a:solidFill>
                  <a:srgbClr val="000000"/>
                </a:solidFill>
                <a:latin typeface="Verdana"/>
                <a:ea typeface="Verdana"/>
                <a:cs typeface="Verdana"/>
                <a:sym typeface="Verdana"/>
              </a:rPr>
              <a:t>ReactJs</a:t>
            </a:r>
            <a:r>
              <a:rPr lang="en-US" b="0" i="0" u="none" strike="noStrike" dirty="0">
                <a:solidFill>
                  <a:srgbClr val="000000"/>
                </a:solidFill>
                <a:latin typeface="Verdana"/>
                <a:ea typeface="Verdana"/>
                <a:cs typeface="Verdana"/>
                <a:sym typeface="Verdana"/>
              </a:rPr>
              <a:t> for UI.</a:t>
            </a:r>
            <a:endParaRPr b="0" i="0" u="none" strike="noStrike" dirty="0">
              <a:solidFill>
                <a:srgbClr val="000000"/>
              </a:solidFill>
              <a:latin typeface="Arial"/>
              <a:ea typeface="Arial"/>
              <a:cs typeface="Arial"/>
              <a:sym typeface="Arial"/>
            </a:endParaRPr>
          </a:p>
          <a:p>
            <a:pPr marL="0" lvl="0" indent="0" algn="l" rtl="0">
              <a:lnSpc>
                <a:spcPct val="150000"/>
              </a:lnSpc>
              <a:spcBef>
                <a:spcPts val="1000"/>
              </a:spcBef>
              <a:spcAft>
                <a:spcPts val="0"/>
              </a:spcAft>
              <a:buClr>
                <a:schemeClr val="dk1"/>
              </a:buClr>
              <a:buSzPts val="1000"/>
              <a:buNone/>
            </a:pPr>
            <a:endParaRPr dirty="0"/>
          </a:p>
        </p:txBody>
      </p:sp>
      <p:sp>
        <p:nvSpPr>
          <p:cNvPr id="218" name="Google Shape;218;p1"/>
          <p:cNvSpPr txBox="1">
            <a:spLocks noGrp="1"/>
          </p:cNvSpPr>
          <p:nvPr>
            <p:ph type="body" idx="2"/>
          </p:nvPr>
        </p:nvSpPr>
        <p:spPr>
          <a:xfrm>
            <a:off x="2468281" y="290679"/>
            <a:ext cx="6378061" cy="30670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IN" dirty="0"/>
              <a:t>MEDAPATI APPAREDDY</a:t>
            </a:r>
            <a:endParaRPr dirty="0"/>
          </a:p>
        </p:txBody>
      </p:sp>
      <p:sp>
        <p:nvSpPr>
          <p:cNvPr id="219" name="Google Shape;219;p1"/>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p>
            <a:pPr marL="0" marR="0" lvl="0" indent="0" algn="l" rtl="0">
              <a:lnSpc>
                <a:spcPct val="157142"/>
              </a:lnSpc>
              <a:spcBef>
                <a:spcPts val="0"/>
              </a:spcBef>
              <a:spcAft>
                <a:spcPts val="0"/>
              </a:spcAft>
              <a:buClr>
                <a:schemeClr val="lt1"/>
              </a:buClr>
              <a:buSzPts val="1400"/>
              <a:buFont typeface="Arial"/>
              <a:buNone/>
            </a:pPr>
            <a:r>
              <a:rPr lang="en-US"/>
              <a:t>Analyst/Software Engineer</a:t>
            </a:r>
            <a:endParaRPr/>
          </a:p>
        </p:txBody>
      </p:sp>
      <p:sp>
        <p:nvSpPr>
          <p:cNvPr id="220" name="Google Shape;220;p1"/>
          <p:cNvSpPr txBox="1">
            <a:spLocks noGrp="1"/>
          </p:cNvSpPr>
          <p:nvPr>
            <p:ph type="body" idx="4"/>
          </p:nvPr>
        </p:nvSpPr>
        <p:spPr>
          <a:xfrm>
            <a:off x="3696643" y="1380951"/>
            <a:ext cx="2373312" cy="29544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Bangalore</a:t>
            </a:r>
            <a:endParaRPr dirty="0"/>
          </a:p>
        </p:txBody>
      </p:sp>
      <p:pic>
        <p:nvPicPr>
          <p:cNvPr id="221" name="Google Shape;221;p1"/>
          <p:cNvPicPr preferRelativeResize="0">
            <a:picLocks noGrp="1"/>
          </p:cNvPicPr>
          <p:nvPr>
            <p:ph type="pic" idx="5"/>
          </p:nvPr>
        </p:nvPicPr>
        <p:blipFill rotWithShape="1">
          <a:blip r:embed="rId3"/>
          <a:srcRect l="-2679" t="1020" r="-1576" b="23917"/>
          <a:stretch/>
        </p:blipFill>
        <p:spPr>
          <a:xfrm>
            <a:off x="371971" y="330319"/>
            <a:ext cx="1764000" cy="1728000"/>
          </a:xfrm>
          <a:prstGeom prst="ellipse">
            <a:avLst/>
          </a:prstGeom>
          <a:solidFill>
            <a:schemeClr val="lt1"/>
          </a:solidFill>
          <a:ln>
            <a:noFill/>
          </a:ln>
        </p:spPr>
      </p:pic>
      <p:sp>
        <p:nvSpPr>
          <p:cNvPr id="222" name="Google Shape;222;p1"/>
          <p:cNvSpPr txBox="1">
            <a:spLocks noGrp="1"/>
          </p:cNvSpPr>
          <p:nvPr>
            <p:ph type="body" idx="6"/>
          </p:nvPr>
        </p:nvSpPr>
        <p:spPr>
          <a:xfrm>
            <a:off x="3696643" y="1600200"/>
            <a:ext cx="2846018" cy="16055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appareddy.medapati@capgemini.com</a:t>
            </a:r>
            <a:endParaRPr dirty="0"/>
          </a:p>
        </p:txBody>
      </p:sp>
      <p:sp>
        <p:nvSpPr>
          <p:cNvPr id="223" name="Google Shape;223;p1"/>
          <p:cNvSpPr txBox="1">
            <a:spLocks noGrp="1"/>
          </p:cNvSpPr>
          <p:nvPr>
            <p:ph type="body" idx="7"/>
          </p:nvPr>
        </p:nvSpPr>
        <p:spPr>
          <a:xfrm>
            <a:off x="3722688" y="1828800"/>
            <a:ext cx="2373312" cy="33025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dirty="0"/>
              <a:t>7658951626</a:t>
            </a:r>
          </a:p>
        </p:txBody>
      </p:sp>
      <p:sp>
        <p:nvSpPr>
          <p:cNvPr id="224" name="Google Shape;224;p1"/>
          <p:cNvSpPr txBox="1">
            <a:spLocks noGrp="1"/>
          </p:cNvSpPr>
          <p:nvPr>
            <p:ph type="body" idx="8"/>
          </p:nvPr>
        </p:nvSpPr>
        <p:spPr>
          <a:xfrm>
            <a:off x="355568" y="3129490"/>
            <a:ext cx="4056394" cy="1950853"/>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sz="1000" b="1" dirty="0"/>
              <a:t>  FULL STACK DEVELOPER</a:t>
            </a:r>
            <a:endParaRPr dirty="0"/>
          </a:p>
          <a:p>
            <a:pPr marL="0" lvl="0" indent="-63500" algn="l" rtl="0">
              <a:lnSpc>
                <a:spcPct val="114000"/>
              </a:lnSpc>
              <a:spcBef>
                <a:spcPts val="1000"/>
              </a:spcBef>
              <a:spcAft>
                <a:spcPts val="0"/>
              </a:spcAft>
              <a:buClr>
                <a:srgbClr val="000000"/>
              </a:buClr>
              <a:buSzPts val="1000"/>
              <a:buFont typeface="Arial"/>
              <a:buChar char="•"/>
            </a:pPr>
            <a:r>
              <a:rPr lang="en-US" b="0" i="0" u="none" strike="noStrike" dirty="0">
                <a:solidFill>
                  <a:srgbClr val="000000"/>
                </a:solidFill>
                <a:latin typeface="Verdana"/>
                <a:ea typeface="Verdana"/>
                <a:cs typeface="Verdana"/>
                <a:sym typeface="Verdana"/>
              </a:rPr>
              <a:t>Hands on experience in creating </a:t>
            </a:r>
            <a:r>
              <a:rPr lang="en-US" b="1" i="0" u="none" strike="noStrike" dirty="0">
                <a:solidFill>
                  <a:srgbClr val="000000"/>
                </a:solidFill>
                <a:latin typeface="Verdana"/>
                <a:ea typeface="Verdana"/>
                <a:cs typeface="Verdana"/>
                <a:sym typeface="Verdana"/>
              </a:rPr>
              <a:t>Microservices</a:t>
            </a:r>
            <a:r>
              <a:rPr lang="en-US" b="0" i="0" u="none" strike="noStrike" dirty="0">
                <a:solidFill>
                  <a:srgbClr val="000000"/>
                </a:solidFill>
                <a:latin typeface="Verdana"/>
                <a:ea typeface="Verdana"/>
                <a:cs typeface="Verdana"/>
                <a:sym typeface="Verdana"/>
              </a:rPr>
              <a:t> and also </a:t>
            </a:r>
            <a:r>
              <a:rPr lang="en-US" b="1" i="0" u="none" strike="noStrike" dirty="0">
                <a:solidFill>
                  <a:srgbClr val="000000"/>
                </a:solidFill>
                <a:latin typeface="Verdana"/>
                <a:ea typeface="Verdana"/>
                <a:cs typeface="Verdana"/>
                <a:sym typeface="Verdana"/>
              </a:rPr>
              <a:t>Monolithic</a:t>
            </a:r>
            <a:r>
              <a:rPr lang="en-US" b="0" i="0" u="none" strike="noStrike" dirty="0">
                <a:solidFill>
                  <a:srgbClr val="000000"/>
                </a:solidFill>
                <a:latin typeface="Verdana"/>
                <a:ea typeface="Verdana"/>
                <a:cs typeface="Verdana"/>
                <a:sym typeface="Verdana"/>
              </a:rPr>
              <a:t> applications with </a:t>
            </a:r>
            <a:r>
              <a:rPr lang="en-US" b="1" i="0" u="none" strike="noStrike" dirty="0">
                <a:solidFill>
                  <a:srgbClr val="000000"/>
                </a:solidFill>
                <a:latin typeface="Verdana"/>
                <a:ea typeface="Verdana"/>
                <a:cs typeface="Verdana"/>
                <a:sym typeface="Verdana"/>
              </a:rPr>
              <a:t>Spring boot, Spring Cloud API Gateway,</a:t>
            </a:r>
            <a:r>
              <a:rPr lang="en-US" b="0" i="0" u="none" strike="noStrike" dirty="0">
                <a:solidFill>
                  <a:srgbClr val="000000"/>
                </a:solidFill>
                <a:latin typeface="Verdana"/>
                <a:ea typeface="Verdana"/>
                <a:cs typeface="Verdana"/>
                <a:sym typeface="Verdana"/>
              </a:rPr>
              <a:t> Eureka Discovery server.</a:t>
            </a:r>
            <a:endParaRPr b="0" i="0" u="none" strike="noStrike" dirty="0">
              <a:solidFill>
                <a:srgbClr val="000000"/>
              </a:solidFill>
              <a:latin typeface="Arial"/>
              <a:ea typeface="Arial"/>
              <a:cs typeface="Arial"/>
              <a:sym typeface="Arial"/>
            </a:endParaRPr>
          </a:p>
          <a:p>
            <a:pPr marL="0" lvl="0" indent="-63500" algn="l" rtl="0">
              <a:lnSpc>
                <a:spcPct val="114000"/>
              </a:lnSpc>
              <a:spcBef>
                <a:spcPts val="1000"/>
              </a:spcBef>
              <a:spcAft>
                <a:spcPts val="0"/>
              </a:spcAft>
              <a:buClr>
                <a:srgbClr val="000000"/>
              </a:buClr>
              <a:buSzPts val="1000"/>
              <a:buFont typeface="Arial"/>
              <a:buChar char="•"/>
            </a:pPr>
            <a:r>
              <a:rPr lang="en-US" b="0" i="0" u="none" strike="noStrike" dirty="0">
                <a:solidFill>
                  <a:srgbClr val="000000"/>
                </a:solidFill>
                <a:latin typeface="Verdana"/>
                <a:ea typeface="Verdana"/>
                <a:cs typeface="Verdana"/>
                <a:sym typeface="Verdana"/>
              </a:rPr>
              <a:t>Hands on experience in building web pages using HTML, CSS, Bootstrap, React and Angular.</a:t>
            </a:r>
            <a:endParaRPr b="0" i="0" u="none" strike="noStrike" dirty="0">
              <a:solidFill>
                <a:srgbClr val="000000"/>
              </a:solidFill>
              <a:latin typeface="Arial"/>
              <a:ea typeface="Arial"/>
              <a:cs typeface="Arial"/>
              <a:sym typeface="Arial"/>
            </a:endParaRPr>
          </a:p>
          <a:p>
            <a:pPr marL="0" lvl="0" indent="-63500" algn="l" rtl="0">
              <a:lnSpc>
                <a:spcPct val="114000"/>
              </a:lnSpc>
              <a:spcBef>
                <a:spcPts val="1000"/>
              </a:spcBef>
              <a:spcAft>
                <a:spcPts val="0"/>
              </a:spcAft>
              <a:buClr>
                <a:srgbClr val="000000"/>
              </a:buClr>
              <a:buSzPts val="1000"/>
              <a:buFont typeface="Arial"/>
              <a:buChar char="•"/>
            </a:pPr>
            <a:r>
              <a:rPr lang="en-US" b="0" i="0" u="none" strike="noStrike" dirty="0">
                <a:solidFill>
                  <a:srgbClr val="000000"/>
                </a:solidFill>
                <a:latin typeface="Verdana"/>
                <a:ea typeface="Verdana"/>
                <a:cs typeface="Verdana"/>
                <a:sym typeface="Verdana"/>
              </a:rPr>
              <a:t>Development experience using Eclipse, VS Code, Postman as API client, Pg Admin for Postgres Database.</a:t>
            </a:r>
          </a:p>
          <a:p>
            <a:pPr marL="0" lvl="0" indent="0" algn="l" rtl="0">
              <a:lnSpc>
                <a:spcPct val="114000"/>
              </a:lnSpc>
              <a:spcBef>
                <a:spcPts val="1000"/>
              </a:spcBef>
              <a:spcAft>
                <a:spcPts val="0"/>
              </a:spcAft>
              <a:buClr>
                <a:srgbClr val="000000"/>
              </a:buClr>
              <a:buSzPts val="1000"/>
            </a:pPr>
            <a:endParaRPr b="1" i="0" u="none" strike="noStrike" dirty="0">
              <a:solidFill>
                <a:srgbClr val="000000"/>
              </a:solidFill>
              <a:latin typeface="Arial"/>
              <a:ea typeface="Arial"/>
              <a:cs typeface="Arial"/>
              <a:sym typeface="Arial"/>
            </a:endParaRPr>
          </a:p>
        </p:txBody>
      </p:sp>
      <p:sp>
        <p:nvSpPr>
          <p:cNvPr id="225" name="Google Shape;225;p1"/>
          <p:cNvSpPr txBox="1">
            <a:spLocks noGrp="1"/>
          </p:cNvSpPr>
          <p:nvPr>
            <p:ph type="body" idx="9"/>
          </p:nvPr>
        </p:nvSpPr>
        <p:spPr>
          <a:xfrm>
            <a:off x="3697188" y="2067138"/>
            <a:ext cx="2373300" cy="330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A4</a:t>
            </a:r>
            <a:endParaRPr dirty="0"/>
          </a:p>
        </p:txBody>
      </p:sp>
      <p:graphicFrame>
        <p:nvGraphicFramePr>
          <p:cNvPr id="226" name="Google Shape;226;p1"/>
          <p:cNvGraphicFramePr/>
          <p:nvPr>
            <p:extLst>
              <p:ext uri="{D42A27DB-BD31-4B8C-83A1-F6EECF244321}">
                <p14:modId xmlns:p14="http://schemas.microsoft.com/office/powerpoint/2010/main" val="2253527298"/>
              </p:ext>
            </p:extLst>
          </p:nvPr>
        </p:nvGraphicFramePr>
        <p:xfrm>
          <a:off x="9243389" y="1295401"/>
          <a:ext cx="2948600" cy="5455450"/>
        </p:xfrm>
        <a:graphic>
          <a:graphicData uri="http://schemas.openxmlformats.org/drawingml/2006/table">
            <a:tbl>
              <a:tblPr firstRow="1" bandRow="1">
                <a:noFill/>
                <a:tableStyleId>{49D1C2FF-1410-46A4-ACF6-B24A26957CCE}</a:tableStyleId>
              </a:tblPr>
              <a:tblGrid>
                <a:gridCol w="662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477375">
                <a:tc>
                  <a:txBody>
                    <a:bodyPr/>
                    <a:lstStyle/>
                    <a:p>
                      <a:pPr marL="0" marR="0" lvl="0" indent="0" algn="l" rtl="0">
                        <a:spcBef>
                          <a:spcPts val="0"/>
                        </a:spcBef>
                        <a:spcAft>
                          <a:spcPts val="0"/>
                        </a:spcAft>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800" b="0" u="none" strike="noStrike" cap="none" dirty="0"/>
                        <a:t>Java Basics, OOPS, Collections, Arrays, Loops, Stream API Junit, Mockito.</a:t>
                      </a:r>
                      <a:endParaRPr sz="8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5007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800" u="none" strike="noStrike" cap="none"/>
                        <a:t>Dependency Injection, Autowire.</a:t>
                      </a:r>
                      <a:endParaRPr sz="8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8635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800"/>
                        <a:t>REST controllers, Implementation of GET, POST, PUT &amp; DELETE, Controller &amp; Repository layer.</a:t>
                      </a:r>
                      <a:endParaRPr sz="800">
                        <a:solidFill>
                          <a:schemeClr val="dk1"/>
                        </a:solidFill>
                      </a:endParaRPr>
                    </a:p>
                  </a:txBody>
                  <a:tcPr marL="91450" marR="91450" marT="45725" marB="45725"/>
                </a:tc>
                <a:extLst>
                  <a:ext uri="{0D108BD9-81ED-4DB2-BD59-A6C34878D82A}">
                    <a16:rowId xmlns:a16="http://schemas.microsoft.com/office/drawing/2014/main" val="10002"/>
                  </a:ext>
                </a:extLst>
              </a:tr>
              <a:tr h="462900">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800"/>
                        <a:buFont typeface="Verdana"/>
                        <a:buNone/>
                      </a:pPr>
                      <a:r>
                        <a:rPr lang="en-US" sz="800"/>
                        <a:t>Implement DAO layer using spring Data repositories.</a:t>
                      </a:r>
                      <a:endParaRPr sz="800">
                        <a:solidFill>
                          <a:schemeClr val="dk1"/>
                        </a:solidFill>
                      </a:endParaRPr>
                    </a:p>
                  </a:txBody>
                  <a:tcPr marL="91450" marR="91450" marT="45725" marB="45725"/>
                </a:tc>
                <a:extLst>
                  <a:ext uri="{0D108BD9-81ED-4DB2-BD59-A6C34878D82A}">
                    <a16:rowId xmlns:a16="http://schemas.microsoft.com/office/drawing/2014/main" val="10003"/>
                  </a:ext>
                </a:extLst>
              </a:tr>
              <a:tr h="709800">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800" u="none" strike="noStrike" cap="none" dirty="0"/>
                        <a:t>Spring Boot Starters, annotations.</a:t>
                      </a:r>
                      <a:endParaRPr sz="8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350075">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Spring Cloud</a:t>
                      </a:r>
                      <a:endParaRPr dirty="0"/>
                    </a:p>
                  </a:txBody>
                  <a:tcPr marL="91450" marR="91450" marT="45725" marB="45725"/>
                </a:tc>
                <a:tc>
                  <a:txBody>
                    <a:bodyPr/>
                    <a:lstStyle/>
                    <a:p>
                      <a:pPr marL="0" marR="0" lvl="1" indent="0" algn="l" rtl="0">
                        <a:spcBef>
                          <a:spcPts val="0"/>
                        </a:spcBef>
                        <a:spcAft>
                          <a:spcPts val="0"/>
                        </a:spcAft>
                        <a:buClr>
                          <a:schemeClr val="dk1"/>
                        </a:buClr>
                        <a:buSzPts val="800"/>
                        <a:buFont typeface="Arial"/>
                        <a:buNone/>
                      </a:pPr>
                      <a:r>
                        <a:rPr lang="en-US" sz="800" u="none" strike="noStrike" cap="none" dirty="0">
                          <a:solidFill>
                            <a:schemeClr val="dk1"/>
                          </a:solidFill>
                          <a:latin typeface="Verdana"/>
                          <a:ea typeface="Verdana"/>
                          <a:cs typeface="Verdana"/>
                          <a:sym typeface="Verdana"/>
                        </a:rPr>
                        <a:t>Eureka.</a:t>
                      </a:r>
                      <a:endParaRPr sz="8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50075">
                <a:tc>
                  <a:txBody>
                    <a:bodyPr/>
                    <a:lstStyle/>
                    <a:p>
                      <a:pPr marL="0" marR="0" lvl="0" indent="0" algn="l" rtl="0">
                        <a:spcBef>
                          <a:spcPts val="0"/>
                        </a:spcBef>
                        <a:spcAft>
                          <a:spcPts val="0"/>
                        </a:spcAft>
                        <a:buNone/>
                      </a:pPr>
                      <a:r>
                        <a:rPr lang="en-IN" sz="800" dirty="0"/>
                        <a:t>Angular</a:t>
                      </a:r>
                      <a:endParaRPr sz="800" dirty="0"/>
                    </a:p>
                  </a:txBody>
                  <a:tcPr marL="91450" marR="91450" marT="45725" marB="45725"/>
                </a:tc>
                <a:tc>
                  <a:txBody>
                    <a:bodyPr/>
                    <a:lstStyle/>
                    <a:p>
                      <a:pPr marL="0" marR="0" lvl="1" indent="0" algn="l" rtl="0">
                        <a:spcBef>
                          <a:spcPts val="0"/>
                        </a:spcBef>
                        <a:spcAft>
                          <a:spcPts val="0"/>
                        </a:spcAft>
                        <a:buClr>
                          <a:schemeClr val="dk1"/>
                        </a:buClr>
                        <a:buSzPts val="800"/>
                        <a:buFont typeface="Arial"/>
                        <a:buNone/>
                      </a:pPr>
                      <a:r>
                        <a:rPr lang="en-IN" sz="800" b="0" i="0" u="none" strike="noStrike" cap="none" dirty="0">
                          <a:solidFill>
                            <a:srgbClr val="000000"/>
                          </a:solidFill>
                          <a:latin typeface="Verdana"/>
                          <a:ea typeface="Verdana"/>
                          <a:cs typeface="Verdana"/>
                          <a:sym typeface="Verdana"/>
                        </a:rPr>
                        <a:t>Components, Event handling.</a:t>
                      </a:r>
                      <a:endParaRPr sz="8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4163636533"/>
                  </a:ext>
                </a:extLst>
              </a:tr>
              <a:tr h="4629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React</a:t>
                      </a:r>
                      <a:endParaRPr/>
                    </a:p>
                  </a:txBody>
                  <a:tcPr marL="91450" marR="91450" marT="45725" marB="45725"/>
                </a:tc>
                <a:tc>
                  <a:txBody>
                    <a:bodyPr/>
                    <a:lstStyle/>
                    <a:p>
                      <a:pPr marL="0" marR="0" lvl="1" indent="0" algn="l" rtl="0">
                        <a:spcBef>
                          <a:spcPts val="0"/>
                        </a:spcBef>
                        <a:spcAft>
                          <a:spcPts val="0"/>
                        </a:spcAft>
                        <a:buClr>
                          <a:schemeClr val="dk1"/>
                        </a:buClr>
                        <a:buSzPts val="800"/>
                        <a:buFont typeface="Arial"/>
                        <a:buNone/>
                      </a:pPr>
                      <a:r>
                        <a:rPr lang="en-US" sz="800" u="none" strike="noStrike" cap="none" dirty="0">
                          <a:solidFill>
                            <a:schemeClr val="dk1"/>
                          </a:solidFill>
                          <a:latin typeface="Verdana"/>
                          <a:ea typeface="Verdana"/>
                          <a:cs typeface="Verdana"/>
                          <a:sym typeface="Verdana"/>
                        </a:rPr>
                        <a:t>Components, Hooks, Event handling.</a:t>
                      </a:r>
                      <a:endParaRPr sz="8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3394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 PostgreSQL</a:t>
                      </a:r>
                      <a:endParaRPr dirty="0"/>
                    </a:p>
                  </a:txBody>
                  <a:tcPr marL="91450" marR="91450" marT="45725" marB="45725"/>
                </a:tc>
                <a:extLst>
                  <a:ext uri="{0D108BD9-81ED-4DB2-BD59-A6C34878D82A}">
                    <a16:rowId xmlns:a16="http://schemas.microsoft.com/office/drawing/2014/main" val="10007"/>
                  </a:ext>
                </a:extLst>
              </a:tr>
              <a:tr h="604675">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UI Tech</a:t>
                      </a:r>
                      <a:endParaRPr dirty="0"/>
                    </a:p>
                  </a:txBody>
                  <a:tcPr marL="91450" marR="91450" marT="45725" marB="45725"/>
                </a:tc>
                <a:tc>
                  <a:txBody>
                    <a:bodyPr/>
                    <a:lstStyle/>
                    <a:p>
                      <a:pPr marL="0" marR="0" lvl="1" indent="0" algn="l" rtl="0">
                        <a:spcBef>
                          <a:spcPts val="0"/>
                        </a:spcBef>
                        <a:spcAft>
                          <a:spcPts val="0"/>
                        </a:spcAft>
                        <a:buClr>
                          <a:schemeClr val="dk1"/>
                        </a:buClr>
                        <a:buSzPts val="800"/>
                        <a:buFont typeface="Arial"/>
                        <a:buNone/>
                      </a:pPr>
                      <a:r>
                        <a:rPr lang="en-US" sz="800" u="none" strike="noStrike" cap="none">
                          <a:solidFill>
                            <a:schemeClr val="dk1"/>
                          </a:solidFill>
                          <a:latin typeface="Verdana"/>
                          <a:ea typeface="Verdana"/>
                          <a:cs typeface="Verdana"/>
                          <a:sym typeface="Verdana"/>
                        </a:rPr>
                        <a:t>HTML 5 &amp; CSS 3,JavaScript, ES6 &amp; TypeScript</a:t>
                      </a:r>
                      <a:endParaRPr/>
                    </a:p>
                    <a:p>
                      <a:pPr marL="0" marR="0" lvl="1" indent="0" algn="l" rtl="0">
                        <a:spcBef>
                          <a:spcPts val="0"/>
                        </a:spcBef>
                        <a:spcAft>
                          <a:spcPts val="0"/>
                        </a:spcAft>
                        <a:buClr>
                          <a:schemeClr val="dk1"/>
                        </a:buClr>
                        <a:buSzPts val="800"/>
                        <a:buFont typeface="Arial"/>
                        <a:buNone/>
                      </a:pPr>
                      <a:r>
                        <a:rPr lang="en-US" sz="800" u="none" strike="noStrike" cap="none">
                          <a:solidFill>
                            <a:schemeClr val="dk1"/>
                          </a:solidFill>
                          <a:latin typeface="Verdana"/>
                          <a:ea typeface="Verdana"/>
                          <a:cs typeface="Verdana"/>
                          <a:sym typeface="Verdana"/>
                        </a:rPr>
                        <a:t>Reusable templates, Optimized UI Designed</a:t>
                      </a:r>
                      <a:endParaRPr/>
                    </a:p>
                  </a:txBody>
                  <a:tcPr marL="91450" marR="91450" marT="45725" marB="45725"/>
                </a:tc>
                <a:extLst>
                  <a:ext uri="{0D108BD9-81ED-4DB2-BD59-A6C34878D82A}">
                    <a16:rowId xmlns:a16="http://schemas.microsoft.com/office/drawing/2014/main" val="10008"/>
                  </a:ext>
                </a:extLst>
              </a:tr>
              <a:tr h="2988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Git, Postman, VS Code, Eclipse.</a:t>
                      </a:r>
                      <a:endParaRPr dirty="0"/>
                    </a:p>
                  </a:txBody>
                  <a:tcPr marL="91450" marR="91450" marT="45725" marB="45725"/>
                </a:tc>
                <a:extLst>
                  <a:ext uri="{0D108BD9-81ED-4DB2-BD59-A6C34878D82A}">
                    <a16:rowId xmlns:a16="http://schemas.microsoft.com/office/drawing/2014/main" val="10009"/>
                  </a:ext>
                </a:extLst>
              </a:tr>
              <a:tr h="4629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Communications, Team management. Peer learning.</a:t>
                      </a:r>
                      <a:endParaRPr dirty="0"/>
                    </a:p>
                  </a:txBody>
                  <a:tcPr marL="91450" marR="91450" marT="45725" marB="45725"/>
                </a:tc>
                <a:extLst>
                  <a:ext uri="{0D108BD9-81ED-4DB2-BD59-A6C34878D82A}">
                    <a16:rowId xmlns:a16="http://schemas.microsoft.com/office/drawing/2014/main" val="10010"/>
                  </a:ext>
                </a:extLst>
              </a:tr>
            </a:tbl>
          </a:graphicData>
        </a:graphic>
      </p:graphicFrame>
      <p:sp>
        <p:nvSpPr>
          <p:cNvPr id="227" name="Google Shape;227;p1"/>
          <p:cNvSpPr/>
          <p:nvPr/>
        </p:nvSpPr>
        <p:spPr>
          <a:xfrm>
            <a:off x="9372600" y="609600"/>
            <a:ext cx="2515798" cy="513370"/>
          </a:xfrm>
          <a:prstGeom prst="rect">
            <a:avLst/>
          </a:prstGeom>
          <a:noFill/>
          <a:ln>
            <a:noFill/>
          </a:ln>
        </p:spPr>
        <p:txBody>
          <a:bodyPr spcFirstLastPara="1" wrap="square" lIns="91425" tIns="45700" rIns="91425" bIns="45700" anchor="t" anchorCtr="0">
            <a:spAutoFit/>
          </a:bodyPr>
          <a:lstStyle/>
          <a:p>
            <a:pPr marL="0" marR="0" lvl="0" indent="0" algn="ctr" rtl="0">
              <a:lnSpc>
                <a:spcPct val="114000"/>
              </a:lnSpc>
              <a:spcBef>
                <a:spcPts val="0"/>
              </a:spcBef>
              <a:spcAft>
                <a:spcPts val="0"/>
              </a:spcAft>
              <a:buNone/>
            </a:pPr>
            <a:r>
              <a:rPr lang="en-US" sz="800" dirty="0">
                <a:solidFill>
                  <a:srgbClr val="000000"/>
                </a:solidFill>
                <a:latin typeface="Verdana"/>
                <a:ea typeface="Verdana"/>
                <a:cs typeface="Verdana"/>
                <a:sym typeface="Verdana"/>
              </a:rPr>
              <a:t>Bachelor of Engineering </a:t>
            </a:r>
            <a:endParaRPr dirty="0"/>
          </a:p>
          <a:p>
            <a:pPr marL="0" marR="0" lvl="0" indent="0" algn="ctr" rtl="0">
              <a:lnSpc>
                <a:spcPct val="114000"/>
              </a:lnSpc>
              <a:spcBef>
                <a:spcPts val="0"/>
              </a:spcBef>
              <a:spcAft>
                <a:spcPts val="0"/>
              </a:spcAft>
              <a:buNone/>
            </a:pPr>
            <a:r>
              <a:rPr lang="en-US" sz="800" dirty="0">
                <a:solidFill>
                  <a:srgbClr val="000000"/>
                </a:solidFill>
                <a:latin typeface="Verdana"/>
                <a:ea typeface="Verdana"/>
                <a:cs typeface="Verdana"/>
                <a:sym typeface="Verdana"/>
              </a:rPr>
              <a:t>Electronics and Communications</a:t>
            </a:r>
          </a:p>
          <a:p>
            <a:pPr marL="0" marR="0" lvl="0" indent="0" algn="ctr" rtl="0">
              <a:lnSpc>
                <a:spcPct val="114000"/>
              </a:lnSpc>
              <a:spcBef>
                <a:spcPts val="0"/>
              </a:spcBef>
              <a:spcAft>
                <a:spcPts val="0"/>
              </a:spcAft>
              <a:buNone/>
            </a:pPr>
            <a:r>
              <a:rPr lang="en-US" sz="800" dirty="0">
                <a:solidFill>
                  <a:srgbClr val="000000"/>
                </a:solidFill>
                <a:latin typeface="Verdana"/>
                <a:ea typeface="Verdana"/>
                <a:cs typeface="Verdana"/>
                <a:sym typeface="Verdana"/>
              </a:rPr>
              <a:t>2018- 2022</a:t>
            </a:r>
            <a:endParaRPr dirty="0"/>
          </a:p>
        </p:txBody>
      </p:sp>
      <p:sp>
        <p:nvSpPr>
          <p:cNvPr id="228" name="Google Shape;228;p1"/>
          <p:cNvSpPr/>
          <p:nvPr/>
        </p:nvSpPr>
        <p:spPr>
          <a:xfrm>
            <a:off x="9243389" y="1049180"/>
            <a:ext cx="56778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rgbClr val="0070AD"/>
                </a:solidFill>
                <a:latin typeface="Verdana"/>
                <a:ea typeface="Verdana"/>
                <a:cs typeface="Verdana"/>
                <a:sym typeface="Verdana"/>
              </a:rPr>
              <a:t>Skills</a:t>
            </a:r>
            <a:endParaRPr sz="1000">
              <a:solidFill>
                <a:schemeClr val="dk1"/>
              </a:solidFill>
              <a:latin typeface="Verdana"/>
              <a:ea typeface="Verdana"/>
              <a:cs typeface="Verdana"/>
              <a:sym typeface="Verdana"/>
            </a:endParaRPr>
          </a:p>
        </p:txBody>
      </p:sp>
      <p:pic>
        <p:nvPicPr>
          <p:cNvPr id="229" name="Google Shape;229;p1">
            <a:hlinkClick r:id="rId4"/>
          </p:cNvPr>
          <p:cNvPicPr preferRelativeResize="0"/>
          <p:nvPr/>
        </p:nvPicPr>
        <p:blipFill rotWithShape="1">
          <a:blip r:embed="rId5">
            <a:alphaModFix/>
          </a:blip>
          <a:srcRect l="23582" t="2057" r="24331" b="4875"/>
          <a:stretch/>
        </p:blipFill>
        <p:spPr>
          <a:xfrm>
            <a:off x="4365212" y="6095833"/>
            <a:ext cx="471487" cy="471488"/>
          </a:xfrm>
          <a:prstGeom prst="rect">
            <a:avLst/>
          </a:prstGeom>
          <a:noFill/>
          <a:ln>
            <a:noFill/>
          </a:ln>
        </p:spPr>
      </p:pic>
      <p:pic>
        <p:nvPicPr>
          <p:cNvPr id="230" name="Google Shape;230;p1" descr="Movie, play, video icon"/>
          <p:cNvPicPr preferRelativeResize="0"/>
          <p:nvPr/>
        </p:nvPicPr>
        <p:blipFill rotWithShape="1">
          <a:blip r:embed="rId6">
            <a:alphaModFix/>
          </a:blip>
          <a:srcRect/>
          <a:stretch/>
        </p:blipFill>
        <p:spPr>
          <a:xfrm>
            <a:off x="8445681" y="6165032"/>
            <a:ext cx="473075" cy="471488"/>
          </a:xfrm>
          <a:prstGeom prst="rect">
            <a:avLst/>
          </a:prstGeom>
          <a:noFill/>
          <a:ln>
            <a:noFill/>
          </a:ln>
        </p:spPr>
      </p:pic>
      <p:pic>
        <p:nvPicPr>
          <p:cNvPr id="231" name="Google Shape;231;p1" descr="Free icon download | Linkedin"/>
          <p:cNvPicPr preferRelativeResize="0"/>
          <p:nvPr/>
        </p:nvPicPr>
        <p:blipFill rotWithShape="1">
          <a:blip r:embed="rId7">
            <a:alphaModFix/>
          </a:blip>
          <a:srcRect/>
          <a:stretch/>
        </p:blipFill>
        <p:spPr>
          <a:xfrm>
            <a:off x="8686794" y="2003880"/>
            <a:ext cx="325438" cy="325437"/>
          </a:xfrm>
          <a:prstGeom prst="rect">
            <a:avLst/>
          </a:prstGeom>
          <a:noFill/>
          <a:ln>
            <a:noFill/>
          </a:ln>
        </p:spPr>
      </p:pic>
      <p:sp>
        <p:nvSpPr>
          <p:cNvPr id="232" name="Google Shape;232;p1"/>
          <p:cNvSpPr txBox="1"/>
          <p:nvPr/>
        </p:nvSpPr>
        <p:spPr>
          <a:xfrm>
            <a:off x="4936215" y="625065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4" name="Picture 3">
            <a:extLst>
              <a:ext uri="{FF2B5EF4-FFF2-40B4-BE49-F238E27FC236}">
                <a16:creationId xmlns:a16="http://schemas.microsoft.com/office/drawing/2014/main" id="{82C43347-933B-C0B7-C9A1-18F71C8F6FC0}"/>
              </a:ext>
            </a:extLst>
          </p:cNvPr>
          <p:cNvPicPr>
            <a:picLocks noChangeAspect="1"/>
          </p:cNvPicPr>
          <p:nvPr/>
        </p:nvPicPr>
        <p:blipFill rotWithShape="1">
          <a:blip r:embed="rId8">
            <a:extLst>
              <a:ext uri="{837473B0-CC2E-450A-ABE3-18F120FF3D39}">
                <a1611:picAttrSrcUrl xmlns:a1611="http://schemas.microsoft.com/office/drawing/2016/11/main" r:id="rId9"/>
              </a:ext>
            </a:extLst>
          </a:blip>
          <a:srcRect l="25452" t="15571" r="28004" b="-1"/>
          <a:stretch/>
        </p:blipFill>
        <p:spPr>
          <a:xfrm>
            <a:off x="168166" y="5160579"/>
            <a:ext cx="473554" cy="644254"/>
          </a:xfrm>
          <a:prstGeom prst="rect">
            <a:avLst/>
          </a:prstGeom>
        </p:spPr>
      </p:pic>
      <p:sp>
        <p:nvSpPr>
          <p:cNvPr id="5" name="TextBox 4">
            <a:extLst>
              <a:ext uri="{FF2B5EF4-FFF2-40B4-BE49-F238E27FC236}">
                <a16:creationId xmlns:a16="http://schemas.microsoft.com/office/drawing/2014/main" id="{CD772C66-9168-D412-679A-A66B53B0B932}"/>
              </a:ext>
            </a:extLst>
          </p:cNvPr>
          <p:cNvSpPr txBox="1"/>
          <p:nvPr/>
        </p:nvSpPr>
        <p:spPr>
          <a:xfrm>
            <a:off x="641721" y="5286703"/>
            <a:ext cx="1418307" cy="323165"/>
          </a:xfrm>
          <a:prstGeom prst="rect">
            <a:avLst/>
          </a:prstGeom>
          <a:noFill/>
        </p:spPr>
        <p:txBody>
          <a:bodyPr wrap="square" rtlCol="0">
            <a:spAutoFit/>
          </a:bodyPr>
          <a:lstStyle/>
          <a:p>
            <a:r>
              <a:rPr lang="en-IN" sz="1500" b="1" dirty="0">
                <a:solidFill>
                  <a:schemeClr val="accent1"/>
                </a:solidFill>
                <a:latin typeface="Times New Roman" panose="02020603050405020304" pitchFamily="18" charset="0"/>
                <a:cs typeface="Times New Roman" panose="02020603050405020304" pitchFamily="18" charset="0"/>
              </a:rPr>
              <a:t>Certifications</a:t>
            </a:r>
          </a:p>
        </p:txBody>
      </p:sp>
      <p:sp>
        <p:nvSpPr>
          <p:cNvPr id="6" name="TextBox 5">
            <a:extLst>
              <a:ext uri="{FF2B5EF4-FFF2-40B4-BE49-F238E27FC236}">
                <a16:creationId xmlns:a16="http://schemas.microsoft.com/office/drawing/2014/main" id="{C1DE1114-72AC-9393-3205-FD2F159923F2}"/>
              </a:ext>
            </a:extLst>
          </p:cNvPr>
          <p:cNvSpPr txBox="1"/>
          <p:nvPr/>
        </p:nvSpPr>
        <p:spPr>
          <a:xfrm>
            <a:off x="383258" y="5673863"/>
            <a:ext cx="3845759" cy="556755"/>
          </a:xfrm>
          <a:prstGeom prst="rect">
            <a:avLst/>
          </a:prstGeom>
          <a:noFill/>
        </p:spPr>
        <p:txBody>
          <a:bodyPr wrap="square" rtlCol="0">
            <a:spAutoFit/>
          </a:bodyPr>
          <a:lstStyle/>
          <a:p>
            <a:pPr marL="0" lvl="0" indent="-63500" algn="l" rtl="0">
              <a:lnSpc>
                <a:spcPct val="114000"/>
              </a:lnSpc>
              <a:spcBef>
                <a:spcPts val="1000"/>
              </a:spcBef>
              <a:spcAft>
                <a:spcPts val="0"/>
              </a:spcAft>
              <a:buClr>
                <a:srgbClr val="000000"/>
              </a:buClr>
              <a:buSzPts val="1000"/>
              <a:buFont typeface="Arial"/>
              <a:buChar char="•"/>
            </a:pPr>
            <a:r>
              <a:rPr lang="en-US" sz="1000" b="1" dirty="0"/>
              <a:t>Google Cloud Digital Leader Certification.</a:t>
            </a:r>
          </a:p>
          <a:p>
            <a:pPr marL="0" lvl="0" indent="-63500" algn="l" rtl="0">
              <a:lnSpc>
                <a:spcPct val="114000"/>
              </a:lnSpc>
              <a:spcBef>
                <a:spcPts val="1000"/>
              </a:spcBef>
              <a:spcAft>
                <a:spcPts val="0"/>
              </a:spcAft>
              <a:buClr>
                <a:srgbClr val="000000"/>
              </a:buClr>
              <a:buSzPts val="1000"/>
              <a:buFont typeface="Arial"/>
              <a:buChar char="•"/>
            </a:pPr>
            <a:r>
              <a:rPr lang="en-US" sz="1000" b="1" dirty="0">
                <a:solidFill>
                  <a:srgbClr val="000000"/>
                </a:solidFill>
                <a:cs typeface="Arial"/>
              </a:rPr>
              <a:t>Microsoft Azure 900 Certification. </a:t>
            </a:r>
          </a:p>
        </p:txBody>
      </p:sp>
    </p:spTree>
  </p:cSld>
  <p:clrMapOvr>
    <a:masterClrMapping/>
  </p:clrMapOvr>
</p:sld>
</file>

<file path=ppt/theme/theme1.xml><?xml version="1.0" encoding="utf-8"?>
<a:theme xmlns:a="http://schemas.openxmlformats.org/drawingml/2006/main" name="1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300</Words>
  <Application>Microsoft Office PowerPoint</Application>
  <PresentationFormat>Widescreen</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1_Capgemini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Medapati, AppaReddy</cp:lastModifiedBy>
  <cp:revision>12</cp:revision>
  <dcterms:created xsi:type="dcterms:W3CDTF">2020-09-22T06:24:34Z</dcterms:created>
  <dcterms:modified xsi:type="dcterms:W3CDTF">2023-07-31T04:26:47Z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