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  <p:sldMasterId id="2147483709" r:id="rId3"/>
  </p:sldMasterIdLst>
  <p:notesMasterIdLst>
    <p:notesMasterId r:id="rId54"/>
  </p:notesMasterIdLst>
  <p:sldIdLst>
    <p:sldId id="436" r:id="rId4"/>
    <p:sldId id="370" r:id="rId5"/>
    <p:sldId id="394" r:id="rId6"/>
    <p:sldId id="392" r:id="rId7"/>
    <p:sldId id="393" r:id="rId8"/>
    <p:sldId id="396" r:id="rId9"/>
    <p:sldId id="356" r:id="rId10"/>
    <p:sldId id="357" r:id="rId11"/>
    <p:sldId id="358" r:id="rId12"/>
    <p:sldId id="395" r:id="rId13"/>
    <p:sldId id="398" r:id="rId14"/>
    <p:sldId id="375" r:id="rId15"/>
    <p:sldId id="390" r:id="rId16"/>
    <p:sldId id="382" r:id="rId17"/>
    <p:sldId id="401" r:id="rId18"/>
    <p:sldId id="402" r:id="rId19"/>
    <p:sldId id="411" r:id="rId20"/>
    <p:sldId id="413" r:id="rId21"/>
    <p:sldId id="400" r:id="rId22"/>
    <p:sldId id="408" r:id="rId23"/>
    <p:sldId id="409" r:id="rId24"/>
    <p:sldId id="377" r:id="rId25"/>
    <p:sldId id="378" r:id="rId26"/>
    <p:sldId id="414" r:id="rId27"/>
    <p:sldId id="416" r:id="rId28"/>
    <p:sldId id="415" r:id="rId29"/>
    <p:sldId id="379" r:id="rId30"/>
    <p:sldId id="361" r:id="rId31"/>
    <p:sldId id="362" r:id="rId32"/>
    <p:sldId id="366" r:id="rId33"/>
    <p:sldId id="367" r:id="rId34"/>
    <p:sldId id="365" r:id="rId35"/>
    <p:sldId id="434" r:id="rId36"/>
    <p:sldId id="368" r:id="rId37"/>
    <p:sldId id="405" r:id="rId38"/>
    <p:sldId id="406" r:id="rId39"/>
    <p:sldId id="380" r:id="rId40"/>
    <p:sldId id="407" r:id="rId41"/>
    <p:sldId id="419" r:id="rId42"/>
    <p:sldId id="417" r:id="rId43"/>
    <p:sldId id="429" r:id="rId44"/>
    <p:sldId id="428" r:id="rId45"/>
    <p:sldId id="427" r:id="rId46"/>
    <p:sldId id="425" r:id="rId47"/>
    <p:sldId id="430" r:id="rId48"/>
    <p:sldId id="431" r:id="rId49"/>
    <p:sldId id="432" r:id="rId50"/>
    <p:sldId id="433" r:id="rId51"/>
    <p:sldId id="420" r:id="rId52"/>
    <p:sldId id="42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D05A2066-D95E-4F81-B8C9-F05EA10A3EE0}">
          <p14:sldIdLst>
            <p14:sldId id="436"/>
            <p14:sldId id="370"/>
            <p14:sldId id="394"/>
            <p14:sldId id="392"/>
            <p14:sldId id="393"/>
          </p14:sldIdLst>
        </p14:section>
        <p14:section name="Неизменяемые типы" id="{53E07480-7021-4B11-ABE4-9596553F1434}">
          <p14:sldIdLst>
            <p14:sldId id="396"/>
            <p14:sldId id="356"/>
            <p14:sldId id="357"/>
            <p14:sldId id="358"/>
            <p14:sldId id="395"/>
            <p14:sldId id="398"/>
          </p14:sldIdLst>
        </p14:section>
        <p14:section name="Чистые функции" id="{BE9636D1-BC3A-492C-B99F-C74DD86D78D6}">
          <p14:sldIdLst>
            <p14:sldId id="375"/>
            <p14:sldId id="390"/>
            <p14:sldId id="382"/>
          </p14:sldIdLst>
        </p14:section>
        <p14:section name="Зависимости" id="{17A28DF6-E288-49CA-880A-989F57308242}">
          <p14:sldIdLst>
            <p14:sldId id="401"/>
            <p14:sldId id="402"/>
            <p14:sldId id="411"/>
            <p14:sldId id="413"/>
          </p14:sldIdLst>
        </p14:section>
        <p14:section name="Тестирование" id="{43B47709-5554-44E0-A63E-9F0DC50DD3D9}">
          <p14:sldIdLst>
            <p14:sldId id="400"/>
            <p14:sldId id="408"/>
            <p14:sldId id="409"/>
          </p14:sldIdLst>
        </p14:section>
        <p14:section name="Понятность и декомпозиция" id="{79D72582-B965-4576-AF65-A6186F9758D8}">
          <p14:sldIdLst>
            <p14:sldId id="377"/>
            <p14:sldId id="378"/>
            <p14:sldId id="414"/>
            <p14:sldId id="416"/>
            <p14:sldId id="415"/>
          </p14:sldIdLst>
        </p14:section>
        <p14:section name="Обработка ошибок" id="{9A9A0ECA-AF7E-4F34-B4D7-D6EFB5806253}">
          <p14:sldIdLst>
            <p14:sldId id="379"/>
            <p14:sldId id="361"/>
            <p14:sldId id="362"/>
            <p14:sldId id="366"/>
            <p14:sldId id="367"/>
          </p14:sldIdLst>
        </p14:section>
        <p14:section name="ErrorHandling" id="{EFF99B99-4CAE-4000-A025-53A77501BB08}">
          <p14:sldIdLst>
            <p14:sldId id="365"/>
            <p14:sldId id="434"/>
            <p14:sldId id="368"/>
            <p14:sldId id="405"/>
            <p14:sldId id="406"/>
          </p14:sldIdLst>
        </p14:section>
        <p14:section name="FileSenderRailway" id="{0314D386-D6BF-468F-AAE9-57890BAABE2F}">
          <p14:sldIdLst>
            <p14:sldId id="380"/>
            <p14:sldId id="407"/>
          </p14:sldIdLst>
        </p14:section>
        <p14:section name="Монада" id="{DB35B7E0-824B-45F1-A95A-9DE737037F4E}">
          <p14:sldIdLst>
            <p14:sldId id="419"/>
            <p14:sldId id="417"/>
            <p14:sldId id="429"/>
            <p14:sldId id="428"/>
            <p14:sldId id="427"/>
            <p14:sldId id="425"/>
            <p14:sldId id="430"/>
            <p14:sldId id="431"/>
            <p14:sldId id="432"/>
            <p14:sldId id="433"/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2B91AF"/>
    <a:srgbClr val="0000FF"/>
    <a:srgbClr val="00007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75853" autoAdjust="0"/>
  </p:normalViewPr>
  <p:slideViewPr>
    <p:cSldViewPr snapToGrid="0">
      <p:cViewPr varScale="1">
        <p:scale>
          <a:sx n="64" d="100"/>
          <a:sy n="64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11FAB-AA64-4E6E-B985-A733977625EE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E9B2-3B29-419F-922F-EEC9D43D4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Value-</a:t>
            </a:r>
            <a:r>
              <a:rPr lang="ru-RU" dirty="0"/>
              <a:t>объекты</a:t>
            </a:r>
            <a:r>
              <a:rPr lang="ru-RU" baseline="0" dirty="0"/>
              <a:t> отражают предметную область</a:t>
            </a:r>
            <a:endParaRPr lang="en-US" baseline="0" dirty="0"/>
          </a:p>
          <a:p>
            <a:r>
              <a:rPr lang="ru-RU" baseline="0" dirty="0"/>
              <a:t>Функции Высшего Порядка вместо </a:t>
            </a:r>
            <a:r>
              <a:rPr lang="en-US" baseline="0" dirty="0"/>
              <a:t>DI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6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кода</a:t>
            </a:r>
            <a:r>
              <a:rPr lang="ru-RU" baseline="0" dirty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4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C#</a:t>
            </a:r>
            <a:r>
              <a:rPr lang="ru-RU" dirty="0"/>
              <a:t> 6</a:t>
            </a:r>
            <a:r>
              <a:rPr lang="ru-RU" baseline="0" dirty="0"/>
              <a:t> придется написать ещё и конструктор.</a:t>
            </a:r>
          </a:p>
          <a:p>
            <a:endParaRPr lang="ru-RU" baseline="0" dirty="0"/>
          </a:p>
          <a:p>
            <a:r>
              <a:rPr lang="ru-RU" baseline="0" dirty="0"/>
              <a:t>Не решили проблему с повтором списка параметров конструктора в </a:t>
            </a:r>
            <a:r>
              <a:rPr lang="en-US" baseline="0" dirty="0"/>
              <a:t>Feed</a:t>
            </a:r>
            <a:r>
              <a:rPr lang="ru-RU" baseline="0" dirty="0"/>
              <a:t>. Если будут ещё параметры кроме </a:t>
            </a:r>
            <a:r>
              <a:rPr lang="en-US" baseline="0" dirty="0"/>
              <a:t>Name</a:t>
            </a:r>
            <a:r>
              <a:rPr lang="ru-RU" baseline="0" dirty="0"/>
              <a:t> и ещё методы для модификации, то везде придется </a:t>
            </a:r>
            <a:r>
              <a:rPr lang="ru-RU" baseline="0" dirty="0" err="1"/>
              <a:t>копипастить</a:t>
            </a:r>
            <a:r>
              <a:rPr lang="ru-RU" baseline="0" dirty="0"/>
              <a:t> </a:t>
            </a:r>
            <a:r>
              <a:rPr lang="ru-RU" baseline="0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59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77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Функции нужны</a:t>
            </a:r>
            <a:r>
              <a:rPr lang="ru-RU" baseline="0" dirty="0"/>
              <a:t> данные – значит надо делать запросы </a:t>
            </a:r>
            <a:r>
              <a:rPr lang="en-US" baseline="0" dirty="0"/>
              <a:t>(Query)</a:t>
            </a:r>
          </a:p>
          <a:p>
            <a:r>
              <a:rPr lang="ru-RU" baseline="0" dirty="0"/>
              <a:t>Функция возвращает результат. Побочные действия можно оформить в виде команды </a:t>
            </a:r>
            <a:r>
              <a:rPr lang="en-US" baseline="0" dirty="0"/>
              <a:t>(Command)</a:t>
            </a:r>
            <a:r>
              <a:rPr lang="ru-RU" baseline="0" dirty="0"/>
              <a:t> и выполнить в зоне </a:t>
            </a:r>
            <a:r>
              <a:rPr lang="en-US" baseline="0" dirty="0"/>
              <a:t>Side-</a:t>
            </a:r>
            <a:r>
              <a:rPr lang="ru-RU" baseline="0" dirty="0"/>
              <a:t>эффектов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53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083773972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53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80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5912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4589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516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606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466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468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1847175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971112168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3890564991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1029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99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45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486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Титульный слайд 1" userDrawn="1">
  <p:cSld name="Титульный слайд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>
            <a:spLocks noGrp="1"/>
          </p:cNvSpPr>
          <p:nvPr>
            <p:ph type="title"/>
          </p:nvPr>
        </p:nvSpPr>
        <p:spPr bwMode="auto">
          <a:xfrm>
            <a:off x="594749" y="584200"/>
            <a:ext cx="5400000" cy="301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49"/>
          <p:cNvSpPr txBox="1">
            <a:spLocks noGrp="1"/>
          </p:cNvSpPr>
          <p:nvPr>
            <p:ph type="body" idx="1"/>
          </p:nvPr>
        </p:nvSpPr>
        <p:spPr bwMode="auto">
          <a:xfrm>
            <a:off x="594748" y="4218108"/>
            <a:ext cx="5400000" cy="3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9"/>
          <p:cNvSpPr txBox="1">
            <a:spLocks noGrp="1"/>
          </p:cNvSpPr>
          <p:nvPr>
            <p:ph type="body" idx="2"/>
          </p:nvPr>
        </p:nvSpPr>
        <p:spPr bwMode="auto">
          <a:xfrm>
            <a:off x="594748" y="4598572"/>
            <a:ext cx="5399999" cy="675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body" idx="3"/>
          </p:nvPr>
        </p:nvSpPr>
        <p:spPr bwMode="auto">
          <a:xfrm>
            <a:off x="8183217" y="5875893"/>
            <a:ext cx="3421408" cy="29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9"/>
          <p:cNvSpPr/>
          <p:nvPr/>
        </p:nvSpPr>
        <p:spPr bwMode="auto">
          <a:xfrm>
            <a:off x="7105925" y="1143250"/>
            <a:ext cx="3959400" cy="3959400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1" name="Google Shape;21;p49"/>
          <p:cNvSpPr>
            <a:spLocks noGrp="1"/>
          </p:cNvSpPr>
          <p:nvPr>
            <p:ph type="pic" idx="4"/>
          </p:nvPr>
        </p:nvSpPr>
        <p:spPr bwMode="auto">
          <a:xfrm>
            <a:off x="7637939" y="604401"/>
            <a:ext cx="3959400" cy="3959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22" name="Google Shape;22;p49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8995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Отбивка_1" userDrawn="1">
  <p:cSld name="Отбивка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76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6118225" cy="558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884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Таблица" userDrawn="1">
  <p:cSld name="Таблиц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80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892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Текстовый" userDrawn="1">
  <p:cSld name="Текстовы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>
            <a:spLocks noGrp="1"/>
          </p:cNvSpPr>
          <p:nvPr>
            <p:ph type="body" idx="1"/>
          </p:nvPr>
        </p:nvSpPr>
        <p:spPr bwMode="auto">
          <a:xfrm>
            <a:off x="587375" y="584200"/>
            <a:ext cx="11017250" cy="558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125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Заголовок в 1 строку + список" userDrawn="1">
  <p:cSld name="Заголовок в 1 строку + спис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>
            <a:spLocks noGrp="1"/>
          </p:cNvSpPr>
          <p:nvPr>
            <p:ph type="body" idx="1"/>
          </p:nvPr>
        </p:nvSpPr>
        <p:spPr bwMode="auto">
          <a:xfrm>
            <a:off x="587375" y="2528889"/>
            <a:ext cx="11017250" cy="36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50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957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Заголовок + текст 2 колонки" userDrawn="1">
  <p:cSld name="Заголовок + текст 2 колон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>
            <a:spLocks noGrp="1"/>
          </p:cNvSpPr>
          <p:nvPr>
            <p:ph type="body" idx="1"/>
          </p:nvPr>
        </p:nvSpPr>
        <p:spPr bwMode="auto">
          <a:xfrm>
            <a:off x="587374" y="2528888"/>
            <a:ext cx="5220000" cy="36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2"/>
          </p:nvPr>
        </p:nvSpPr>
        <p:spPr bwMode="auto">
          <a:xfrm>
            <a:off x="6384624" y="2528888"/>
            <a:ext cx="5220000" cy="36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819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Титульный слайд 3" userDrawn="1">
  <p:cSld name="Титульный слайд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g2870f9e6fac_0_7"/>
          <p:cNvSpPr txBox="1">
            <a:spLocks noGrp="1"/>
          </p:cNvSpPr>
          <p:nvPr>
            <p:ph type="title"/>
          </p:nvPr>
        </p:nvSpPr>
        <p:spPr bwMode="auto">
          <a:xfrm>
            <a:off x="594749" y="584200"/>
            <a:ext cx="54000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g2870f9e6fac_0_7"/>
          <p:cNvSpPr>
            <a:spLocks noGrp="1"/>
          </p:cNvSpPr>
          <p:nvPr>
            <p:ph type="pic" idx="2"/>
          </p:nvPr>
        </p:nvSpPr>
        <p:spPr bwMode="auto">
          <a:xfrm>
            <a:off x="7098224" y="584200"/>
            <a:ext cx="4500000" cy="558164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9" name="Google Shape;39;g2870f9e6fac_0_7"/>
          <p:cNvSpPr txBox="1">
            <a:spLocks noGrp="1"/>
          </p:cNvSpPr>
          <p:nvPr>
            <p:ph type="body" idx="1"/>
          </p:nvPr>
        </p:nvSpPr>
        <p:spPr bwMode="auto">
          <a:xfrm>
            <a:off x="594748" y="4218108"/>
            <a:ext cx="5400000" cy="3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g2870f9e6fac_0_7"/>
          <p:cNvSpPr txBox="1">
            <a:spLocks noGrp="1"/>
          </p:cNvSpPr>
          <p:nvPr>
            <p:ph type="body" idx="3"/>
          </p:nvPr>
        </p:nvSpPr>
        <p:spPr bwMode="auto">
          <a:xfrm>
            <a:off x="594748" y="4598572"/>
            <a:ext cx="5399999" cy="675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41" name="Google Shape;41;g2870f9e6fac_0_7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354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Финальный слайд" userDrawn="1">
  <p:cSld name="Фина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3" name="Google Shape;43;p67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7"/>
          <p:cNvSpPr txBox="1">
            <a:spLocks noGrp="1"/>
          </p:cNvSpPr>
          <p:nvPr>
            <p:ph type="title"/>
          </p:nvPr>
        </p:nvSpPr>
        <p:spPr bwMode="auto">
          <a:xfrm>
            <a:off x="594749" y="584200"/>
            <a:ext cx="7588468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67"/>
          <p:cNvSpPr txBox="1">
            <a:spLocks noGrp="1"/>
          </p:cNvSpPr>
          <p:nvPr>
            <p:ph type="body" idx="1"/>
          </p:nvPr>
        </p:nvSpPr>
        <p:spPr bwMode="auto">
          <a:xfrm>
            <a:off x="8183217" y="5875893"/>
            <a:ext cx="3421408" cy="29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67"/>
          <p:cNvSpPr txBox="1">
            <a:spLocks noGrp="1"/>
          </p:cNvSpPr>
          <p:nvPr>
            <p:ph type="body" idx="2"/>
          </p:nvPr>
        </p:nvSpPr>
        <p:spPr bwMode="auto">
          <a:xfrm>
            <a:off x="594748" y="4218108"/>
            <a:ext cx="5400000" cy="3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67"/>
          <p:cNvSpPr txBox="1">
            <a:spLocks noGrp="1"/>
          </p:cNvSpPr>
          <p:nvPr>
            <p:ph type="body" idx="3"/>
          </p:nvPr>
        </p:nvSpPr>
        <p:spPr bwMode="auto">
          <a:xfrm>
            <a:off x="594748" y="4598572"/>
            <a:ext cx="5399999" cy="675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0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94068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 тезиса на слайде" userDrawn="1">
  <p:cSld name="2 тезиса на слайд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>
            <a:spLocks noGrp="1"/>
          </p:cNvSpPr>
          <p:nvPr>
            <p:ph type="body" idx="1"/>
          </p:nvPr>
        </p:nvSpPr>
        <p:spPr bwMode="auto">
          <a:xfrm>
            <a:off x="587375" y="1115711"/>
            <a:ext cx="6943247" cy="158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body" idx="2"/>
          </p:nvPr>
        </p:nvSpPr>
        <p:spPr bwMode="auto">
          <a:xfrm>
            <a:off x="4663429" y="3429000"/>
            <a:ext cx="6943247" cy="158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3348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Заголовок в 1 строку + текст" userDrawn="1">
  <p:cSld name="Заголовок в 1 строку +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55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body" idx="1"/>
          </p:nvPr>
        </p:nvSpPr>
        <p:spPr bwMode="auto">
          <a:xfrm>
            <a:off x="587375" y="2528888"/>
            <a:ext cx="11017250" cy="363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28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Крупный тезис" userDrawn="1">
  <p:cSld name="Крупный тезис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>
            <a:spLocks noGrp="1"/>
          </p:cNvSpPr>
          <p:nvPr>
            <p:ph type="body" idx="1"/>
          </p:nvPr>
        </p:nvSpPr>
        <p:spPr bwMode="auto">
          <a:xfrm>
            <a:off x="587375" y="5075583"/>
            <a:ext cx="7200000" cy="109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57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7200000" cy="360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90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 цифры крупно" userDrawn="1">
  <p:cSld name="2 цифры крупно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58"/>
          <p:cNvSpPr txBox="1">
            <a:spLocks noGrp="1"/>
          </p:cNvSpPr>
          <p:nvPr>
            <p:ph type="subTitle" idx="1"/>
          </p:nvPr>
        </p:nvSpPr>
        <p:spPr bwMode="auto">
          <a:xfrm>
            <a:off x="587375" y="4332747"/>
            <a:ext cx="4679284" cy="128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58"/>
          <p:cNvSpPr txBox="1">
            <a:spLocks noGrp="1"/>
          </p:cNvSpPr>
          <p:nvPr>
            <p:ph type="body" idx="2"/>
          </p:nvPr>
        </p:nvSpPr>
        <p:spPr bwMode="auto">
          <a:xfrm>
            <a:off x="587374" y="2882349"/>
            <a:ext cx="4679285" cy="120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58"/>
          <p:cNvSpPr txBox="1">
            <a:spLocks noGrp="1"/>
          </p:cNvSpPr>
          <p:nvPr>
            <p:ph type="body" idx="3"/>
          </p:nvPr>
        </p:nvSpPr>
        <p:spPr bwMode="auto">
          <a:xfrm>
            <a:off x="6116209" y="2882349"/>
            <a:ext cx="4679284" cy="120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58"/>
          <p:cNvSpPr txBox="1">
            <a:spLocks noGrp="1"/>
          </p:cNvSpPr>
          <p:nvPr>
            <p:ph type="body" idx="4"/>
          </p:nvPr>
        </p:nvSpPr>
        <p:spPr bwMode="auto">
          <a:xfrm>
            <a:off x="6116208" y="4332748"/>
            <a:ext cx="4679283" cy="128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58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5101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 фактов" userDrawn="1">
  <p:cSld name="6 фактов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63"/>
          <p:cNvSpPr txBox="1">
            <a:spLocks noGrp="1"/>
          </p:cNvSpPr>
          <p:nvPr>
            <p:ph type="body" idx="1"/>
          </p:nvPr>
        </p:nvSpPr>
        <p:spPr bwMode="auto"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63"/>
          <p:cNvSpPr txBox="1">
            <a:spLocks noGrp="1"/>
          </p:cNvSpPr>
          <p:nvPr>
            <p:ph type="body" idx="2"/>
          </p:nvPr>
        </p:nvSpPr>
        <p:spPr bwMode="auto">
          <a:xfrm>
            <a:off x="8148863" y="3809879"/>
            <a:ext cx="3239996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63"/>
          <p:cNvSpPr txBox="1">
            <a:spLocks noGrp="1"/>
          </p:cNvSpPr>
          <p:nvPr>
            <p:ph type="body" idx="3"/>
          </p:nvPr>
        </p:nvSpPr>
        <p:spPr bwMode="auto"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63"/>
          <p:cNvSpPr txBox="1">
            <a:spLocks noGrp="1"/>
          </p:cNvSpPr>
          <p:nvPr>
            <p:ph type="body" idx="4"/>
          </p:nvPr>
        </p:nvSpPr>
        <p:spPr bwMode="auto">
          <a:xfrm>
            <a:off x="8148863" y="1382737"/>
            <a:ext cx="3239997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63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63"/>
          <p:cNvSpPr txBox="1">
            <a:spLocks noGrp="1"/>
          </p:cNvSpPr>
          <p:nvPr>
            <p:ph type="body" idx="5"/>
          </p:nvPr>
        </p:nvSpPr>
        <p:spPr bwMode="auto">
          <a:xfrm>
            <a:off x="58601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63"/>
          <p:cNvSpPr txBox="1">
            <a:spLocks noGrp="1"/>
          </p:cNvSpPr>
          <p:nvPr>
            <p:ph type="body" idx="6"/>
          </p:nvPr>
        </p:nvSpPr>
        <p:spPr bwMode="auto">
          <a:xfrm>
            <a:off x="586012" y="1382737"/>
            <a:ext cx="3239999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63"/>
          <p:cNvSpPr txBox="1">
            <a:spLocks noGrp="1"/>
          </p:cNvSpPr>
          <p:nvPr>
            <p:ph type="body" idx="7"/>
          </p:nvPr>
        </p:nvSpPr>
        <p:spPr bwMode="auto">
          <a:xfrm>
            <a:off x="58601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63"/>
          <p:cNvSpPr txBox="1">
            <a:spLocks noGrp="1"/>
          </p:cNvSpPr>
          <p:nvPr>
            <p:ph type="body" idx="8"/>
          </p:nvPr>
        </p:nvSpPr>
        <p:spPr bwMode="auto">
          <a:xfrm>
            <a:off x="586013" y="3809879"/>
            <a:ext cx="3239997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63"/>
          <p:cNvSpPr txBox="1">
            <a:spLocks noGrp="1"/>
          </p:cNvSpPr>
          <p:nvPr>
            <p:ph type="body" idx="9"/>
          </p:nvPr>
        </p:nvSpPr>
        <p:spPr bwMode="auto">
          <a:xfrm>
            <a:off x="43769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63"/>
          <p:cNvSpPr txBox="1">
            <a:spLocks noGrp="1"/>
          </p:cNvSpPr>
          <p:nvPr>
            <p:ph type="body" idx="13"/>
          </p:nvPr>
        </p:nvSpPr>
        <p:spPr bwMode="auto">
          <a:xfrm>
            <a:off x="4376962" y="1382737"/>
            <a:ext cx="3239999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63"/>
          <p:cNvSpPr txBox="1">
            <a:spLocks noGrp="1"/>
          </p:cNvSpPr>
          <p:nvPr>
            <p:ph type="body" idx="14"/>
          </p:nvPr>
        </p:nvSpPr>
        <p:spPr bwMode="auto">
          <a:xfrm>
            <a:off x="43769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63"/>
          <p:cNvSpPr txBox="1">
            <a:spLocks noGrp="1"/>
          </p:cNvSpPr>
          <p:nvPr>
            <p:ph type="body" idx="15"/>
          </p:nvPr>
        </p:nvSpPr>
        <p:spPr bwMode="auto">
          <a:xfrm>
            <a:off x="4376962" y="3809879"/>
            <a:ext cx="3239997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5096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таймлайн" userDrawn="1">
  <p:cSld name="1_таймлай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59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79" name="Google Shape;79;p59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87375" y="2966453"/>
            <a:ext cx="11017248" cy="72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254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 факта" userDrawn="1">
  <p:cSld name="3 фа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60"/>
          <p:cNvSpPr txBox="1">
            <a:spLocks noGrp="1"/>
          </p:cNvSpPr>
          <p:nvPr>
            <p:ph type="body" idx="1"/>
          </p:nvPr>
        </p:nvSpPr>
        <p:spPr bwMode="auto">
          <a:xfrm>
            <a:off x="587375" y="3485314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subTitle" idx="2"/>
          </p:nvPr>
        </p:nvSpPr>
        <p:spPr bwMode="auto">
          <a:xfrm>
            <a:off x="587375" y="4536369"/>
            <a:ext cx="2884941" cy="16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83" name="Google Shape;83;p60"/>
          <p:cNvSpPr txBox="1">
            <a:spLocks noGrp="1"/>
          </p:cNvSpPr>
          <p:nvPr>
            <p:ph type="body" idx="3"/>
          </p:nvPr>
        </p:nvSpPr>
        <p:spPr bwMode="auto">
          <a:xfrm>
            <a:off x="4195798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" name="Google Shape;84;p60"/>
          <p:cNvSpPr txBox="1">
            <a:spLocks noGrp="1"/>
          </p:cNvSpPr>
          <p:nvPr>
            <p:ph type="body" idx="4"/>
          </p:nvPr>
        </p:nvSpPr>
        <p:spPr bwMode="auto">
          <a:xfrm>
            <a:off x="7793104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p60"/>
          <p:cNvSpPr txBox="1">
            <a:spLocks noGrp="1"/>
          </p:cNvSpPr>
          <p:nvPr>
            <p:ph type="body" idx="5"/>
          </p:nvPr>
        </p:nvSpPr>
        <p:spPr bwMode="auto">
          <a:xfrm>
            <a:off x="4195798" y="3489182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60"/>
          <p:cNvSpPr txBox="1">
            <a:spLocks noGrp="1"/>
          </p:cNvSpPr>
          <p:nvPr>
            <p:ph type="body" idx="6"/>
          </p:nvPr>
        </p:nvSpPr>
        <p:spPr bwMode="auto">
          <a:xfrm>
            <a:off x="7804221" y="3489182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87" name="Google Shape;87;p60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526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 фактов" userDrawn="1">
  <p:cSld name="4 фактов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61"/>
          <p:cNvSpPr txBox="1">
            <a:spLocks noGrp="1"/>
          </p:cNvSpPr>
          <p:nvPr>
            <p:ph type="subTitle" idx="1"/>
          </p:nvPr>
        </p:nvSpPr>
        <p:spPr bwMode="auto">
          <a:xfrm>
            <a:off x="600231" y="4328998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61"/>
          <p:cNvSpPr txBox="1">
            <a:spLocks noGrp="1"/>
          </p:cNvSpPr>
          <p:nvPr>
            <p:ph type="body" idx="2"/>
          </p:nvPr>
        </p:nvSpPr>
        <p:spPr bwMode="auto">
          <a:xfrm>
            <a:off x="4362301" y="3533709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61"/>
          <p:cNvSpPr txBox="1">
            <a:spLocks noGrp="1"/>
          </p:cNvSpPr>
          <p:nvPr>
            <p:ph type="body" idx="3"/>
          </p:nvPr>
        </p:nvSpPr>
        <p:spPr bwMode="auto"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61"/>
          <p:cNvSpPr txBox="1">
            <a:spLocks noGrp="1"/>
          </p:cNvSpPr>
          <p:nvPr>
            <p:ph type="body" idx="4"/>
          </p:nvPr>
        </p:nvSpPr>
        <p:spPr bwMode="auto">
          <a:xfrm>
            <a:off x="600231" y="3358933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61"/>
          <p:cNvSpPr txBox="1">
            <a:spLocks noGrp="1"/>
          </p:cNvSpPr>
          <p:nvPr>
            <p:ph type="body" idx="5"/>
          </p:nvPr>
        </p:nvSpPr>
        <p:spPr bwMode="auto">
          <a:xfrm>
            <a:off x="4362302" y="2550355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61"/>
          <p:cNvSpPr txBox="1">
            <a:spLocks noGrp="1"/>
          </p:cNvSpPr>
          <p:nvPr>
            <p:ph type="body" idx="6"/>
          </p:nvPr>
        </p:nvSpPr>
        <p:spPr bwMode="auto">
          <a:xfrm>
            <a:off x="8148863" y="3809879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body" idx="7"/>
          </p:nvPr>
        </p:nvSpPr>
        <p:spPr bwMode="auto"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8"/>
          </p:nvPr>
        </p:nvSpPr>
        <p:spPr bwMode="auto">
          <a:xfrm>
            <a:off x="8148863" y="1382737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128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 фактов" userDrawn="1">
  <p:cSld name="5 фактов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" name="Google Shape;99;p62"/>
          <p:cNvSpPr txBox="1">
            <a:spLocks noGrp="1"/>
          </p:cNvSpPr>
          <p:nvPr>
            <p:ph type="body" idx="1"/>
          </p:nvPr>
        </p:nvSpPr>
        <p:spPr bwMode="auto">
          <a:xfrm>
            <a:off x="4362301" y="3533709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" name="Google Shape;100;p62"/>
          <p:cNvSpPr txBox="1">
            <a:spLocks noGrp="1"/>
          </p:cNvSpPr>
          <p:nvPr>
            <p:ph type="body" idx="2"/>
          </p:nvPr>
        </p:nvSpPr>
        <p:spPr bwMode="auto"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1" name="Google Shape;101;p62"/>
          <p:cNvSpPr txBox="1">
            <a:spLocks noGrp="1"/>
          </p:cNvSpPr>
          <p:nvPr>
            <p:ph type="body" idx="3"/>
          </p:nvPr>
        </p:nvSpPr>
        <p:spPr bwMode="auto">
          <a:xfrm>
            <a:off x="4362302" y="2550355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4"/>
          </p:nvPr>
        </p:nvSpPr>
        <p:spPr bwMode="auto">
          <a:xfrm>
            <a:off x="8148863" y="3809879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logica"/>
              <a:buNone/>
              <a:defRPr sz="6000">
                <a:solidFill>
                  <a:schemeClr val="dk1"/>
                </a:solidFill>
                <a:latin typeface="Geologica"/>
                <a:ea typeface="Geologica"/>
                <a:cs typeface="Geologica"/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</a:defRPr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</a:defRPr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body" idx="5"/>
          </p:nvPr>
        </p:nvSpPr>
        <p:spPr bwMode="auto"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body" idx="6"/>
          </p:nvPr>
        </p:nvSpPr>
        <p:spPr bwMode="auto">
          <a:xfrm>
            <a:off x="8148863" y="1382737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66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6" name="Google Shape;106;p62"/>
          <p:cNvSpPr txBox="1">
            <a:spLocks noGrp="1"/>
          </p:cNvSpPr>
          <p:nvPr>
            <p:ph type="body" idx="7"/>
          </p:nvPr>
        </p:nvSpPr>
        <p:spPr bwMode="auto">
          <a:xfrm>
            <a:off x="58601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62"/>
          <p:cNvSpPr txBox="1">
            <a:spLocks noGrp="1"/>
          </p:cNvSpPr>
          <p:nvPr>
            <p:ph type="body" idx="8"/>
          </p:nvPr>
        </p:nvSpPr>
        <p:spPr bwMode="auto">
          <a:xfrm>
            <a:off x="586013" y="1382737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62"/>
          <p:cNvSpPr txBox="1">
            <a:spLocks noGrp="1"/>
          </p:cNvSpPr>
          <p:nvPr>
            <p:ph type="body" idx="9"/>
          </p:nvPr>
        </p:nvSpPr>
        <p:spPr bwMode="auto">
          <a:xfrm>
            <a:off x="58601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62"/>
          <p:cNvSpPr txBox="1">
            <a:spLocks noGrp="1"/>
          </p:cNvSpPr>
          <p:nvPr>
            <p:ph type="body" idx="13"/>
          </p:nvPr>
        </p:nvSpPr>
        <p:spPr bwMode="auto">
          <a:xfrm>
            <a:off x="586013" y="3809879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logica"/>
              <a:buNone/>
              <a:defRPr sz="6000">
                <a:solidFill>
                  <a:schemeClr val="dk1"/>
                </a:solidFill>
                <a:latin typeface="Geologica"/>
                <a:ea typeface="Geologica"/>
                <a:cs typeface="Geologica"/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</a:defRPr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</a:defRPr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</a:defRPr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219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 иконки" userDrawn="1">
  <p:cSld name="3 икон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64"/>
          <p:cNvSpPr txBox="1">
            <a:spLocks noGrp="1"/>
          </p:cNvSpPr>
          <p:nvPr>
            <p:ph type="subTitle" idx="1"/>
          </p:nvPr>
        </p:nvSpPr>
        <p:spPr bwMode="auto">
          <a:xfrm>
            <a:off x="587375" y="4536369"/>
            <a:ext cx="2884941" cy="16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64"/>
          <p:cNvSpPr txBox="1">
            <a:spLocks noGrp="1"/>
          </p:cNvSpPr>
          <p:nvPr>
            <p:ph type="body" idx="2"/>
          </p:nvPr>
        </p:nvSpPr>
        <p:spPr bwMode="auto">
          <a:xfrm>
            <a:off x="4195798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64"/>
          <p:cNvSpPr txBox="1">
            <a:spLocks noGrp="1"/>
          </p:cNvSpPr>
          <p:nvPr>
            <p:ph type="body" idx="3"/>
          </p:nvPr>
        </p:nvSpPr>
        <p:spPr bwMode="auto">
          <a:xfrm>
            <a:off x="7793104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64"/>
          <p:cNvSpPr>
            <a:spLocks noGrp="1"/>
          </p:cNvSpPr>
          <p:nvPr>
            <p:ph type="pic" idx="4"/>
          </p:nvPr>
        </p:nvSpPr>
        <p:spPr bwMode="auto">
          <a:xfrm>
            <a:off x="587375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64"/>
          <p:cNvSpPr>
            <a:spLocks noGrp="1"/>
          </p:cNvSpPr>
          <p:nvPr>
            <p:ph type="pic" idx="5"/>
          </p:nvPr>
        </p:nvSpPr>
        <p:spPr bwMode="auto">
          <a:xfrm>
            <a:off x="4185341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64"/>
          <p:cNvSpPr>
            <a:spLocks noGrp="1"/>
          </p:cNvSpPr>
          <p:nvPr>
            <p:ph type="pic" idx="6"/>
          </p:nvPr>
        </p:nvSpPr>
        <p:spPr bwMode="auto">
          <a:xfrm>
            <a:off x="7770054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64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79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25065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 иконки на слайде" userDrawn="1">
  <p:cSld name="4 иконки на слайд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" name="Google Shape;119;p65"/>
          <p:cNvSpPr txBox="1">
            <a:spLocks noGrp="1"/>
          </p:cNvSpPr>
          <p:nvPr>
            <p:ph type="body" idx="1"/>
          </p:nvPr>
        </p:nvSpPr>
        <p:spPr bwMode="auto">
          <a:xfrm>
            <a:off x="1378204" y="3089950"/>
            <a:ext cx="4006827" cy="40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i="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65"/>
          <p:cNvSpPr>
            <a:spLocks noGrp="1"/>
          </p:cNvSpPr>
          <p:nvPr>
            <p:ph type="pic" idx="2"/>
          </p:nvPr>
        </p:nvSpPr>
        <p:spPr bwMode="auto">
          <a:xfrm>
            <a:off x="587375" y="30899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65"/>
          <p:cNvSpPr txBox="1">
            <a:spLocks noGrp="1"/>
          </p:cNvSpPr>
          <p:nvPr>
            <p:ph type="body" idx="3"/>
          </p:nvPr>
        </p:nvSpPr>
        <p:spPr bwMode="auto">
          <a:xfrm>
            <a:off x="1378204" y="4647081"/>
            <a:ext cx="4006827" cy="40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i="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22" name="Google Shape;122;p65"/>
          <p:cNvSpPr>
            <a:spLocks noGrp="1"/>
          </p:cNvSpPr>
          <p:nvPr>
            <p:ph type="pic" idx="4"/>
          </p:nvPr>
        </p:nvSpPr>
        <p:spPr bwMode="auto">
          <a:xfrm>
            <a:off x="587375" y="464708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65"/>
          <p:cNvSpPr txBox="1">
            <a:spLocks noGrp="1"/>
          </p:cNvSpPr>
          <p:nvPr>
            <p:ph type="body" idx="5"/>
          </p:nvPr>
        </p:nvSpPr>
        <p:spPr bwMode="auto">
          <a:xfrm>
            <a:off x="1379533" y="5098643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6"/>
          </p:nvPr>
        </p:nvSpPr>
        <p:spPr bwMode="auto">
          <a:xfrm>
            <a:off x="7162778" y="3089950"/>
            <a:ext cx="4006827" cy="40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i="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25" name="Google Shape;125;p65"/>
          <p:cNvSpPr>
            <a:spLocks noGrp="1"/>
          </p:cNvSpPr>
          <p:nvPr>
            <p:ph type="pic" idx="7"/>
          </p:nvPr>
        </p:nvSpPr>
        <p:spPr bwMode="auto">
          <a:xfrm>
            <a:off x="6371949" y="30899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65"/>
          <p:cNvSpPr txBox="1">
            <a:spLocks noGrp="1"/>
          </p:cNvSpPr>
          <p:nvPr>
            <p:ph type="body" idx="8"/>
          </p:nvPr>
        </p:nvSpPr>
        <p:spPr bwMode="auto">
          <a:xfrm>
            <a:off x="7162778" y="4647081"/>
            <a:ext cx="4006827" cy="40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i="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65"/>
          <p:cNvSpPr>
            <a:spLocks noGrp="1"/>
          </p:cNvSpPr>
          <p:nvPr>
            <p:ph type="pic" idx="9"/>
          </p:nvPr>
        </p:nvSpPr>
        <p:spPr bwMode="auto">
          <a:xfrm>
            <a:off x="6371949" y="464708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65"/>
          <p:cNvSpPr txBox="1">
            <a:spLocks noGrp="1"/>
          </p:cNvSpPr>
          <p:nvPr>
            <p:ph type="body" idx="13"/>
          </p:nvPr>
        </p:nvSpPr>
        <p:spPr bwMode="auto">
          <a:xfrm>
            <a:off x="7164107" y="5098643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65"/>
          <p:cNvSpPr txBox="1">
            <a:spLocks noGrp="1"/>
          </p:cNvSpPr>
          <p:nvPr>
            <p:ph type="body" idx="14"/>
          </p:nvPr>
        </p:nvSpPr>
        <p:spPr bwMode="auto">
          <a:xfrm>
            <a:off x="7164107" y="3541015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0" name="Google Shape;130;p65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1" name="Google Shape;131;p65"/>
          <p:cNvSpPr txBox="1">
            <a:spLocks noGrp="1"/>
          </p:cNvSpPr>
          <p:nvPr>
            <p:ph type="body" idx="15"/>
          </p:nvPr>
        </p:nvSpPr>
        <p:spPr bwMode="auto">
          <a:xfrm>
            <a:off x="1375198" y="3541015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2309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 линейных иконок на слайде" userDrawn="1">
  <p:cSld name="6 линейных иконок на слайд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" name="Google Shape;133;p66"/>
          <p:cNvSpPr>
            <a:spLocks noGrp="1"/>
          </p:cNvSpPr>
          <p:nvPr>
            <p:ph type="pic" idx="2"/>
          </p:nvPr>
        </p:nvSpPr>
        <p:spPr bwMode="auto">
          <a:xfrm>
            <a:off x="587375" y="2904623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66"/>
          <p:cNvSpPr>
            <a:spLocks noGrp="1"/>
          </p:cNvSpPr>
          <p:nvPr>
            <p:ph type="pic" idx="3"/>
          </p:nvPr>
        </p:nvSpPr>
        <p:spPr bwMode="auto">
          <a:xfrm>
            <a:off x="587375" y="4242236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66"/>
          <p:cNvSpPr txBox="1">
            <a:spLocks noGrp="1"/>
          </p:cNvSpPr>
          <p:nvPr>
            <p:ph type="body" idx="1"/>
          </p:nvPr>
        </p:nvSpPr>
        <p:spPr bwMode="auto">
          <a:xfrm>
            <a:off x="1379533" y="4242236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66"/>
          <p:cNvSpPr>
            <a:spLocks noGrp="1"/>
          </p:cNvSpPr>
          <p:nvPr>
            <p:ph type="pic" idx="4"/>
          </p:nvPr>
        </p:nvSpPr>
        <p:spPr bwMode="auto">
          <a:xfrm>
            <a:off x="6371949" y="2904623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66"/>
          <p:cNvSpPr>
            <a:spLocks noGrp="1"/>
          </p:cNvSpPr>
          <p:nvPr>
            <p:ph type="pic" idx="5"/>
          </p:nvPr>
        </p:nvSpPr>
        <p:spPr bwMode="auto">
          <a:xfrm>
            <a:off x="6371949" y="4242236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66"/>
          <p:cNvSpPr txBox="1">
            <a:spLocks noGrp="1"/>
          </p:cNvSpPr>
          <p:nvPr>
            <p:ph type="body" idx="6"/>
          </p:nvPr>
        </p:nvSpPr>
        <p:spPr bwMode="auto">
          <a:xfrm>
            <a:off x="7164107" y="4242236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66"/>
          <p:cNvSpPr txBox="1">
            <a:spLocks noGrp="1"/>
          </p:cNvSpPr>
          <p:nvPr>
            <p:ph type="body" idx="7"/>
          </p:nvPr>
        </p:nvSpPr>
        <p:spPr bwMode="auto">
          <a:xfrm>
            <a:off x="7164107" y="2904623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66"/>
          <p:cNvSpPr>
            <a:spLocks noGrp="1"/>
          </p:cNvSpPr>
          <p:nvPr>
            <p:ph type="pic" idx="8"/>
          </p:nvPr>
        </p:nvSpPr>
        <p:spPr bwMode="auto">
          <a:xfrm>
            <a:off x="587375" y="55562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66"/>
          <p:cNvSpPr txBox="1">
            <a:spLocks noGrp="1"/>
          </p:cNvSpPr>
          <p:nvPr>
            <p:ph type="body" idx="9"/>
          </p:nvPr>
        </p:nvSpPr>
        <p:spPr bwMode="auto">
          <a:xfrm>
            <a:off x="1379533" y="5556250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42" name="Google Shape;142;p66"/>
          <p:cNvSpPr>
            <a:spLocks noGrp="1"/>
          </p:cNvSpPr>
          <p:nvPr>
            <p:ph type="pic" idx="13"/>
          </p:nvPr>
        </p:nvSpPr>
        <p:spPr bwMode="auto">
          <a:xfrm>
            <a:off x="6371949" y="55562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6"/>
          <p:cNvSpPr txBox="1">
            <a:spLocks noGrp="1"/>
          </p:cNvSpPr>
          <p:nvPr>
            <p:ph type="body" idx="14"/>
          </p:nvPr>
        </p:nvSpPr>
        <p:spPr bwMode="auto">
          <a:xfrm>
            <a:off x="7164107" y="5556250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44" name="Google Shape;144;p66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5" name="Google Shape;145;p66"/>
          <p:cNvSpPr txBox="1">
            <a:spLocks noGrp="1"/>
          </p:cNvSpPr>
          <p:nvPr>
            <p:ph type="body" idx="15"/>
          </p:nvPr>
        </p:nvSpPr>
        <p:spPr bwMode="auto">
          <a:xfrm>
            <a:off x="1388949" y="290462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4289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Фото в маске" userDrawn="1">
  <p:cSld name="Фото в маск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" name="Google Shape;147;p69"/>
          <p:cNvSpPr txBox="1">
            <a:spLocks noGrp="1"/>
          </p:cNvSpPr>
          <p:nvPr>
            <p:ph type="body" idx="1"/>
          </p:nvPr>
        </p:nvSpPr>
        <p:spPr bwMode="auto">
          <a:xfrm>
            <a:off x="587375" y="2528888"/>
            <a:ext cx="5941015" cy="362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69"/>
          <p:cNvSpPr>
            <a:spLocks noGrp="1"/>
          </p:cNvSpPr>
          <p:nvPr>
            <p:ph type="pic" idx="2"/>
          </p:nvPr>
        </p:nvSpPr>
        <p:spPr bwMode="auto">
          <a:xfrm>
            <a:off x="7104624" y="0"/>
            <a:ext cx="50873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69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5941016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491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Фото в маске" userDrawn="1">
  <p:cSld name="1_Фото в маск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" name="Google Shape;151;p99"/>
          <p:cNvSpPr txBox="1">
            <a:spLocks noGrp="1"/>
          </p:cNvSpPr>
          <p:nvPr>
            <p:ph type="body" idx="1"/>
          </p:nvPr>
        </p:nvSpPr>
        <p:spPr bwMode="auto">
          <a:xfrm>
            <a:off x="587375" y="2528888"/>
            <a:ext cx="4556997" cy="362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2" name="Google Shape;152;p99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4556998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3" name="Google Shape;153;p99"/>
          <p:cNvSpPr>
            <a:spLocks noGrp="1"/>
          </p:cNvSpPr>
          <p:nvPr>
            <p:ph type="pic" idx="2"/>
          </p:nvPr>
        </p:nvSpPr>
        <p:spPr bwMode="auto">
          <a:xfrm>
            <a:off x="6039748" y="584200"/>
            <a:ext cx="5564877" cy="556643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15967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Фото в маске" userDrawn="1">
  <p:cSld name="1_Фото в маск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" name="Google Shape;155;p100"/>
          <p:cNvSpPr txBox="1">
            <a:spLocks noGrp="1"/>
          </p:cNvSpPr>
          <p:nvPr>
            <p:ph type="body" idx="1"/>
          </p:nvPr>
        </p:nvSpPr>
        <p:spPr bwMode="auto">
          <a:xfrm>
            <a:off x="587375" y="2528888"/>
            <a:ext cx="5941015" cy="362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6" name="Google Shape;156;p100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5941016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7" name="Google Shape;157;p100"/>
          <p:cNvSpPr>
            <a:spLocks noGrp="1"/>
          </p:cNvSpPr>
          <p:nvPr>
            <p:ph type="pic" idx="2"/>
          </p:nvPr>
        </p:nvSpPr>
        <p:spPr bwMode="auto">
          <a:xfrm>
            <a:off x="7464056" y="584200"/>
            <a:ext cx="4140569" cy="62738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494712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 фото" userDrawn="1">
  <p:cSld name="3 фото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Google Shape;159;p70"/>
          <p:cNvSpPr>
            <a:spLocks noGrp="1"/>
          </p:cNvSpPr>
          <p:nvPr>
            <p:ph type="pic" idx="2"/>
          </p:nvPr>
        </p:nvSpPr>
        <p:spPr bwMode="auto">
          <a:xfrm>
            <a:off x="603401" y="592250"/>
            <a:ext cx="3491999" cy="5573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0" name="Google Shape;160;p70"/>
          <p:cNvSpPr>
            <a:spLocks noGrp="1"/>
          </p:cNvSpPr>
          <p:nvPr>
            <p:ph type="pic" idx="3"/>
          </p:nvPr>
        </p:nvSpPr>
        <p:spPr bwMode="auto">
          <a:xfrm>
            <a:off x="4350001" y="587200"/>
            <a:ext cx="3491999" cy="5573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1" name="Google Shape;161;p70"/>
          <p:cNvSpPr>
            <a:spLocks noGrp="1"/>
          </p:cNvSpPr>
          <p:nvPr>
            <p:ph type="pic" idx="4"/>
          </p:nvPr>
        </p:nvSpPr>
        <p:spPr bwMode="auto">
          <a:xfrm>
            <a:off x="8112626" y="587200"/>
            <a:ext cx="3491999" cy="5573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498517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 фото 1" userDrawn="1">
  <p:cSld name="3 фото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" name="Google Shape;163;g284d08330cf_0_11"/>
          <p:cNvSpPr>
            <a:spLocks noGrp="1"/>
          </p:cNvSpPr>
          <p:nvPr>
            <p:ph type="pic" idx="2"/>
          </p:nvPr>
        </p:nvSpPr>
        <p:spPr bwMode="auto">
          <a:xfrm>
            <a:off x="603401" y="587376"/>
            <a:ext cx="3491999" cy="5573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4" name="Google Shape;164;g284d08330cf_0_11"/>
          <p:cNvSpPr>
            <a:spLocks noGrp="1"/>
          </p:cNvSpPr>
          <p:nvPr>
            <p:ph type="pic" idx="3"/>
          </p:nvPr>
        </p:nvSpPr>
        <p:spPr bwMode="auto">
          <a:xfrm>
            <a:off x="4349750" y="587376"/>
            <a:ext cx="7238849" cy="5573700"/>
          </a:xfrm>
          <a:prstGeom prst="roundRect">
            <a:avLst>
              <a:gd name="adj" fmla="val 1059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347734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Фото на весь слайд" userDrawn="1">
  <p:cSld name="Фото на весь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" name="Google Shape;166;p71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910195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 карточки факта" userDrawn="1">
  <p:cSld name="3 карточки фа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8" name="Google Shape;168;p72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86800" y="2318037"/>
            <a:ext cx="11016000" cy="384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2"/>
          <p:cNvSpPr txBox="1">
            <a:spLocks noGrp="1"/>
          </p:cNvSpPr>
          <p:nvPr>
            <p:ph type="body" idx="1"/>
          </p:nvPr>
        </p:nvSpPr>
        <p:spPr bwMode="auto">
          <a:xfrm>
            <a:off x="879482" y="2533491"/>
            <a:ext cx="648208" cy="71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70" name="Google Shape;170;p72"/>
          <p:cNvSpPr txBox="1">
            <a:spLocks noGrp="1"/>
          </p:cNvSpPr>
          <p:nvPr>
            <p:ph type="body" idx="2"/>
          </p:nvPr>
        </p:nvSpPr>
        <p:spPr bwMode="auto">
          <a:xfrm>
            <a:off x="4645159" y="2533491"/>
            <a:ext cx="648208" cy="71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71" name="Google Shape;171;p72"/>
          <p:cNvSpPr txBox="1">
            <a:spLocks noGrp="1"/>
          </p:cNvSpPr>
          <p:nvPr>
            <p:ph type="body" idx="3"/>
          </p:nvPr>
        </p:nvSpPr>
        <p:spPr bwMode="auto">
          <a:xfrm>
            <a:off x="8399240" y="2530940"/>
            <a:ext cx="648208" cy="71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72" name="Google Shape;172;p72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3" name="Google Shape;173;p72"/>
          <p:cNvSpPr txBox="1">
            <a:spLocks noGrp="1"/>
          </p:cNvSpPr>
          <p:nvPr>
            <p:ph type="subTitle" idx="4"/>
          </p:nvPr>
        </p:nvSpPr>
        <p:spPr bwMode="auto">
          <a:xfrm>
            <a:off x="879482" y="4218550"/>
            <a:ext cx="2893471" cy="163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74" name="Google Shape;174;p72"/>
          <p:cNvSpPr txBox="1">
            <a:spLocks noGrp="1"/>
          </p:cNvSpPr>
          <p:nvPr>
            <p:ph type="body" idx="5"/>
          </p:nvPr>
        </p:nvSpPr>
        <p:spPr bwMode="auto">
          <a:xfrm>
            <a:off x="4649508" y="4217010"/>
            <a:ext cx="2868059" cy="163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75" name="Google Shape;175;p72"/>
          <p:cNvSpPr txBox="1">
            <a:spLocks noGrp="1"/>
          </p:cNvSpPr>
          <p:nvPr>
            <p:ph type="body" idx="6"/>
          </p:nvPr>
        </p:nvSpPr>
        <p:spPr bwMode="auto">
          <a:xfrm>
            <a:off x="8419534" y="4217010"/>
            <a:ext cx="2868059" cy="163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76" name="Google Shape;176;p72"/>
          <p:cNvSpPr txBox="1">
            <a:spLocks noGrp="1"/>
          </p:cNvSpPr>
          <p:nvPr>
            <p:ph type="body" idx="7"/>
          </p:nvPr>
        </p:nvSpPr>
        <p:spPr bwMode="auto">
          <a:xfrm>
            <a:off x="879482" y="3406533"/>
            <a:ext cx="2868059" cy="64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 b="1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 b="1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77" name="Google Shape;177;p72"/>
          <p:cNvSpPr txBox="1">
            <a:spLocks noGrp="1"/>
          </p:cNvSpPr>
          <p:nvPr>
            <p:ph type="body" idx="8"/>
          </p:nvPr>
        </p:nvSpPr>
        <p:spPr bwMode="auto">
          <a:xfrm>
            <a:off x="4649509" y="3406533"/>
            <a:ext cx="2868059" cy="64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 b="1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 b="1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78" name="Google Shape;178;p72"/>
          <p:cNvSpPr txBox="1">
            <a:spLocks noGrp="1"/>
          </p:cNvSpPr>
          <p:nvPr>
            <p:ph type="body" idx="9"/>
          </p:nvPr>
        </p:nvSpPr>
        <p:spPr bwMode="auto">
          <a:xfrm>
            <a:off x="8419535" y="3406533"/>
            <a:ext cx="2868059" cy="64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 b="1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 b="1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5921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 карточки факта" userDrawn="1">
  <p:cSld name="4 карточки фа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0" name="Google Shape;180;p73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86800" y="2318037"/>
            <a:ext cx="11016000" cy="3849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3"/>
          <p:cNvSpPr txBox="1">
            <a:spLocks noGrp="1"/>
          </p:cNvSpPr>
          <p:nvPr>
            <p:ph type="body" idx="1"/>
          </p:nvPr>
        </p:nvSpPr>
        <p:spPr bwMode="auto">
          <a:xfrm>
            <a:off x="917625" y="2528888"/>
            <a:ext cx="648208" cy="78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82" name="Google Shape;182;p73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3" name="Google Shape;183;p73"/>
          <p:cNvSpPr txBox="1">
            <a:spLocks noGrp="1"/>
          </p:cNvSpPr>
          <p:nvPr>
            <p:ph type="body" idx="2"/>
          </p:nvPr>
        </p:nvSpPr>
        <p:spPr bwMode="auto">
          <a:xfrm>
            <a:off x="917625" y="4605025"/>
            <a:ext cx="648208" cy="78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84" name="Google Shape;184;p73"/>
          <p:cNvSpPr txBox="1">
            <a:spLocks noGrp="1"/>
          </p:cNvSpPr>
          <p:nvPr>
            <p:ph type="body" idx="3"/>
          </p:nvPr>
        </p:nvSpPr>
        <p:spPr bwMode="auto">
          <a:xfrm>
            <a:off x="6574122" y="4605025"/>
            <a:ext cx="648208" cy="78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85" name="Google Shape;185;p73"/>
          <p:cNvSpPr txBox="1">
            <a:spLocks noGrp="1"/>
          </p:cNvSpPr>
          <p:nvPr>
            <p:ph type="subTitle" idx="4"/>
          </p:nvPr>
        </p:nvSpPr>
        <p:spPr bwMode="auto">
          <a:xfrm>
            <a:off x="1716374" y="2528888"/>
            <a:ext cx="3851999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86" name="Google Shape;186;p73"/>
          <p:cNvSpPr txBox="1">
            <a:spLocks noGrp="1"/>
          </p:cNvSpPr>
          <p:nvPr>
            <p:ph type="body" idx="5"/>
          </p:nvPr>
        </p:nvSpPr>
        <p:spPr bwMode="auto">
          <a:xfrm>
            <a:off x="6574122" y="2528888"/>
            <a:ext cx="648208" cy="78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87" name="Google Shape;187;p73"/>
          <p:cNvSpPr txBox="1"/>
          <p:nvPr/>
        </p:nvSpPr>
        <p:spPr bwMode="auto">
          <a:xfrm>
            <a:off x="7427625" y="2528888"/>
            <a:ext cx="3840517" cy="106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logica Light"/>
              <a:buNone/>
              <a:defRPr/>
            </a:pPr>
            <a:endParaRPr sz="16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88" name="Google Shape;188;p73"/>
          <p:cNvSpPr txBox="1">
            <a:spLocks noGrp="1"/>
          </p:cNvSpPr>
          <p:nvPr>
            <p:ph type="body" idx="6"/>
          </p:nvPr>
        </p:nvSpPr>
        <p:spPr bwMode="auto">
          <a:xfrm>
            <a:off x="7360170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9" name="Google Shape;189;p73"/>
          <p:cNvSpPr txBox="1">
            <a:spLocks noGrp="1"/>
          </p:cNvSpPr>
          <p:nvPr>
            <p:ph type="body" idx="7"/>
          </p:nvPr>
        </p:nvSpPr>
        <p:spPr bwMode="auto">
          <a:xfrm>
            <a:off x="7360170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0" name="Google Shape;190;p73"/>
          <p:cNvSpPr txBox="1">
            <a:spLocks noGrp="1"/>
          </p:cNvSpPr>
          <p:nvPr>
            <p:ph type="body" idx="8"/>
          </p:nvPr>
        </p:nvSpPr>
        <p:spPr bwMode="auto">
          <a:xfrm>
            <a:off x="1716374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59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6918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 карточки иконки" userDrawn="1">
  <p:cSld name="2 карточки икон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2" name="Google Shape;192;g284d08330cf_0_140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86800" y="2318400"/>
            <a:ext cx="11017200" cy="384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84d08330cf_0_140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4" name="Google Shape;194;g284d08330cf_0_140"/>
          <p:cNvSpPr txBox="1">
            <a:spLocks noGrp="1"/>
          </p:cNvSpPr>
          <p:nvPr>
            <p:ph type="subTitle" idx="1"/>
          </p:nvPr>
        </p:nvSpPr>
        <p:spPr bwMode="auto">
          <a:xfrm>
            <a:off x="1665318" y="2537225"/>
            <a:ext cx="3534300" cy="324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95" name="Google Shape;195;g284d08330cf_0_140"/>
          <p:cNvSpPr txBox="1">
            <a:spLocks noGrp="1"/>
          </p:cNvSpPr>
          <p:nvPr>
            <p:ph type="body" idx="2"/>
          </p:nvPr>
        </p:nvSpPr>
        <p:spPr bwMode="auto">
          <a:xfrm>
            <a:off x="7299951" y="2536669"/>
            <a:ext cx="3567000" cy="324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" name="Google Shape;196;g284d08330cf_0_140"/>
          <p:cNvSpPr>
            <a:spLocks noGrp="1"/>
          </p:cNvSpPr>
          <p:nvPr>
            <p:ph type="pic" idx="3"/>
          </p:nvPr>
        </p:nvSpPr>
        <p:spPr bwMode="auto">
          <a:xfrm>
            <a:off x="892225" y="2537225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g284d08330cf_0_140"/>
          <p:cNvSpPr>
            <a:spLocks noGrp="1"/>
          </p:cNvSpPr>
          <p:nvPr>
            <p:ph type="pic" idx="4"/>
          </p:nvPr>
        </p:nvSpPr>
        <p:spPr bwMode="auto">
          <a:xfrm>
            <a:off x="6526844" y="2536669"/>
            <a:ext cx="540000" cy="540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456117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 карточки иконки" userDrawn="1">
  <p:cSld name="3 карточки икон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9" name="Google Shape;199;p7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87374" y="2318400"/>
            <a:ext cx="11017249" cy="384781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4"/>
          <p:cNvSpPr>
            <a:spLocks noGrp="1"/>
          </p:cNvSpPr>
          <p:nvPr>
            <p:ph type="pic" idx="2"/>
          </p:nvPr>
        </p:nvSpPr>
        <p:spPr bwMode="auto">
          <a:xfrm>
            <a:off x="879482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74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2" name="Google Shape;202;p74"/>
          <p:cNvSpPr>
            <a:spLocks noGrp="1"/>
          </p:cNvSpPr>
          <p:nvPr>
            <p:ph type="pic" idx="3"/>
          </p:nvPr>
        </p:nvSpPr>
        <p:spPr bwMode="auto">
          <a:xfrm>
            <a:off x="4649509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74"/>
          <p:cNvSpPr>
            <a:spLocks noGrp="1"/>
          </p:cNvSpPr>
          <p:nvPr>
            <p:ph type="pic" idx="4"/>
          </p:nvPr>
        </p:nvSpPr>
        <p:spPr bwMode="auto">
          <a:xfrm>
            <a:off x="8419535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74"/>
          <p:cNvSpPr txBox="1">
            <a:spLocks noGrp="1"/>
          </p:cNvSpPr>
          <p:nvPr>
            <p:ph type="subTitle" idx="1"/>
          </p:nvPr>
        </p:nvSpPr>
        <p:spPr bwMode="auto">
          <a:xfrm>
            <a:off x="879482" y="4061618"/>
            <a:ext cx="2893471" cy="17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05" name="Google Shape;205;p74"/>
          <p:cNvSpPr txBox="1">
            <a:spLocks noGrp="1"/>
          </p:cNvSpPr>
          <p:nvPr>
            <p:ph type="body" idx="5"/>
          </p:nvPr>
        </p:nvSpPr>
        <p:spPr bwMode="auto">
          <a:xfrm>
            <a:off x="4649508" y="4059936"/>
            <a:ext cx="2868059" cy="179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06" name="Google Shape;206;p74"/>
          <p:cNvSpPr txBox="1">
            <a:spLocks noGrp="1"/>
          </p:cNvSpPr>
          <p:nvPr>
            <p:ph type="body" idx="6"/>
          </p:nvPr>
        </p:nvSpPr>
        <p:spPr bwMode="auto">
          <a:xfrm>
            <a:off x="8419534" y="4059936"/>
            <a:ext cx="2868059" cy="179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07" name="Google Shape;207;p74"/>
          <p:cNvSpPr txBox="1">
            <a:spLocks noGrp="1"/>
          </p:cNvSpPr>
          <p:nvPr>
            <p:ph type="body" idx="7"/>
          </p:nvPr>
        </p:nvSpPr>
        <p:spPr bwMode="auto">
          <a:xfrm>
            <a:off x="879482" y="3333381"/>
            <a:ext cx="2868059" cy="48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 b="1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 b="1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208" name="Google Shape;208;p74"/>
          <p:cNvSpPr txBox="1">
            <a:spLocks noGrp="1"/>
          </p:cNvSpPr>
          <p:nvPr>
            <p:ph type="body" idx="8"/>
          </p:nvPr>
        </p:nvSpPr>
        <p:spPr bwMode="auto">
          <a:xfrm>
            <a:off x="4649509" y="3333381"/>
            <a:ext cx="2868059" cy="48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 b="1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 b="1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209" name="Google Shape;209;p74"/>
          <p:cNvSpPr txBox="1">
            <a:spLocks noGrp="1"/>
          </p:cNvSpPr>
          <p:nvPr>
            <p:ph type="body" idx="9"/>
          </p:nvPr>
        </p:nvSpPr>
        <p:spPr bwMode="auto">
          <a:xfrm>
            <a:off x="8419535" y="3333381"/>
            <a:ext cx="2868059" cy="48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 b="1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 b="1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1505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 карточки иконки 1" userDrawn="1">
  <p:cSld name="4 карточки иконки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1" name="Google Shape;211;g284d08330cf_0_162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86800" y="2318400"/>
            <a:ext cx="11016000" cy="38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84d08330cf_0_162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3" name="Google Shape;213;g284d08330cf_0_162"/>
          <p:cNvSpPr txBox="1">
            <a:spLocks noGrp="1"/>
          </p:cNvSpPr>
          <p:nvPr>
            <p:ph type="subTitle" idx="1"/>
          </p:nvPr>
        </p:nvSpPr>
        <p:spPr bwMode="auto">
          <a:xfrm>
            <a:off x="1753849" y="2528888"/>
            <a:ext cx="3851999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14" name="Google Shape;214;g284d08330cf_0_162"/>
          <p:cNvSpPr txBox="1">
            <a:spLocks noGrp="1"/>
          </p:cNvSpPr>
          <p:nvPr>
            <p:ph type="body" idx="2"/>
          </p:nvPr>
        </p:nvSpPr>
        <p:spPr bwMode="auto">
          <a:xfrm>
            <a:off x="7397645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15" name="Google Shape;215;g284d08330cf_0_162"/>
          <p:cNvSpPr txBox="1">
            <a:spLocks noGrp="1"/>
          </p:cNvSpPr>
          <p:nvPr>
            <p:ph type="body" idx="3"/>
          </p:nvPr>
        </p:nvSpPr>
        <p:spPr bwMode="auto">
          <a:xfrm>
            <a:off x="7397645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16" name="Google Shape;216;g284d08330cf_0_162"/>
          <p:cNvSpPr txBox="1">
            <a:spLocks noGrp="1"/>
          </p:cNvSpPr>
          <p:nvPr>
            <p:ph type="body" idx="4"/>
          </p:nvPr>
        </p:nvSpPr>
        <p:spPr bwMode="auto">
          <a:xfrm>
            <a:off x="1753849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17" name="Google Shape;217;g284d08330cf_0_162"/>
          <p:cNvSpPr>
            <a:spLocks noGrp="1"/>
          </p:cNvSpPr>
          <p:nvPr>
            <p:ph type="pic" idx="5"/>
          </p:nvPr>
        </p:nvSpPr>
        <p:spPr bwMode="auto"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g284d08330cf_0_162"/>
          <p:cNvSpPr>
            <a:spLocks noGrp="1"/>
          </p:cNvSpPr>
          <p:nvPr>
            <p:ph type="pic" idx="6"/>
          </p:nvPr>
        </p:nvSpPr>
        <p:spPr bwMode="auto">
          <a:xfrm>
            <a:off x="879482" y="458254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g284d08330cf_0_162"/>
          <p:cNvSpPr>
            <a:spLocks noGrp="1"/>
          </p:cNvSpPr>
          <p:nvPr>
            <p:ph type="pic" idx="7"/>
          </p:nvPr>
        </p:nvSpPr>
        <p:spPr bwMode="auto">
          <a:xfrm>
            <a:off x="6523279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g284d08330cf_0_162"/>
          <p:cNvSpPr>
            <a:spLocks noGrp="1"/>
          </p:cNvSpPr>
          <p:nvPr>
            <p:ph type="pic" idx="8"/>
          </p:nvPr>
        </p:nvSpPr>
        <p:spPr bwMode="auto">
          <a:xfrm>
            <a:off x="6523279" y="4590035"/>
            <a:ext cx="540000" cy="540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548523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 карточек" userDrawn="1">
  <p:cSld name="5 карточе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2" name="Google Shape;222;p75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86800" y="2318400"/>
            <a:ext cx="11017763" cy="38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75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4" name="Google Shape;224;p75"/>
          <p:cNvSpPr txBox="1">
            <a:spLocks noGrp="1"/>
          </p:cNvSpPr>
          <p:nvPr>
            <p:ph type="body" idx="1"/>
          </p:nvPr>
        </p:nvSpPr>
        <p:spPr bwMode="auto">
          <a:xfrm>
            <a:off x="879481" y="5310750"/>
            <a:ext cx="2827200" cy="57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25" name="Google Shape;225;p75"/>
          <p:cNvSpPr txBox="1">
            <a:spLocks noGrp="1"/>
          </p:cNvSpPr>
          <p:nvPr>
            <p:ph type="body" idx="2"/>
          </p:nvPr>
        </p:nvSpPr>
        <p:spPr bwMode="auto">
          <a:xfrm>
            <a:off x="8329592" y="5310750"/>
            <a:ext cx="2844000" cy="57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26" name="Google Shape;226;p75"/>
          <p:cNvSpPr txBox="1">
            <a:spLocks noGrp="1"/>
          </p:cNvSpPr>
          <p:nvPr>
            <p:ph type="body" idx="3"/>
          </p:nvPr>
        </p:nvSpPr>
        <p:spPr bwMode="auto">
          <a:xfrm>
            <a:off x="4612033" y="3270225"/>
            <a:ext cx="28440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27" name="Google Shape;227;p75"/>
          <p:cNvSpPr txBox="1">
            <a:spLocks noGrp="1"/>
          </p:cNvSpPr>
          <p:nvPr>
            <p:ph type="body" idx="4"/>
          </p:nvPr>
        </p:nvSpPr>
        <p:spPr bwMode="auto">
          <a:xfrm>
            <a:off x="8329592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28" name="Google Shape;228;p75"/>
          <p:cNvSpPr>
            <a:spLocks noGrp="1"/>
          </p:cNvSpPr>
          <p:nvPr>
            <p:ph type="pic" idx="5"/>
          </p:nvPr>
        </p:nvSpPr>
        <p:spPr bwMode="auto"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75"/>
          <p:cNvSpPr>
            <a:spLocks noGrp="1"/>
          </p:cNvSpPr>
          <p:nvPr>
            <p:ph type="pic" idx="6"/>
          </p:nvPr>
        </p:nvSpPr>
        <p:spPr bwMode="auto">
          <a:xfrm>
            <a:off x="879482" y="459753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75"/>
          <p:cNvSpPr>
            <a:spLocks noGrp="1"/>
          </p:cNvSpPr>
          <p:nvPr>
            <p:ph type="pic" idx="7"/>
          </p:nvPr>
        </p:nvSpPr>
        <p:spPr bwMode="auto">
          <a:xfrm>
            <a:off x="4612033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75"/>
          <p:cNvSpPr>
            <a:spLocks noGrp="1"/>
          </p:cNvSpPr>
          <p:nvPr>
            <p:ph type="pic" idx="8"/>
          </p:nvPr>
        </p:nvSpPr>
        <p:spPr bwMode="auto">
          <a:xfrm>
            <a:off x="8329594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75"/>
          <p:cNvSpPr>
            <a:spLocks noGrp="1"/>
          </p:cNvSpPr>
          <p:nvPr>
            <p:ph type="pic" idx="9"/>
          </p:nvPr>
        </p:nvSpPr>
        <p:spPr bwMode="auto">
          <a:xfrm>
            <a:off x="8329594" y="459753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75"/>
          <p:cNvSpPr txBox="1">
            <a:spLocks noGrp="1"/>
          </p:cNvSpPr>
          <p:nvPr>
            <p:ph type="body" idx="13"/>
          </p:nvPr>
        </p:nvSpPr>
        <p:spPr bwMode="auto">
          <a:xfrm>
            <a:off x="879481" y="3261944"/>
            <a:ext cx="2827200" cy="57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2843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 карточек 1" userDrawn="1">
  <p:cSld name="6 карточек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5" name="Google Shape;235;g284d08330cf_0_50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86800" y="2318038"/>
            <a:ext cx="11016000" cy="384787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84d08330cf_0_50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latin typeface="Geologica Medium"/>
                <a:ea typeface="Geologica Medium"/>
                <a:cs typeface="Geologi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7" name="Google Shape;237;g284d08330cf_0_50"/>
          <p:cNvSpPr>
            <a:spLocks noGrp="1"/>
          </p:cNvSpPr>
          <p:nvPr>
            <p:ph type="pic" idx="2"/>
          </p:nvPr>
        </p:nvSpPr>
        <p:spPr bwMode="auto"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g284d08330cf_0_50"/>
          <p:cNvSpPr>
            <a:spLocks noGrp="1"/>
          </p:cNvSpPr>
          <p:nvPr>
            <p:ph type="pic" idx="3"/>
          </p:nvPr>
        </p:nvSpPr>
        <p:spPr bwMode="auto">
          <a:xfrm>
            <a:off x="4612033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g284d08330cf_0_50"/>
          <p:cNvSpPr>
            <a:spLocks noGrp="1"/>
          </p:cNvSpPr>
          <p:nvPr>
            <p:ph type="pic" idx="4"/>
          </p:nvPr>
        </p:nvSpPr>
        <p:spPr bwMode="auto">
          <a:xfrm>
            <a:off x="8329594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g284d08330cf_0_50"/>
          <p:cNvSpPr txBox="1">
            <a:spLocks noGrp="1"/>
          </p:cNvSpPr>
          <p:nvPr>
            <p:ph type="body" idx="1"/>
          </p:nvPr>
        </p:nvSpPr>
        <p:spPr bwMode="auto">
          <a:xfrm>
            <a:off x="8329592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1" name="Google Shape;241;g284d08330cf_0_50"/>
          <p:cNvSpPr txBox="1">
            <a:spLocks noGrp="1"/>
          </p:cNvSpPr>
          <p:nvPr>
            <p:ph type="body" idx="5"/>
          </p:nvPr>
        </p:nvSpPr>
        <p:spPr bwMode="auto">
          <a:xfrm>
            <a:off x="4612031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2" name="Google Shape;242;g284d08330cf_0_50"/>
          <p:cNvSpPr>
            <a:spLocks noGrp="1"/>
          </p:cNvSpPr>
          <p:nvPr>
            <p:ph type="pic" idx="6"/>
          </p:nvPr>
        </p:nvSpPr>
        <p:spPr bwMode="auto">
          <a:xfrm>
            <a:off x="879482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g284d08330cf_0_50"/>
          <p:cNvSpPr>
            <a:spLocks noGrp="1"/>
          </p:cNvSpPr>
          <p:nvPr>
            <p:ph type="pic" idx="7"/>
          </p:nvPr>
        </p:nvSpPr>
        <p:spPr bwMode="auto">
          <a:xfrm>
            <a:off x="4612033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g284d08330cf_0_50"/>
          <p:cNvSpPr>
            <a:spLocks noGrp="1"/>
          </p:cNvSpPr>
          <p:nvPr>
            <p:ph type="pic" idx="8"/>
          </p:nvPr>
        </p:nvSpPr>
        <p:spPr bwMode="auto">
          <a:xfrm>
            <a:off x="8329594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g284d08330cf_0_50"/>
          <p:cNvSpPr txBox="1">
            <a:spLocks noGrp="1"/>
          </p:cNvSpPr>
          <p:nvPr>
            <p:ph type="body" idx="9"/>
          </p:nvPr>
        </p:nvSpPr>
        <p:spPr bwMode="auto">
          <a:xfrm>
            <a:off x="8329592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6" name="Google Shape;246;g284d08330cf_0_50"/>
          <p:cNvSpPr txBox="1">
            <a:spLocks noGrp="1"/>
          </p:cNvSpPr>
          <p:nvPr>
            <p:ph type="body" idx="13"/>
          </p:nvPr>
        </p:nvSpPr>
        <p:spPr bwMode="auto">
          <a:xfrm>
            <a:off x="879480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7" name="Google Shape;247;g284d08330cf_0_50"/>
          <p:cNvSpPr txBox="1">
            <a:spLocks noGrp="1"/>
          </p:cNvSpPr>
          <p:nvPr>
            <p:ph type="body" idx="14"/>
          </p:nvPr>
        </p:nvSpPr>
        <p:spPr bwMode="auto">
          <a:xfrm>
            <a:off x="4612031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8" name="Google Shape;248;g284d08330cf_0_50"/>
          <p:cNvSpPr txBox="1">
            <a:spLocks noGrp="1"/>
          </p:cNvSpPr>
          <p:nvPr>
            <p:ph type="body" idx="15"/>
          </p:nvPr>
        </p:nvSpPr>
        <p:spPr bwMode="auto">
          <a:xfrm>
            <a:off x="879481" y="3261944"/>
            <a:ext cx="2827200" cy="57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401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Финальный слайд qr" userDrawn="1">
  <p:cSld name="Финальный слайд q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0" name="Google Shape;250;g2870f9e6fac_0_71"/>
          <p:cNvSpPr/>
          <p:nvPr/>
        </p:nvSpPr>
        <p:spPr bwMode="auto">
          <a:xfrm>
            <a:off x="7997251" y="586452"/>
            <a:ext cx="3600000" cy="3600000"/>
          </a:xfrm>
          <a:prstGeom prst="roundRect">
            <a:avLst>
              <a:gd name="adj" fmla="val 839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51" name="Google Shape;251;g2870f9e6fac_0_71"/>
          <p:cNvSpPr txBox="1">
            <a:spLocks noGrp="1"/>
          </p:cNvSpPr>
          <p:nvPr>
            <p:ph type="body" idx="1"/>
          </p:nvPr>
        </p:nvSpPr>
        <p:spPr bwMode="auto">
          <a:xfrm>
            <a:off x="587375" y="4171415"/>
            <a:ext cx="65310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2" name="Google Shape;252;g2870f9e6fac_0_71"/>
          <p:cNvSpPr txBox="1">
            <a:spLocks noGrp="1"/>
          </p:cNvSpPr>
          <p:nvPr>
            <p:ph type="title"/>
          </p:nvPr>
        </p:nvSpPr>
        <p:spPr bwMode="auto">
          <a:xfrm>
            <a:off x="587376" y="586452"/>
            <a:ext cx="6531000" cy="28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  <p:pic>
        <p:nvPicPr>
          <p:cNvPr id="253" name="Google Shape;253;g2870f9e6fac_0_71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60871" y="5935162"/>
            <a:ext cx="1130917" cy="29976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870f9e6fac_0_71"/>
          <p:cNvSpPr txBox="1">
            <a:spLocks noGrp="1"/>
          </p:cNvSpPr>
          <p:nvPr>
            <p:ph type="body" idx="2"/>
          </p:nvPr>
        </p:nvSpPr>
        <p:spPr bwMode="auto">
          <a:xfrm>
            <a:off x="8183217" y="5870781"/>
            <a:ext cx="3421500" cy="29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5" name="Google Shape;255;g2870f9e6fac_0_71"/>
          <p:cNvSpPr>
            <a:spLocks noGrp="1"/>
          </p:cNvSpPr>
          <p:nvPr>
            <p:ph type="pic" idx="3"/>
          </p:nvPr>
        </p:nvSpPr>
        <p:spPr bwMode="auto">
          <a:xfrm>
            <a:off x="8192551" y="781752"/>
            <a:ext cx="3209400" cy="3209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256" name="Google Shape;256;g2870f9e6fac_0_71"/>
          <p:cNvSpPr txBox="1">
            <a:spLocks noGrp="1"/>
          </p:cNvSpPr>
          <p:nvPr>
            <p:ph type="body" idx="4"/>
          </p:nvPr>
        </p:nvSpPr>
        <p:spPr bwMode="auto">
          <a:xfrm>
            <a:off x="594748" y="4598572"/>
            <a:ext cx="6523627" cy="675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6880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Заголовок+скриншот" userDrawn="1">
  <p:cSld name="Заголовок+скриншо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" name="Google Shape;258;p81"/>
          <p:cNvSpPr>
            <a:spLocks noGrp="1"/>
          </p:cNvSpPr>
          <p:nvPr>
            <p:ph type="pic" idx="2"/>
          </p:nvPr>
        </p:nvSpPr>
        <p:spPr bwMode="auto">
          <a:xfrm>
            <a:off x="587375" y="2020957"/>
            <a:ext cx="11017250" cy="4144892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81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714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Разноформатные скрины" userDrawn="1">
  <p:cSld name="Разноформатные скрины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" name="Google Shape;261;p101"/>
          <p:cNvSpPr>
            <a:spLocks noGrp="1"/>
          </p:cNvSpPr>
          <p:nvPr>
            <p:ph type="pic" idx="2"/>
          </p:nvPr>
        </p:nvSpPr>
        <p:spPr bwMode="auto">
          <a:xfrm>
            <a:off x="7004304" y="584200"/>
            <a:ext cx="4600320" cy="5581649"/>
          </a:xfrm>
          <a:prstGeom prst="roundRect">
            <a:avLst>
              <a:gd name="adj" fmla="val 3731"/>
            </a:avLst>
          </a:prstGeom>
          <a:solidFill>
            <a:schemeClr val="lt1"/>
          </a:solidFill>
          <a:ln w="19050" cap="flat" cmpd="sng">
            <a:solidFill>
              <a:schemeClr val="dk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317500" dist="63500" dir="5400000" algn="ctr" rotWithShape="0">
              <a:srgbClr val="595959">
                <a:alpha val="20000"/>
              </a:srgbClr>
            </a:outerShdw>
          </a:effectLst>
        </p:spPr>
      </p:sp>
      <p:sp>
        <p:nvSpPr>
          <p:cNvPr id="262" name="Google Shape;262;p101"/>
          <p:cNvSpPr>
            <a:spLocks noGrp="1"/>
          </p:cNvSpPr>
          <p:nvPr>
            <p:ph type="pic" idx="3"/>
          </p:nvPr>
        </p:nvSpPr>
        <p:spPr bwMode="auto">
          <a:xfrm>
            <a:off x="587374" y="584200"/>
            <a:ext cx="6069458" cy="3603752"/>
          </a:xfrm>
          <a:prstGeom prst="roundRect">
            <a:avLst>
              <a:gd name="adj" fmla="val 5374"/>
            </a:avLst>
          </a:prstGeom>
          <a:solidFill>
            <a:schemeClr val="lt1"/>
          </a:solidFill>
          <a:ln w="19050" cap="flat" cmpd="sng">
            <a:solidFill>
              <a:schemeClr val="dk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317500" dist="63500" dir="5400000" algn="ctr" rotWithShape="0">
              <a:srgbClr val="595959">
                <a:alpha val="2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7305174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 фото вертик" userDrawn="1">
  <p:cSld name="1_ фото верти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" name="Google Shape;264;p68"/>
          <p:cNvSpPr txBox="1">
            <a:spLocks noGrp="1"/>
          </p:cNvSpPr>
          <p:nvPr>
            <p:ph type="body" idx="1"/>
          </p:nvPr>
        </p:nvSpPr>
        <p:spPr bwMode="auto">
          <a:xfrm>
            <a:off x="587376" y="2528888"/>
            <a:ext cx="7127874" cy="362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265" name="Google Shape;265;p68"/>
          <p:cNvSpPr txBox="1">
            <a:spLocks noGrp="1"/>
          </p:cNvSpPr>
          <p:nvPr>
            <p:ph type="title"/>
          </p:nvPr>
        </p:nvSpPr>
        <p:spPr bwMode="auto">
          <a:xfrm>
            <a:off x="587376" y="584200"/>
            <a:ext cx="7127874" cy="12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6" name="Google Shape;266;p68"/>
          <p:cNvSpPr>
            <a:spLocks noGrp="1"/>
          </p:cNvSpPr>
          <p:nvPr>
            <p:ph type="pic" idx="2"/>
          </p:nvPr>
        </p:nvSpPr>
        <p:spPr bwMode="auto">
          <a:xfrm>
            <a:off x="8112626" y="587200"/>
            <a:ext cx="3491999" cy="5573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042562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 фото 1 1" userDrawn="1">
  <p:cSld name="3 фото 1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" name="Google Shape;268;g284d08330cf_0_20"/>
          <p:cNvSpPr>
            <a:spLocks noGrp="1"/>
          </p:cNvSpPr>
          <p:nvPr>
            <p:ph type="pic" idx="2"/>
          </p:nvPr>
        </p:nvSpPr>
        <p:spPr bwMode="auto">
          <a:xfrm>
            <a:off x="8112626" y="587200"/>
            <a:ext cx="3491999" cy="5573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9" name="Google Shape;269;g284d08330cf_0_20"/>
          <p:cNvSpPr>
            <a:spLocks noGrp="1"/>
          </p:cNvSpPr>
          <p:nvPr>
            <p:ph type="pic" idx="3"/>
          </p:nvPr>
        </p:nvSpPr>
        <p:spPr bwMode="auto">
          <a:xfrm>
            <a:off x="587375" y="587376"/>
            <a:ext cx="7238849" cy="5573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4593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234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Заголовок + текст в 3 колонки" userDrawn="1">
  <p:cSld name="Заголовок + текст в 3 колон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" name="Google Shape;271;p83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72" name="Google Shape;272;p83"/>
          <p:cNvSpPr txBox="1">
            <a:spLocks noGrp="1"/>
          </p:cNvSpPr>
          <p:nvPr>
            <p:ph type="body" idx="1"/>
          </p:nvPr>
        </p:nvSpPr>
        <p:spPr bwMode="auto">
          <a:xfrm>
            <a:off x="4195798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73" name="Google Shape;273;p83"/>
          <p:cNvSpPr txBox="1">
            <a:spLocks noGrp="1"/>
          </p:cNvSpPr>
          <p:nvPr>
            <p:ph type="body" idx="2"/>
          </p:nvPr>
        </p:nvSpPr>
        <p:spPr bwMode="auto">
          <a:xfrm>
            <a:off x="7793104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74" name="Google Shape;274;p83"/>
          <p:cNvSpPr txBox="1">
            <a:spLocks noGrp="1"/>
          </p:cNvSpPr>
          <p:nvPr>
            <p:ph type="body" idx="3"/>
          </p:nvPr>
        </p:nvSpPr>
        <p:spPr bwMode="auto">
          <a:xfrm>
            <a:off x="586324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9087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 факта классика" userDrawn="1">
  <p:cSld name="4 факта классик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" name="Google Shape;276;g1f4199bcb4c_2_299"/>
          <p:cNvSpPr txBox="1">
            <a:spLocks noGrp="1"/>
          </p:cNvSpPr>
          <p:nvPr>
            <p:ph type="body" idx="1"/>
          </p:nvPr>
        </p:nvSpPr>
        <p:spPr bwMode="auto">
          <a:xfrm>
            <a:off x="917625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277" name="Google Shape;277;g1f4199bcb4c_2_299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78" name="Google Shape;278;g1f4199bcb4c_2_299"/>
          <p:cNvSpPr txBox="1">
            <a:spLocks noGrp="1"/>
          </p:cNvSpPr>
          <p:nvPr>
            <p:ph type="body" idx="2"/>
          </p:nvPr>
        </p:nvSpPr>
        <p:spPr bwMode="auto">
          <a:xfrm>
            <a:off x="917625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279" name="Google Shape;279;g1f4199bcb4c_2_299"/>
          <p:cNvSpPr txBox="1">
            <a:spLocks noGrp="1"/>
          </p:cNvSpPr>
          <p:nvPr>
            <p:ph type="body" idx="3"/>
          </p:nvPr>
        </p:nvSpPr>
        <p:spPr bwMode="auto">
          <a:xfrm>
            <a:off x="6574122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280" name="Google Shape;280;g1f4199bcb4c_2_299"/>
          <p:cNvSpPr txBox="1">
            <a:spLocks noGrp="1"/>
          </p:cNvSpPr>
          <p:nvPr>
            <p:ph type="subTitle" idx="4"/>
          </p:nvPr>
        </p:nvSpPr>
        <p:spPr bwMode="auto">
          <a:xfrm>
            <a:off x="1716374" y="2528888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81" name="Google Shape;281;g1f4199bcb4c_2_299"/>
          <p:cNvSpPr txBox="1">
            <a:spLocks noGrp="1"/>
          </p:cNvSpPr>
          <p:nvPr>
            <p:ph type="body" idx="5"/>
          </p:nvPr>
        </p:nvSpPr>
        <p:spPr bwMode="auto">
          <a:xfrm>
            <a:off x="6574122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282" name="Google Shape;282;g1f4199bcb4c_2_299"/>
          <p:cNvSpPr txBox="1"/>
          <p:nvPr/>
        </p:nvSpPr>
        <p:spPr bwMode="auto">
          <a:xfrm>
            <a:off x="7427625" y="2528888"/>
            <a:ext cx="38406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logica Light"/>
              <a:buNone/>
              <a:defRPr/>
            </a:pPr>
            <a:endParaRPr sz="16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83" name="Google Shape;283;g1f4199bcb4c_2_299"/>
          <p:cNvSpPr txBox="1">
            <a:spLocks noGrp="1"/>
          </p:cNvSpPr>
          <p:nvPr>
            <p:ph type="body" idx="6"/>
          </p:nvPr>
        </p:nvSpPr>
        <p:spPr bwMode="auto">
          <a:xfrm>
            <a:off x="7360170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4" name="Google Shape;284;g1f4199bcb4c_2_299"/>
          <p:cNvSpPr txBox="1">
            <a:spLocks noGrp="1"/>
          </p:cNvSpPr>
          <p:nvPr>
            <p:ph type="body" idx="7"/>
          </p:nvPr>
        </p:nvSpPr>
        <p:spPr bwMode="auto">
          <a:xfrm>
            <a:off x="7360170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5" name="Google Shape;285;g1f4199bcb4c_2_299"/>
          <p:cNvSpPr txBox="1">
            <a:spLocks noGrp="1"/>
          </p:cNvSpPr>
          <p:nvPr>
            <p:ph type="body" idx="8"/>
          </p:nvPr>
        </p:nvSpPr>
        <p:spPr bwMode="auto">
          <a:xfrm>
            <a:off x="1716374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34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74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32051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979790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42.xml"/><Relationship Id="rId34" Type="http://schemas.openxmlformats.org/officeDocument/2006/relationships/slideLayout" Target="../slideLayouts/slideLayout55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41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53.xml"/><Relationship Id="rId37" Type="http://schemas.openxmlformats.org/officeDocument/2006/relationships/slideLayout" Target="../slideLayouts/slideLayout58.xml"/><Relationship Id="rId40" Type="http://schemas.openxmlformats.org/officeDocument/2006/relationships/slideLayout" Target="../slideLayouts/slideLayout61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35" Type="http://schemas.openxmlformats.org/officeDocument/2006/relationships/slideLayout" Target="../slideLayouts/slideLayout56.xml"/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54.xml"/><Relationship Id="rId3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25832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2395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title"/>
          </p:nvPr>
        </p:nvSpPr>
        <p:spPr bwMode="auto">
          <a:xfrm>
            <a:off x="587375" y="584200"/>
            <a:ext cx="11017249" cy="110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body" idx="1"/>
          </p:nvPr>
        </p:nvSpPr>
        <p:spPr bwMode="auto">
          <a:xfrm>
            <a:off x="587375" y="1825625"/>
            <a:ext cx="11017249" cy="434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  <a:defRPr sz="2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⏤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⏤"/>
              <a:defRPr sz="20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⏤"/>
              <a:defRPr sz="16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dt" idx="10"/>
          </p:nvPr>
        </p:nvSpPr>
        <p:spPr bwMode="auto">
          <a:xfrm>
            <a:off x="58737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48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48"/>
          <p:cNvSpPr txBox="1">
            <a:spLocks noGrp="1"/>
          </p:cNvSpPr>
          <p:nvPr>
            <p:ph type="sldNum" idx="12"/>
          </p:nvPr>
        </p:nvSpPr>
        <p:spPr bwMode="auto">
          <a:xfrm>
            <a:off x="88614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56633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" name="Google Shape;291;p1"/>
          <p:cNvSpPr txBox="1">
            <a:spLocks noGrp="1"/>
          </p:cNvSpPr>
          <p:nvPr>
            <p:ph type="title"/>
          </p:nvPr>
        </p:nvSpPr>
        <p:spPr bwMode="auto">
          <a:xfrm>
            <a:off x="594749" y="584200"/>
            <a:ext cx="5400000" cy="301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pPr>
            <a:r>
              <a:rPr lang="en-US" dirty="0" smtClean="0"/>
              <a:t>Functional programming</a:t>
            </a:r>
            <a:endParaRPr dirty="0"/>
          </a:p>
        </p:txBody>
      </p:sp>
      <p:sp>
        <p:nvSpPr>
          <p:cNvPr id="293" name="Google Shape;293;p1"/>
          <p:cNvSpPr txBox="1">
            <a:spLocks noGrp="1"/>
          </p:cNvSpPr>
          <p:nvPr>
            <p:ph type="body" idx="2"/>
          </p:nvPr>
        </p:nvSpPr>
        <p:spPr bwMode="auto">
          <a:xfrm>
            <a:off x="594748" y="4849286"/>
            <a:ext cx="5399999" cy="675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indent="3175"/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smtClean="0">
                <a:solidFill>
                  <a:schemeClr val="tx1"/>
                </a:solidFill>
              </a:rPr>
              <a:t>github.com/kontur-courses/</a:t>
            </a:r>
            <a:r>
              <a:rPr lang="en-US" b="1" dirty="0" smtClean="0">
                <a:solidFill>
                  <a:schemeClr val="tx1"/>
                </a:solidFill>
              </a:rPr>
              <a:t>fp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291;p1"/>
          <p:cNvSpPr txBox="1">
            <a:spLocks/>
          </p:cNvSpPr>
          <p:nvPr/>
        </p:nvSpPr>
        <p:spPr bwMode="auto">
          <a:xfrm>
            <a:off x="8378502" y="1977538"/>
            <a:ext cx="1515419" cy="224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buSzPts val="6000"/>
              <a:defRPr/>
            </a:pPr>
            <a:r>
              <a:rPr lang="el-GR" sz="23900" b="0" dirty="0"/>
              <a:t>λ</a:t>
            </a:r>
            <a:endParaRPr lang="ru-RU" sz="23900" b="0" kern="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ImmutableArray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ImmutableDictionary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ImmutableSortedDictionary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ImmutableHashSet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ImmutableList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ImmutableQueue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ImmutableSortedSet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ImmutableStack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algn="r"/>
            <a:r>
              <a:rPr lang="en-US" sz="3600" dirty="0">
                <a:latin typeface="+mn-lt"/>
              </a:rPr>
              <a:t>Get from </a:t>
            </a:r>
            <a:r>
              <a:rPr lang="en-US" sz="3600" dirty="0" err="1">
                <a:latin typeface="+mn-lt"/>
              </a:rPr>
              <a:t>NuGet</a:t>
            </a:r>
            <a:r>
              <a:rPr lang="en-US" sz="3600" dirty="0">
                <a:latin typeface="+mn-lt"/>
              </a:rPr>
              <a:t>!</a:t>
            </a:r>
            <a:endParaRPr lang="en-US" sz="2400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System.Collections.Immutable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7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err="1"/>
              <a:t>NullReferenceException</a:t>
            </a:r>
            <a:endParaRPr lang="en-US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onsolas" panose="020B0609020204030204" pitchFamily="49" charset="0"/>
              </a:rPr>
              <a:t>struct</a:t>
            </a:r>
            <a:r>
              <a:rPr lang="en-US" dirty="0"/>
              <a:t> NEVER THROWS…</a:t>
            </a:r>
          </a:p>
        </p:txBody>
      </p:sp>
    </p:spTree>
    <p:extLst>
      <p:ext uri="{BB962C8B-B14F-4D97-AF65-F5344CB8AC3E}">
        <p14:creationId xmlns:p14="http://schemas.microsoft.com/office/powerpoint/2010/main" val="263242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Чистые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31436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все может быть чистым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095106" y="428106"/>
            <a:ext cx="6001788" cy="6001788"/>
            <a:chOff x="1571106" y="428106"/>
            <a:chExt cx="6001788" cy="6001788"/>
          </a:xfrm>
        </p:grpSpPr>
        <p:sp>
          <p:nvSpPr>
            <p:cNvPr id="5" name="Овал 4"/>
            <p:cNvSpPr/>
            <p:nvPr/>
          </p:nvSpPr>
          <p:spPr>
            <a:xfrm>
              <a:off x="1571106" y="428106"/>
              <a:ext cx="6001788" cy="600178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600" dirty="0"/>
            </a:p>
            <a:p>
              <a:pPr algn="ctr"/>
              <a:endParaRPr lang="ru-RU" sz="3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1709" y="604778"/>
              <a:ext cx="2534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Side-</a:t>
              </a:r>
              <a:r>
                <a:rPr lang="ru-RU" sz="3200" dirty="0">
                  <a:solidFill>
                    <a:schemeClr val="bg1"/>
                  </a:solidFill>
                </a:rPr>
                <a:t>эффекты</a:t>
              </a:r>
            </a:p>
          </p:txBody>
        </p:sp>
      </p:grpSp>
      <p:sp>
        <p:nvSpPr>
          <p:cNvPr id="4" name="Овал 3"/>
          <p:cNvSpPr/>
          <p:nvPr/>
        </p:nvSpPr>
        <p:spPr>
          <a:xfrm>
            <a:off x="3849823" y="1182821"/>
            <a:ext cx="4492358" cy="449235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Логика</a:t>
            </a:r>
            <a:br>
              <a:rPr lang="ru-RU" sz="3600" dirty="0"/>
            </a:br>
            <a:r>
              <a:rPr lang="ru-RU" sz="3600" dirty="0"/>
              <a:t>Чистые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920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1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ПоставщикДанных</a:t>
            </a:r>
            <a:r>
              <a:rPr lang="ru-RU" dirty="0"/>
              <a:t> → 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Данные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ПолучательРезультата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 </a:t>
            </a:r>
            <a:r>
              <a:rPr lang="en-US" dirty="0"/>
              <a:t>→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Устранение зависимостей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7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внешних зависимостей</a:t>
            </a:r>
            <a:endParaRPr lang="en-US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1926368" y="2075544"/>
            <a:ext cx="3600000" cy="3600000"/>
            <a:chOff x="4296000" y="1629000"/>
            <a:chExt cx="3600000" cy="360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746001" y="2079000"/>
              <a:ext cx="2700000" cy="270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79306" y="2752159"/>
            <a:ext cx="4817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БД</a:t>
            </a:r>
          </a:p>
          <a:p>
            <a:r>
              <a:rPr lang="ru-RU" sz="2800" dirty="0"/>
              <a:t>Файловая система</a:t>
            </a:r>
          </a:p>
          <a:p>
            <a:r>
              <a:rPr lang="en-US" sz="2800" dirty="0"/>
              <a:t>Http-</a:t>
            </a:r>
            <a:r>
              <a:rPr lang="ru-RU" sz="2800" dirty="0"/>
              <a:t>клиент</a:t>
            </a:r>
          </a:p>
          <a:p>
            <a:r>
              <a:rPr lang="ru-RU" sz="2800" dirty="0"/>
              <a:t>Пользователь</a:t>
            </a:r>
          </a:p>
          <a:p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466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Query Separation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4296000" y="2075544"/>
            <a:ext cx="3600000" cy="3600000"/>
            <a:chOff x="4296000" y="1629000"/>
            <a:chExt cx="3600000" cy="360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746001" y="2079000"/>
              <a:ext cx="2700000" cy="270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7" name="Стрелка: вправо 6"/>
          <p:cNvSpPr/>
          <p:nvPr/>
        </p:nvSpPr>
        <p:spPr>
          <a:xfrm>
            <a:off x="3648324" y="3633228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трелка: вправо 7"/>
          <p:cNvSpPr/>
          <p:nvPr/>
        </p:nvSpPr>
        <p:spPr>
          <a:xfrm>
            <a:off x="7568120" y="3633228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68647" y="2967603"/>
            <a:ext cx="18341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Command</a:t>
            </a:r>
          </a:p>
          <a:p>
            <a:r>
              <a:rPr lang="en-US" sz="2800" dirty="0"/>
              <a:t>Output</a:t>
            </a:r>
          </a:p>
          <a:p>
            <a:r>
              <a:rPr lang="en-US" sz="2800" dirty="0"/>
              <a:t>Write</a:t>
            </a:r>
          </a:p>
          <a:p>
            <a:r>
              <a:rPr lang="en-US" sz="2800" dirty="0"/>
              <a:t>Post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96099" y="2967603"/>
            <a:ext cx="11592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Query</a:t>
            </a:r>
          </a:p>
          <a:p>
            <a:r>
              <a:rPr lang="en-US" sz="2800" dirty="0"/>
              <a:t>Input</a:t>
            </a:r>
          </a:p>
          <a:p>
            <a:r>
              <a:rPr lang="en-US" sz="2800" dirty="0"/>
              <a:t>Read</a:t>
            </a:r>
          </a:p>
          <a:p>
            <a:r>
              <a:rPr lang="en-US" sz="28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81077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1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Неизменяемые</a:t>
            </a:r>
            <a:r>
              <a:rPr lang="en-US" dirty="0"/>
              <a:t> Value-</a:t>
            </a:r>
            <a:r>
              <a:rPr lang="ru-RU" dirty="0"/>
              <a:t>объекты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Чистые функции, принимающие и возвращающие </a:t>
            </a:r>
            <a:r>
              <a:rPr lang="en-US" dirty="0"/>
              <a:t>Value-</a:t>
            </a:r>
            <a:r>
              <a:rPr lang="ru-RU" dirty="0"/>
              <a:t>объекты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Функции Высшего Порядка вместо </a:t>
            </a:r>
            <a:r>
              <a:rPr lang="en-US" dirty="0"/>
              <a:t>DI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Побочные эффекты примешиваются </a:t>
            </a:r>
            <a:br>
              <a:rPr lang="ru-RU" dirty="0"/>
            </a:br>
            <a:r>
              <a:rPr lang="ru-RU" dirty="0"/>
              <a:t>к чистым ФВП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Функциональный Стиль</a:t>
            </a:r>
          </a:p>
        </p:txBody>
      </p:sp>
    </p:spTree>
    <p:extLst>
      <p:ext uri="{BB962C8B-B14F-4D97-AF65-F5344CB8AC3E}">
        <p14:creationId xmlns:p14="http://schemas.microsoft.com/office/powerpoint/2010/main" val="162859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: вправо 7"/>
          <p:cNvSpPr/>
          <p:nvPr/>
        </p:nvSpPr>
        <p:spPr>
          <a:xfrm>
            <a:off x="3699855" y="3186684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трелка: вправо 6"/>
          <p:cNvSpPr/>
          <p:nvPr/>
        </p:nvSpPr>
        <p:spPr>
          <a:xfrm>
            <a:off x="7513741" y="3186684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Unit Testing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46002" y="2978998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7673" y="3136612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4275" y="3136611"/>
            <a:ext cx="14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7673" y="3739998"/>
            <a:ext cx="2837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Values</a:t>
            </a:r>
          </a:p>
          <a:p>
            <a:r>
              <a:rPr lang="en-US" sz="2000" dirty="0"/>
              <a:t>Functions</a:t>
            </a:r>
          </a:p>
          <a:p>
            <a:r>
              <a:rPr lang="en-US" sz="2000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26875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1906490" y="2079225"/>
            <a:ext cx="3600000" cy="3600000"/>
            <a:chOff x="4296000" y="1629000"/>
            <a:chExt cx="3600000" cy="3600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4745999" y="2079000"/>
              <a:ext cx="2700002" cy="2700000"/>
              <a:chOff x="4746000" y="2978998"/>
              <a:chExt cx="2700002" cy="2700000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4746002" y="2978998"/>
                <a:ext cx="2700000" cy="90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Unit 1</a:t>
                </a:r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4746002" y="3878998"/>
                <a:ext cx="2700000" cy="90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Unit 2</a:t>
                </a:r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746000" y="4778998"/>
                <a:ext cx="2700000" cy="90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Unit 3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6096064" y="3120273"/>
            <a:ext cx="4800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~1-2 </a:t>
            </a:r>
            <a:r>
              <a:rPr lang="ru-RU" sz="2800" dirty="0"/>
              <a:t>интеграционных теста</a:t>
            </a:r>
            <a:br>
              <a:rPr lang="ru-RU" sz="2800" dirty="0"/>
            </a:br>
            <a:r>
              <a:rPr lang="ru-RU" sz="2800" dirty="0"/>
              <a:t>с использованием тестовых заглушек или полноценной реализации</a:t>
            </a:r>
          </a:p>
        </p:txBody>
      </p:sp>
      <p:sp>
        <p:nvSpPr>
          <p:cNvPr id="14" name="Стрелка: вправо 13"/>
          <p:cNvSpPr/>
          <p:nvPr/>
        </p:nvSpPr>
        <p:spPr>
          <a:xfrm>
            <a:off x="1277713" y="3636909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Стрелка: вправо 14"/>
          <p:cNvSpPr/>
          <p:nvPr/>
        </p:nvSpPr>
        <p:spPr>
          <a:xfrm>
            <a:off x="5156861" y="3636909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97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Понятность и декомпозиция</a:t>
            </a:r>
          </a:p>
        </p:txBody>
      </p:sp>
    </p:spTree>
    <p:extLst>
      <p:ext uri="{BB962C8B-B14F-4D97-AF65-F5344CB8AC3E}">
        <p14:creationId xmlns:p14="http://schemas.microsoft.com/office/powerpoint/2010/main" val="319001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&lt;100;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(i%3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if (i%5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count++;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count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dirty="0" err="1">
                <a:latin typeface="Consolas" panose="020B0609020204030204" pitchFamily="49" charset="0"/>
              </a:rPr>
              <a:t>.Range</a:t>
            </a:r>
            <a:r>
              <a:rPr lang="en-US" dirty="0">
                <a:latin typeface="Consolas" panose="020B0609020204030204" pitchFamily="49" charset="0"/>
              </a:rPr>
              <a:t>(0, 100)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.Count(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=&gt; i%3 == 0 &amp;&amp; i%5 == 0)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Понятность</a:t>
            </a:r>
          </a:p>
        </p:txBody>
      </p:sp>
    </p:spTree>
    <p:extLst>
      <p:ext uri="{BB962C8B-B14F-4D97-AF65-F5344CB8AC3E}">
        <p14:creationId xmlns:p14="http://schemas.microsoft.com/office/powerpoint/2010/main" val="189204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Декларативность помогает писать код, который читается как объясняется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Чистые функции обеспечивают видимость потока данных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7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Код разделяется на функции, имеющие смысл в предметной области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Декларативность позволяет отделать код предметной области от кода движка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2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95553" y="3063064"/>
            <a:ext cx="7232073" cy="28512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Повторно используемый код</a:t>
            </a:r>
            <a:br>
              <a:rPr lang="ru-RU" sz="3600" dirty="0"/>
            </a:br>
            <a:r>
              <a:rPr lang="ru-RU" sz="2800" dirty="0"/>
              <a:t>(инфраструктура, предметная область)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95550" y="2032284"/>
            <a:ext cx="7232072" cy="1025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Декларативная бизнес-логика</a:t>
            </a:r>
          </a:p>
        </p:txBody>
      </p:sp>
    </p:spTree>
    <p:extLst>
      <p:ext uri="{BB962C8B-B14F-4D97-AF65-F5344CB8AC3E}">
        <p14:creationId xmlns:p14="http://schemas.microsoft.com/office/powerpoint/2010/main" val="3633474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</a:t>
            </a:r>
          </a:p>
        </p:txBody>
      </p:sp>
    </p:spTree>
    <p:extLst>
      <p:ext uri="{BB962C8B-B14F-4D97-AF65-F5344CB8AC3E}">
        <p14:creationId xmlns:p14="http://schemas.microsoft.com/office/powerpoint/2010/main" val="155367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Логика, основанная на исключениях — хрупкая из-за своей </a:t>
            </a:r>
            <a:r>
              <a:rPr lang="ru-RU" dirty="0" err="1"/>
              <a:t>неявности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Компилятор не контролирует ошибки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Программисту сложно заметить ошибку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094109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4"/>
            <a:ext cx="9601131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400" dirty="0">
                <a:latin typeface="Consolas" panose="020B0609020204030204" pitchFamily="49" charset="0"/>
              </a:rPr>
              <a:t>&lt;T&gt;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IsSuccess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T </a:t>
            </a:r>
            <a:r>
              <a:rPr lang="en-US" sz="2400" dirty="0" err="1">
                <a:latin typeface="Consolas" panose="020B0609020204030204" pitchFamily="49" charset="0"/>
              </a:rPr>
              <a:t>GetValueOrThrow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Error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IsSuccess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Error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Альтернатива исключениям</a:t>
            </a:r>
          </a:p>
        </p:txBody>
      </p:sp>
    </p:spTree>
    <p:extLst>
      <p:ext uri="{BB962C8B-B14F-4D97-AF65-F5344CB8AC3E}">
        <p14:creationId xmlns:p14="http://schemas.microsoft.com/office/powerpoint/2010/main" val="165482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24" y="1628775"/>
            <a:ext cx="3616952" cy="467995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Почему стоит использовать?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19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8" y="1628774"/>
            <a:ext cx="9601131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ReadAllBytes</a:t>
            </a:r>
            <a:r>
              <a:rPr lang="en-US" sz="2400" dirty="0">
                <a:latin typeface="Consolas" panose="020B0609020204030204" pitchFamily="49" charset="0"/>
              </a:rPr>
              <a:t>(filename)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(content =&gt;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latin typeface="Consolas" panose="020B0609020204030204" pitchFamily="49" charset="0"/>
              </a:rPr>
              <a:t>(content))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(doc =&gt;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latin typeface="Consolas" panose="020B0609020204030204" pitchFamily="49" charset="0"/>
              </a:rPr>
              <a:t>(doc))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(docV2 =&gt;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Save</a:t>
            </a:r>
            <a:r>
              <a:rPr lang="en-US" sz="2400" dirty="0">
                <a:latin typeface="Consolas" panose="020B0609020204030204" pitchFamily="49" charset="0"/>
              </a:rPr>
              <a:t>(filename, docV2))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OnFail</a:t>
            </a:r>
            <a:r>
              <a:rPr lang="en-US" sz="2400" dirty="0">
                <a:latin typeface="Consolas" panose="020B0609020204030204" pitchFamily="49" charset="0"/>
              </a:rPr>
              <a:t>(r =&gt; </a:t>
            </a:r>
            <a:r>
              <a:rPr lang="en-US" sz="2400" dirty="0" err="1">
                <a:solidFill>
                  <a:srgbClr val="00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$"Error {</a:t>
            </a:r>
            <a:r>
              <a:rPr lang="en-US" sz="2400" dirty="0" err="1">
                <a:latin typeface="Consolas" panose="020B0609020204030204" pitchFamily="49" charset="0"/>
              </a:rPr>
              <a:t>r.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&amp; </a:t>
            </a:r>
            <a:r>
              <a:rPr lang="en-US" dirty="0" err="1"/>
              <a:t>OnFail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11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Явность неудачного исхода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нужны </a:t>
            </a:r>
            <a:r>
              <a:rPr lang="ru-RU" dirty="0" err="1"/>
              <a:t>перевыбросы</a:t>
            </a:r>
            <a:r>
              <a:rPr lang="ru-RU" dirty="0"/>
              <a:t> с правильным типом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Сложнее забыть обработать исключение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</p:spTree>
    <p:extLst>
      <p:ext uri="{BB962C8B-B14F-4D97-AF65-F5344CB8AC3E}">
        <p14:creationId xmlns:p14="http://schemas.microsoft.com/office/powerpoint/2010/main" val="33823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Часть 1</a:t>
            </a:r>
            <a:endParaRPr lang="ru-RU" sz="2800" dirty="0">
              <a:solidFill>
                <a:schemeClr val="accent1"/>
              </a:solidFill>
            </a:endParaRPr>
          </a:p>
          <a:p>
            <a:r>
              <a:rPr lang="ru-RU" sz="2400" dirty="0"/>
              <a:t>Реализовать все методы в классе </a:t>
            </a:r>
            <a:r>
              <a:rPr lang="en-US" sz="2400" dirty="0">
                <a:solidFill>
                  <a:schemeClr val="accent1"/>
                </a:solidFill>
              </a:rPr>
              <a:t>Result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Модульные тесты в файле </a:t>
            </a:r>
            <a:r>
              <a:rPr lang="en-US" sz="2400" dirty="0" err="1">
                <a:solidFill>
                  <a:schemeClr val="accent1"/>
                </a:solidFill>
              </a:rPr>
              <a:t>Result_Should.cs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должны проходить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en-US" dirty="0"/>
              <a:t> </a:t>
            </a:r>
            <a:r>
              <a:rPr lang="en-US" dirty="0" err="1"/>
              <a:t>ErrorHandling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8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Часть 1</a:t>
            </a:r>
            <a:endParaRPr lang="ru-RU" sz="2800" dirty="0">
              <a:solidFill>
                <a:schemeClr val="accent1"/>
              </a:solidFill>
            </a:endParaRPr>
          </a:p>
          <a:p>
            <a:r>
              <a:rPr lang="ru-RU" sz="2400" dirty="0"/>
              <a:t>Реализовать все методы в классе </a:t>
            </a:r>
            <a:r>
              <a:rPr lang="en-US" sz="2400" dirty="0">
                <a:solidFill>
                  <a:schemeClr val="accent1"/>
                </a:solidFill>
              </a:rPr>
              <a:t>Result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Модульные тесты в файле </a:t>
            </a:r>
            <a:r>
              <a:rPr lang="en-US" sz="2400" dirty="0" err="1">
                <a:solidFill>
                  <a:schemeClr val="accent1"/>
                </a:solidFill>
              </a:rPr>
              <a:t>Result_Should.cs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должны проходить</a:t>
            </a:r>
          </a:p>
          <a:p>
            <a:endParaRPr lang="ru-RU" sz="2400" dirty="0"/>
          </a:p>
          <a:p>
            <a:r>
              <a:rPr lang="ru-RU" dirty="0">
                <a:solidFill>
                  <a:schemeClr val="accent1"/>
                </a:solidFill>
              </a:rPr>
              <a:t>Часть 2</a:t>
            </a:r>
          </a:p>
          <a:p>
            <a:r>
              <a:rPr lang="ru-RU" sz="2400" dirty="0" err="1" smtClean="0"/>
              <a:t>Раскомментировать</a:t>
            </a:r>
            <a:r>
              <a:rPr lang="ru-RU" sz="2400" dirty="0" smtClean="0"/>
              <a:t> тесты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en-US" dirty="0"/>
              <a:t> </a:t>
            </a:r>
            <a:r>
              <a:rPr lang="en-US" dirty="0" err="1"/>
              <a:t>ErrorHandling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C148B1-5BF8-4FC7-BD53-131BC6697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02020"/>
                </a:solidFill>
                <a:effectLst/>
                <a:latin typeface="Fira Code"/>
              </a:rPr>
              <a:t>Expression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</a:rPr>
              <a:t> a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</a:rPr>
              <a:t> b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f(a)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</a:rPr>
              <a:t> c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g(b)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</a:rPr>
              <a:t> h(a, c)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X.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SelectMany</a:t>
            </a:r>
            <a:r>
              <a:rPr lang="en-US" sz="2800" dirty="0">
                <a:latin typeface="Consolas" panose="020B0609020204030204" pitchFamily="49" charset="0"/>
              </a:rPr>
              <a:t>(a =&gt; f(a), (a, b)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=&gt;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{a, b})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SelectMany</a:t>
            </a:r>
            <a:r>
              <a:rPr lang="en-US" sz="2800" dirty="0">
                <a:latin typeface="Consolas" panose="020B0609020204030204" pitchFamily="49" charset="0"/>
              </a:rPr>
              <a:t>(t =&gt; g(</a:t>
            </a:r>
            <a:r>
              <a:rPr lang="en-US" sz="2800" dirty="0" err="1">
                <a:latin typeface="Consolas" panose="020B0609020204030204" pitchFamily="49" charset="0"/>
              </a:rPr>
              <a:t>t.b</a:t>
            </a:r>
            <a:r>
              <a:rPr lang="en-US" sz="2800" dirty="0">
                <a:latin typeface="Consolas" panose="020B0609020204030204" pitchFamily="49" charset="0"/>
              </a:rPr>
              <a:t>), (c, t) =&gt; h(</a:t>
            </a:r>
            <a:r>
              <a:rPr lang="en-US" sz="2800" dirty="0" err="1">
                <a:latin typeface="Consolas" panose="020B0609020204030204" pitchFamily="49" charset="0"/>
              </a:rPr>
              <a:t>t.a</a:t>
            </a:r>
            <a:r>
              <a:rPr lang="en-US" sz="2800" dirty="0">
                <a:latin typeface="Consolas" panose="020B0609020204030204" pitchFamily="49" charset="0"/>
              </a:rPr>
              <a:t>, c))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9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Часть 1</a:t>
            </a:r>
            <a:endParaRPr lang="ru-RU" sz="2800" dirty="0">
              <a:solidFill>
                <a:schemeClr val="accent1"/>
              </a:solidFill>
            </a:endParaRPr>
          </a:p>
          <a:p>
            <a:r>
              <a:rPr lang="ru-RU" sz="2400" dirty="0"/>
              <a:t>Реализовать все методы в классе </a:t>
            </a:r>
            <a:r>
              <a:rPr lang="en-US" sz="2400" dirty="0">
                <a:solidFill>
                  <a:schemeClr val="accent1"/>
                </a:solidFill>
              </a:rPr>
              <a:t>Result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Модульные тесты в файле </a:t>
            </a:r>
            <a:r>
              <a:rPr lang="en-US" sz="2400" dirty="0" err="1">
                <a:solidFill>
                  <a:schemeClr val="accent1"/>
                </a:solidFill>
              </a:rPr>
              <a:t>Result_Should.cs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должны проходить</a:t>
            </a:r>
          </a:p>
          <a:p>
            <a:endParaRPr lang="ru-RU" sz="2400" dirty="0"/>
          </a:p>
          <a:p>
            <a:r>
              <a:rPr lang="ru-RU" dirty="0">
                <a:solidFill>
                  <a:schemeClr val="accent1"/>
                </a:solidFill>
              </a:rPr>
              <a:t>Часть 2</a:t>
            </a:r>
          </a:p>
          <a:p>
            <a:r>
              <a:rPr lang="ru-RU" sz="2400" dirty="0"/>
              <a:t>Реализовать все методы в классе </a:t>
            </a:r>
            <a:r>
              <a:rPr lang="en-US" sz="2400" dirty="0" err="1">
                <a:solidFill>
                  <a:schemeClr val="accent1"/>
                </a:solidFill>
              </a:rPr>
              <a:t>ResultQueryExpressionExtensions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Модульные тесты в файле </a:t>
            </a:r>
            <a:r>
              <a:rPr lang="en-US" sz="2400" dirty="0" err="1">
                <a:solidFill>
                  <a:schemeClr val="accent1"/>
                </a:solidFill>
              </a:rPr>
              <a:t>ResultQueryExpression_Should.cs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должны проходить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en-US" dirty="0"/>
              <a:t> </a:t>
            </a:r>
            <a:r>
              <a:rPr lang="en-US" dirty="0" err="1"/>
              <a:t>ErrorHandling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C148B1-5BF8-4FC7-BD53-131BC6697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02020"/>
                </a:solidFill>
                <a:effectLst/>
                <a:latin typeface="Fira Code"/>
              </a:rPr>
              <a:t>Expression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9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Обрабатывать ошибки можно явно, выстраивая вызовы методов в цепочки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Railway Oriented Programming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Синтаксис </a:t>
            </a:r>
            <a:r>
              <a:rPr lang="en-US" dirty="0"/>
              <a:t>LINQ</a:t>
            </a:r>
            <a:r>
              <a:rPr lang="ru-RU" dirty="0"/>
              <a:t> можно использовать для создания цепочек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  <a:r>
              <a:rPr lang="ru-RU" dirty="0"/>
              <a:t> – это </a:t>
            </a:r>
            <a:r>
              <a:rPr lang="en-US" dirty="0"/>
              <a:t>struct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ErrorHandling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871330" y="1429432"/>
            <a:ext cx="8796670" cy="542856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/>
              <a:t>Document </a:t>
            </a:r>
            <a:r>
              <a:rPr lang="ru-RU" sz="2800" dirty="0"/>
              <a:t>→</a:t>
            </a:r>
            <a:r>
              <a:rPr lang="en-US" sz="2800" dirty="0"/>
              <a:t> Immutable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Выделить </a:t>
            </a:r>
            <a:r>
              <a:rPr lang="ru-RU" sz="2800" dirty="0"/>
              <a:t>функцию </a:t>
            </a:r>
            <a:r>
              <a:rPr lang="en-US" sz="2800" dirty="0" err="1"/>
              <a:t>PrepareFileToSend</a:t>
            </a:r>
            <a:r>
              <a:rPr lang="en-US" sz="2800" dirty="0"/>
              <a:t> </a:t>
            </a:r>
            <a:endParaRPr lang="ru-RU" sz="2800" dirty="0" smtClean="0"/>
          </a:p>
          <a:p>
            <a:pPr marL="514350" indent="-514350">
              <a:buAutoNum type="arabicPeriod"/>
            </a:pPr>
            <a:r>
              <a:rPr lang="ru-RU" sz="2800" dirty="0" smtClean="0"/>
              <a:t>(*) Тесты </a:t>
            </a:r>
            <a:r>
              <a:rPr lang="ru-RU" sz="2800" dirty="0"/>
              <a:t>на </a:t>
            </a:r>
            <a:r>
              <a:rPr lang="en-US" sz="2800" dirty="0" err="1"/>
              <a:t>PrepareFileToSend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ru-RU" sz="2800" dirty="0"/>
              <a:t>Логику на исключениях → </a:t>
            </a:r>
            <a:r>
              <a:rPr lang="en-US" sz="2800" dirty="0"/>
              <a:t>Result&lt;T&gt;</a:t>
            </a:r>
          </a:p>
          <a:p>
            <a:pPr marL="514350" indent="-514350">
              <a:buAutoNum type="arabicPeriod"/>
            </a:pPr>
            <a:r>
              <a:rPr lang="en-US" sz="2800" dirty="0" err="1"/>
              <a:t>PrepareFileToSend</a:t>
            </a:r>
            <a:r>
              <a:rPr lang="ru-RU" sz="2800" dirty="0"/>
              <a:t> → декларативно</a:t>
            </a:r>
            <a:endParaRPr lang="en-US" dirty="0"/>
          </a:p>
          <a:p>
            <a:pPr marL="0" indent="0">
              <a:buNone/>
            </a:pPr>
            <a:r>
              <a:rPr lang="ru-RU" sz="2800" dirty="0">
                <a:solidFill>
                  <a:schemeClr val="accent1"/>
                </a:solidFill>
              </a:rPr>
              <a:t>Можно и нужно менять интерфейсы зависимостей!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FileSenderRailway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440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Пример </a:t>
            </a:r>
            <a:r>
              <a:rPr lang="en-US" dirty="0"/>
              <a:t>Railway Oriented Programming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Для тестирования используются </a:t>
            </a:r>
            <a:r>
              <a:rPr lang="ru-RU" dirty="0" err="1"/>
              <a:t>моки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задают границу зоны чистых функций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FileSenderRailway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05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Result&lt;Document&gt; </a:t>
            </a:r>
            <a:r>
              <a:rPr lang="en-US" sz="2000" dirty="0" err="1">
                <a:latin typeface="Consolas" panose="020B0609020204030204" pitchFamily="49" charset="0"/>
              </a:rPr>
              <a:t>PrepareFileToSend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FileContent</a:t>
            </a:r>
            <a:r>
              <a:rPr lang="en-US" sz="2000" dirty="0">
                <a:latin typeface="Consolas" panose="020B0609020204030204" pitchFamily="49" charset="0"/>
              </a:rPr>
              <a:t> file,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X509Certificate certificate)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recognizer.Recognize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doc =&gt;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ValidateFormatIsSupported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(doc)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doc =&gt;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ValidateIsNotTooOld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(doc)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doc =&gt;</a:t>
            </a:r>
            <a:b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doc.WithContent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cryptographer.Sign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doc.Content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, certificate))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RailWay</a:t>
            </a:r>
            <a:r>
              <a:rPr lang="en-US" dirty="0"/>
              <a:t> </a:t>
            </a:r>
            <a:r>
              <a:rPr lang="ru-RU" dirty="0"/>
              <a:t>в задаче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6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Потокобезопасно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Меньше зависимостей / </a:t>
            </a:r>
            <a:r>
              <a:rPr lang="en-US" sz="2800" dirty="0"/>
              <a:t>boilerplate </a:t>
            </a:r>
            <a:r>
              <a:rPr lang="ru-RU" sz="2800" dirty="0"/>
              <a:t>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Меньше подвохов</a:t>
            </a:r>
            <a:r>
              <a:rPr lang="en-US" sz="2800" dirty="0"/>
              <a:t>, </a:t>
            </a:r>
            <a:r>
              <a:rPr lang="ru-RU" sz="2800" dirty="0"/>
              <a:t>проще</a:t>
            </a:r>
            <a:r>
              <a:rPr lang="en-US" sz="2800" dirty="0"/>
              <a:t> </a:t>
            </a:r>
            <a:r>
              <a:rPr lang="ru-RU" sz="2800" dirty="0"/>
              <a:t>доказывать свойства кода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Код читается, как объясняется</a:t>
            </a:r>
            <a:endParaRPr lang="en-US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стоит использовать?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gulp.task</a:t>
            </a:r>
            <a:r>
              <a:rPr lang="en-US" dirty="0">
                <a:latin typeface="Consolas" panose="020B0609020204030204" pitchFamily="49" charset="0"/>
              </a:rPr>
              <a:t>('sync', function () {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gulp.src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/*.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.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pipe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('script.min.js')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.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pipe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uglify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.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pipe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gulp.dest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('../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js'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RailWay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Gulp</a:t>
            </a:r>
          </a:p>
        </p:txBody>
      </p:sp>
    </p:spTree>
    <p:extLst>
      <p:ext uri="{BB962C8B-B14F-4D97-AF65-F5344CB8AC3E}">
        <p14:creationId xmlns:p14="http://schemas.microsoft.com/office/powerpoint/2010/main" val="1451224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71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6800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5232109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8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5916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5469" y="280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+ 3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1635935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 + 3</a:t>
            </a:r>
          </a:p>
        </p:txBody>
      </p:sp>
    </p:spTree>
    <p:extLst>
      <p:ext uri="{BB962C8B-B14F-4D97-AF65-F5344CB8AC3E}">
        <p14:creationId xmlns:p14="http://schemas.microsoft.com/office/powerpoint/2010/main" val="2477384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95469" y="271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5469" y="280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+ 3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 + 3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5400" y="5232109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3868537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95469" y="271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5469" y="280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+ 3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 + 3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x*2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85469" y="388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</a:t>
            </a:r>
            <a:r>
              <a:rPr lang="ru-RU" sz="3200" dirty="0"/>
              <a:t>*</a:t>
            </a:r>
            <a:r>
              <a:rPr lang="en-US" sz="3200" dirty="0"/>
              <a:t> </a:t>
            </a:r>
            <a:r>
              <a:rPr lang="ru-RU" sz="3200" dirty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6330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295469" y="379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295469" y="271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5469" y="280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+ 3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 + 3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x*2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5232109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Combine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85469" y="388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</a:t>
            </a:r>
            <a:r>
              <a:rPr lang="ru-RU" sz="3200" dirty="0"/>
              <a:t>*</a:t>
            </a:r>
            <a:r>
              <a:rPr lang="en-US" sz="3200" dirty="0"/>
              <a:t> </a:t>
            </a:r>
            <a:r>
              <a:rPr lang="ru-RU" sz="3200" dirty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3087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5891741" cy="467995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Inject</a:t>
            </a:r>
            <a:r>
              <a:rPr lang="en-US" dirty="0"/>
              <a:t>		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 →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Combine</a:t>
            </a:r>
            <a:r>
              <a:rPr lang="en-US" dirty="0"/>
              <a:t>		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) 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US" dirty="0"/>
              <a:t> →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US" dirty="0"/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операции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0880000">
            <a:off x="4049341" y="3682104"/>
            <a:ext cx="2483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1"/>
                </a:solidFill>
              </a:rPr>
              <a:t>R – </a:t>
            </a:r>
            <a:r>
              <a:rPr lang="ru-RU" sz="2400" i="1" dirty="0">
                <a:solidFill>
                  <a:schemeClr val="accent1"/>
                </a:solidFill>
              </a:rPr>
              <a:t>это монада!</a:t>
            </a:r>
          </a:p>
        </p:txBody>
      </p:sp>
      <p:cxnSp>
        <p:nvCxnSpPr>
          <p:cNvPr id="6" name="Соединитель: изогнутый 5"/>
          <p:cNvCxnSpPr>
            <a:stCxn id="5" idx="0"/>
          </p:cNvCxnSpPr>
          <p:nvPr/>
        </p:nvCxnSpPr>
        <p:spPr>
          <a:xfrm rot="16200000" flipV="1">
            <a:off x="4339038" y="2783215"/>
            <a:ext cx="943948" cy="863917"/>
          </a:xfrm>
          <a:prstGeom prst="curved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5891741" cy="467995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Inject</a:t>
            </a:r>
            <a:r>
              <a:rPr lang="en-US" dirty="0"/>
              <a:t>		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 →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Combine</a:t>
            </a:r>
            <a:r>
              <a:rPr lang="en-US" dirty="0"/>
              <a:t>		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) 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US" dirty="0"/>
              <a:t> →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US" dirty="0"/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монады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0880000">
            <a:off x="4049341" y="3682104"/>
            <a:ext cx="2483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1"/>
                </a:solidFill>
              </a:rPr>
              <a:t>R – </a:t>
            </a:r>
            <a:r>
              <a:rPr lang="ru-RU" sz="2400" i="1" dirty="0">
                <a:solidFill>
                  <a:schemeClr val="accent1"/>
                </a:solidFill>
              </a:rPr>
              <a:t>это монада!</a:t>
            </a:r>
          </a:p>
        </p:txBody>
      </p:sp>
      <p:cxnSp>
        <p:nvCxnSpPr>
          <p:cNvPr id="6" name="Соединитель: изогнутый 5"/>
          <p:cNvCxnSpPr>
            <a:stCxn id="5" idx="0"/>
          </p:cNvCxnSpPr>
          <p:nvPr/>
        </p:nvCxnSpPr>
        <p:spPr>
          <a:xfrm rot="16200000" flipV="1">
            <a:off x="4339038" y="2783215"/>
            <a:ext cx="943948" cy="863917"/>
          </a:xfrm>
          <a:prstGeom prst="curved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87141" y="1646864"/>
            <a:ext cx="324095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Монада </a:t>
            </a:r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  <a:p>
            <a:r>
              <a:rPr lang="en-US" sz="2000" dirty="0"/>
              <a:t>Inject: </a:t>
            </a:r>
            <a:r>
              <a:rPr lang="en-US" sz="2000" dirty="0" err="1"/>
              <a:t>Result.Ok</a:t>
            </a:r>
            <a:r>
              <a:rPr lang="en-US" sz="2000" dirty="0"/>
              <a:t>, </a:t>
            </a:r>
            <a:r>
              <a:rPr lang="en-US" sz="2000" dirty="0" err="1"/>
              <a:t>Result.Fail</a:t>
            </a:r>
            <a:endParaRPr lang="en-US" sz="2000" dirty="0"/>
          </a:p>
          <a:p>
            <a:r>
              <a:rPr lang="en-US" sz="2000" dirty="0"/>
              <a:t>Combine: Then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7141" y="3408408"/>
            <a:ext cx="29001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Монада </a:t>
            </a:r>
            <a:r>
              <a:rPr lang="en-US" sz="2800" dirty="0">
                <a:solidFill>
                  <a:schemeClr val="accent1"/>
                </a:solidFill>
              </a:rPr>
              <a:t>Task</a:t>
            </a:r>
          </a:p>
          <a:p>
            <a:r>
              <a:rPr lang="en-US" sz="2000" dirty="0"/>
              <a:t>Inject: </a:t>
            </a:r>
            <a:r>
              <a:rPr lang="en-US" sz="2000" dirty="0" err="1"/>
              <a:t>Task.FromResult</a:t>
            </a:r>
            <a:endParaRPr lang="en-US" sz="2000" dirty="0"/>
          </a:p>
          <a:p>
            <a:r>
              <a:rPr lang="en-US" sz="2000" dirty="0"/>
              <a:t>Combine: </a:t>
            </a:r>
            <a:r>
              <a:rPr lang="en-US" sz="2000" dirty="0" err="1"/>
              <a:t>ContinueWith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7141" y="5169952"/>
            <a:ext cx="35589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Монада </a:t>
            </a:r>
            <a:r>
              <a:rPr lang="en-US" sz="2800" dirty="0" err="1">
                <a:solidFill>
                  <a:schemeClr val="accent1"/>
                </a:solidFill>
              </a:rPr>
              <a:t>IEnumerable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000" dirty="0"/>
              <a:t>Inject: </a:t>
            </a:r>
            <a:r>
              <a:rPr lang="en-US" sz="2000" dirty="0" err="1"/>
              <a:t>Enumerable.Range</a:t>
            </a:r>
            <a:endParaRPr lang="en-US" sz="2000" dirty="0"/>
          </a:p>
          <a:p>
            <a:r>
              <a:rPr lang="en-US" sz="2000" dirty="0"/>
              <a:t>Combine: </a:t>
            </a:r>
            <a:r>
              <a:rPr lang="en-US" sz="2000" dirty="0" err="1"/>
              <a:t>SelectMany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2355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private </a:t>
            </a:r>
            <a:r>
              <a:rPr lang="en-US" sz="2000" dirty="0" err="1">
                <a:latin typeface="Consolas" panose="020B0609020204030204" pitchFamily="49" charset="0"/>
              </a:rPr>
              <a:t>async</a:t>
            </a:r>
            <a:r>
              <a:rPr lang="en-US" sz="2000" dirty="0">
                <a:latin typeface="Consolas" panose="020B0609020204030204" pitchFamily="49" charset="0"/>
              </a:rPr>
              <a:t> Task </a:t>
            </a:r>
            <a:r>
              <a:rPr lang="en-US" sz="2000" dirty="0" err="1">
                <a:latin typeface="Consolas" panose="020B0609020204030204" pitchFamily="49" charset="0"/>
              </a:rPr>
              <a:t>DownloadFileAsync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fileContents</a:t>
            </a:r>
            <a:r>
              <a:rPr lang="en-US" sz="2000" dirty="0">
                <a:latin typeface="Consolas" panose="020B0609020204030204" pitchFamily="49" charset="0"/>
              </a:rPr>
              <a:t> = await </a:t>
            </a:r>
            <a:r>
              <a:rPr lang="en-US" sz="2000" dirty="0" err="1">
                <a:latin typeface="Consolas" panose="020B0609020204030204" pitchFamily="49" charset="0"/>
              </a:rPr>
              <a:t>DownloadFileContentsAsync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await </a:t>
            </a:r>
            <a:r>
              <a:rPr lang="en-US" sz="2000" dirty="0" err="1">
                <a:latin typeface="Consolas" panose="020B0609020204030204" pitchFamily="49" charset="0"/>
              </a:rPr>
              <a:t>WriteToDiskAsync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fileContents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RailWay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</p:spTree>
    <p:extLst>
      <p:ext uri="{BB962C8B-B14F-4D97-AF65-F5344CB8AC3E}">
        <p14:creationId xmlns:p14="http://schemas.microsoft.com/office/powerpoint/2010/main" val="8479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Неизменяемые типы?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Чистые функции?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Зависимости?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Тестирование?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Понятность и декомпозиция?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Обработка ошибок?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в работе?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869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DownloadFile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fileContents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DownloadFileContents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WriteToDisk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fileContents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 </a:t>
            </a:r>
            <a:r>
              <a:rPr lang="ru-RU" dirty="0"/>
              <a:t>в</a:t>
            </a:r>
            <a:r>
              <a:rPr lang="en-US" dirty="0"/>
              <a:t> C#</a:t>
            </a:r>
          </a:p>
        </p:txBody>
      </p:sp>
    </p:spTree>
    <p:extLst>
      <p:ext uri="{BB962C8B-B14F-4D97-AF65-F5344CB8AC3E}">
        <p14:creationId xmlns:p14="http://schemas.microsoft.com/office/powerpoint/2010/main" val="105293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Неизменяемые типы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5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74"/>
            <a:ext cx="9601136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Mutable</a:t>
            </a:r>
            <a:r>
              <a:rPr lang="de-DE" dirty="0"/>
              <a:t> </a:t>
            </a:r>
            <a:r>
              <a:rPr lang="de-DE" dirty="0" err="1"/>
              <a:t>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04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74"/>
            <a:ext cx="9601136" cy="4679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=&gt;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60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187879" y="2875002"/>
            <a:ext cx="78162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9.0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84483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heme Montserrat">
  <a:themeElements>
    <a:clrScheme name="Шаблон 2023">
      <a:dk1>
        <a:srgbClr val="FEFFFE"/>
      </a:dk1>
      <a:lt1>
        <a:srgbClr val="000000"/>
      </a:lt1>
      <a:dk2>
        <a:srgbClr val="F1F1F1"/>
      </a:dk2>
      <a:lt2>
        <a:srgbClr val="000000"/>
      </a:lt2>
      <a:accent1>
        <a:srgbClr val="00C5A7"/>
      </a:accent1>
      <a:accent2>
        <a:srgbClr val="FF8126"/>
      </a:accent2>
      <a:accent3>
        <a:srgbClr val="26AD50"/>
      </a:accent3>
      <a:accent4>
        <a:srgbClr val="FE5948"/>
      </a:accent4>
      <a:accent5>
        <a:srgbClr val="2191FE"/>
      </a:accent5>
      <a:accent6>
        <a:srgbClr val="B850CF"/>
      </a:accent6>
      <a:hlink>
        <a:srgbClr val="0671F6"/>
      </a:hlink>
      <a:folHlink>
        <a:srgbClr val="0570F6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17470</TotalTime>
  <Words>1120</Words>
  <Application>Microsoft Office PowerPoint</Application>
  <PresentationFormat>Широкоэкранный</PresentationFormat>
  <Paragraphs>277</Paragraphs>
  <Slides>50</Slides>
  <Notes>5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50</vt:i4>
      </vt:variant>
    </vt:vector>
  </HeadingPairs>
  <TitlesOfParts>
    <vt:vector size="64" baseType="lpstr">
      <vt:lpstr>Arial</vt:lpstr>
      <vt:lpstr>Calibri</vt:lpstr>
      <vt:lpstr>Consolas</vt:lpstr>
      <vt:lpstr>Fira Code</vt:lpstr>
      <vt:lpstr>Geologica</vt:lpstr>
      <vt:lpstr>Geologica Light</vt:lpstr>
      <vt:lpstr>Geologica Medium</vt:lpstr>
      <vt:lpstr>Montserrat</vt:lpstr>
      <vt:lpstr>Segoe UI</vt:lpstr>
      <vt:lpstr>Segoe UI Light</vt:lpstr>
      <vt:lpstr>Wingdings</vt:lpstr>
      <vt:lpstr>Макеты слайдов с основной цветовой темой</vt:lpstr>
      <vt:lpstr>Макеты слайдов для демонстрации кода</vt:lpstr>
      <vt:lpstr>Тheme Montserrat</vt:lpstr>
      <vt:lpstr>Functional programming</vt:lpstr>
      <vt:lpstr>Функциональный Стиль</vt:lpstr>
      <vt:lpstr>Почему стоит использовать?</vt:lpstr>
      <vt:lpstr>Почему стоит использовать?</vt:lpstr>
      <vt:lpstr>Как использовать в работе?</vt:lpstr>
      <vt:lpstr>Неизменяемые типы</vt:lpstr>
      <vt:lpstr>Mutable Cat</vt:lpstr>
      <vt:lpstr>Immutable Cat</vt:lpstr>
      <vt:lpstr>C# 9.0</vt:lpstr>
      <vt:lpstr>System.Collections.Immutable</vt:lpstr>
      <vt:lpstr>struct NEVER THROWS…</vt:lpstr>
      <vt:lpstr>Чистые функции</vt:lpstr>
      <vt:lpstr>Не все может быть чистым</vt:lpstr>
      <vt:lpstr>Презентация PowerPoint</vt:lpstr>
      <vt:lpstr>Зависимости</vt:lpstr>
      <vt:lpstr>Устранение зависимостей</vt:lpstr>
      <vt:lpstr>Слой внешних зависимостей</vt:lpstr>
      <vt:lpstr>Command Query Separation</vt:lpstr>
      <vt:lpstr>Тестирование</vt:lpstr>
      <vt:lpstr>State Unit Testing</vt:lpstr>
      <vt:lpstr>Integration Testing</vt:lpstr>
      <vt:lpstr>Понятность и декомпозиция</vt:lpstr>
      <vt:lpstr>Понятность</vt:lpstr>
      <vt:lpstr>Понятность</vt:lpstr>
      <vt:lpstr>Декомпозиция</vt:lpstr>
      <vt:lpstr>Декомпозиция</vt:lpstr>
      <vt:lpstr>Обработка ошибок</vt:lpstr>
      <vt:lpstr>Недостатки исключений</vt:lpstr>
      <vt:lpstr>Альтернатива исключениям</vt:lpstr>
      <vt:lpstr>Then &amp; OnFail</vt:lpstr>
      <vt:lpstr>Зачем?</vt:lpstr>
      <vt:lpstr> Задача ErrorHandling</vt:lpstr>
      <vt:lpstr> Задача ErrorHandling</vt:lpstr>
      <vt:lpstr>SelectMany</vt:lpstr>
      <vt:lpstr> Задача ErrorHandling</vt:lpstr>
      <vt:lpstr>Разбор задачи ErrorHandling</vt:lpstr>
      <vt:lpstr>Задача FileSenderRailway</vt:lpstr>
      <vt:lpstr>Разбор задачи FileSenderRailway</vt:lpstr>
      <vt:lpstr>RailWay в задаче</vt:lpstr>
      <vt:lpstr>RailWay в Gulp</vt:lpstr>
      <vt:lpstr>Построение Railway</vt:lpstr>
      <vt:lpstr>Построение Railway</vt:lpstr>
      <vt:lpstr>Построение Railway</vt:lpstr>
      <vt:lpstr>Построение Railway</vt:lpstr>
      <vt:lpstr>Построение Railway</vt:lpstr>
      <vt:lpstr>Построение Railway</vt:lpstr>
      <vt:lpstr>Использованные операции</vt:lpstr>
      <vt:lpstr>монады</vt:lpstr>
      <vt:lpstr>RailWay в Async/Await</vt:lpstr>
      <vt:lpstr>Railway в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Редько Евгений</cp:lastModifiedBy>
  <cp:revision>209</cp:revision>
  <dcterms:created xsi:type="dcterms:W3CDTF">2015-06-10T05:19:59Z</dcterms:created>
  <dcterms:modified xsi:type="dcterms:W3CDTF">2024-12-05T09:17:32Z</dcterms:modified>
</cp:coreProperties>
</file>