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79D5-BBEA-4EDB-82ED-A773CB48078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EE64-C893-4DCB-B1FB-791EB845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79D5-BBEA-4EDB-82ED-A773CB48078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EE64-C893-4DCB-B1FB-791EB845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79D5-BBEA-4EDB-82ED-A773CB48078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EE64-C893-4DCB-B1FB-791EB845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79D5-BBEA-4EDB-82ED-A773CB48078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EE64-C893-4DCB-B1FB-791EB845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79D5-BBEA-4EDB-82ED-A773CB48078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EE64-C893-4DCB-B1FB-791EB845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2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79D5-BBEA-4EDB-82ED-A773CB48078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EE64-C893-4DCB-B1FB-791EB845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79D5-BBEA-4EDB-82ED-A773CB48078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EE64-C893-4DCB-B1FB-791EB845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2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79D5-BBEA-4EDB-82ED-A773CB48078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EE64-C893-4DCB-B1FB-791EB845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7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79D5-BBEA-4EDB-82ED-A773CB48078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EE64-C893-4DCB-B1FB-791EB845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79D5-BBEA-4EDB-82ED-A773CB48078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EE64-C893-4DCB-B1FB-791EB845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79D5-BBEA-4EDB-82ED-A773CB48078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EE64-C893-4DCB-B1FB-791EB845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79D5-BBEA-4EDB-82ED-A773CB48078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EE64-C893-4DCB-B1FB-791EB845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national Economic Relations - «KROK» Univers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51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60000">
                <a:schemeClr val="tx1"/>
              </a:gs>
              <a:gs pos="43000">
                <a:schemeClr val="tx1">
                  <a:lumMod val="0"/>
                </a:scheme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1422" y="2279176"/>
            <a:ext cx="9144000" cy="2186129"/>
          </a:xfrm>
        </p:spPr>
        <p:txBody>
          <a:bodyPr>
            <a:noAutofit/>
          </a:bodyPr>
          <a:lstStyle/>
          <a:p>
            <a:r>
              <a:rPr lang="en-US" sz="7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Xalqora</a:t>
            </a:r>
            <a:r>
              <a:rPr lang="en-US" sz="7200" dirty="0" smtClean="0">
                <a:latin typeface="Algerian" panose="04020705040A02060702" pitchFamily="82" charset="0"/>
              </a:rPr>
              <a:t> </a:t>
            </a:r>
            <a:r>
              <a:rPr lang="en-US" sz="7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iqtisodiy</a:t>
            </a:r>
            <a:r>
              <a:rPr lang="en-US" sz="7200" dirty="0" smtClean="0">
                <a:latin typeface="Algerian" panose="04020705040A02060702" pitchFamily="82" charset="0"/>
              </a:rPr>
              <a:t> </a:t>
            </a:r>
            <a:r>
              <a:rPr lang="en-US" sz="7200" b="1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lgerian" panose="04020705040A02060702" pitchFamily="82" charset="0"/>
              </a:rPr>
              <a:t>aloqalar</a:t>
            </a:r>
            <a:endParaRPr lang="en-US" sz="7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2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NATIONAL ECONOMIC RELATIONS | Burgas Free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513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-1" y="0"/>
            <a:ext cx="8046721" cy="6858000"/>
          </a:xfrm>
          <a:prstGeom prst="rect">
            <a:avLst/>
          </a:prstGeom>
          <a:gradFill flip="none" rotWithShape="1">
            <a:gsLst>
              <a:gs pos="58000">
                <a:schemeClr val="tx1">
                  <a:alpha val="81000"/>
                </a:schemeClr>
              </a:gs>
              <a:gs pos="100000">
                <a:schemeClr val="bg1">
                  <a:alpha val="5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Овал 1"/>
          <p:cNvSpPr/>
          <p:nvPr/>
        </p:nvSpPr>
        <p:spPr>
          <a:xfrm>
            <a:off x="1103086" y="232229"/>
            <a:ext cx="1233714" cy="12046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atin typeface="Algerian" panose="04020705040A02060702" pitchFamily="82" charset="0"/>
              </a:rPr>
              <a:t>A</a:t>
            </a:r>
            <a:endParaRPr lang="en-US" sz="8000" dirty="0">
              <a:latin typeface="Algerian" panose="04020705040A02060702" pitchFamily="82" charset="0"/>
            </a:endParaRPr>
          </a:p>
        </p:txBody>
      </p:sp>
      <p:cxnSp>
        <p:nvCxnSpPr>
          <p:cNvPr id="7" name="Прямая соединительная линия 6"/>
          <p:cNvCxnSpPr>
            <a:stCxn id="2" idx="6"/>
          </p:cNvCxnSpPr>
          <p:nvPr/>
        </p:nvCxnSpPr>
        <p:spPr>
          <a:xfrm flipV="1">
            <a:off x="2336800" y="812800"/>
            <a:ext cx="7750629" cy="21772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6800" y="65130"/>
            <a:ext cx="7750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gradFill flip="none" rotWithShape="1">
                  <a:gsLst>
                    <a:gs pos="34000">
                      <a:srgbClr val="FFFF00"/>
                    </a:gs>
                    <a:gs pos="0">
                      <a:srgbClr val="00B050"/>
                    </a:gs>
                    <a:gs pos="100000">
                      <a:srgbClr val="FF0000"/>
                    </a:gs>
                  </a:gsLst>
                  <a:lin ang="10800000" scaled="1"/>
                  <a:tileRect/>
                </a:gradFill>
                <a:latin typeface="Andalus" panose="02020603050405020304" pitchFamily="18" charset="-78"/>
                <a:cs typeface="Andalus" panose="02020603050405020304" pitchFamily="18" charset="-78"/>
              </a:rPr>
              <a:t>Xalqaro</a:t>
            </a:r>
            <a:r>
              <a:rPr lang="en-US" sz="4400" dirty="0" smtClean="0">
                <a:gradFill flip="none" rotWithShape="1">
                  <a:gsLst>
                    <a:gs pos="34000">
                      <a:srgbClr val="FFFF00"/>
                    </a:gs>
                    <a:gs pos="0">
                      <a:srgbClr val="00B050"/>
                    </a:gs>
                    <a:gs pos="100000">
                      <a:srgbClr val="FF0000"/>
                    </a:gs>
                  </a:gsLst>
                  <a:lin ang="10800000" scaled="1"/>
                  <a:tileRect/>
                </a:gra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4400" dirty="0" err="1" smtClean="0">
                <a:gradFill flip="none" rotWithShape="1">
                  <a:gsLst>
                    <a:gs pos="34000">
                      <a:srgbClr val="FFFF00"/>
                    </a:gs>
                    <a:gs pos="0">
                      <a:srgbClr val="00B050"/>
                    </a:gs>
                    <a:gs pos="100000">
                      <a:srgbClr val="FF0000"/>
                    </a:gs>
                  </a:gsLst>
                  <a:lin ang="10800000" scaled="1"/>
                  <a:tileRect/>
                </a:gradFill>
                <a:latin typeface="Andalus" panose="02020603050405020304" pitchFamily="18" charset="-78"/>
                <a:cs typeface="Andalus" panose="02020603050405020304" pitchFamily="18" charset="-78"/>
              </a:rPr>
              <a:t>iqtisodiy</a:t>
            </a:r>
            <a:r>
              <a:rPr lang="en-US" sz="4400" dirty="0" smtClean="0">
                <a:gradFill flip="none" rotWithShape="1">
                  <a:gsLst>
                    <a:gs pos="34000">
                      <a:srgbClr val="FFFF00"/>
                    </a:gs>
                    <a:gs pos="0">
                      <a:srgbClr val="00B050"/>
                    </a:gs>
                    <a:gs pos="100000">
                      <a:srgbClr val="FF0000"/>
                    </a:gs>
                  </a:gsLst>
                  <a:lin ang="10800000" scaled="1"/>
                  <a:tileRect/>
                </a:gra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4400" dirty="0" err="1" smtClean="0">
                <a:gradFill flip="none" rotWithShape="1">
                  <a:gsLst>
                    <a:gs pos="34000">
                      <a:srgbClr val="FFFF00"/>
                    </a:gs>
                    <a:gs pos="0">
                      <a:srgbClr val="00B050"/>
                    </a:gs>
                    <a:gs pos="100000">
                      <a:srgbClr val="FF0000"/>
                    </a:gs>
                  </a:gsLst>
                  <a:lin ang="10800000" scaled="1"/>
                  <a:tileRect/>
                </a:gradFill>
                <a:latin typeface="Andalus" panose="02020603050405020304" pitchFamily="18" charset="-78"/>
                <a:cs typeface="Andalus" panose="02020603050405020304" pitchFamily="18" charset="-78"/>
              </a:rPr>
              <a:t>aloqalar</a:t>
            </a:r>
            <a:endParaRPr lang="en-US" sz="4400" dirty="0">
              <a:gradFill flip="none" rotWithShape="1">
                <a:gsLst>
                  <a:gs pos="34000">
                    <a:srgbClr val="FFFF00"/>
                  </a:gs>
                  <a:gs pos="0">
                    <a:srgbClr val="00B050"/>
                  </a:gs>
                  <a:gs pos="100000">
                    <a:srgbClr val="FF0000"/>
                  </a:gs>
                </a:gsLst>
                <a:lin ang="10800000" scaled="1"/>
                <a:tileRect/>
              </a:gra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3086" y="1887794"/>
            <a:ext cx="439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Xalqaro</a:t>
            </a:r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iqtisodiy</a:t>
            </a:r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aloqalar</a:t>
            </a:r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– </a:t>
            </a:r>
            <a:r>
              <a:rPr lang="en-US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Ta’sir</a:t>
            </a:r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ko’rstadi</a:t>
            </a:r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 </a:t>
            </a:r>
            <a:endParaRPr lang="en-US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95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016"/>
            <a:ext cx="5673213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31800" dist="317500" sx="102000" sy="102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5673213" y="9508"/>
            <a:ext cx="65187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31800" dist="317500" sx="102000" sy="102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35626" y="2005364"/>
            <a:ext cx="439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Xalqaro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iqtisodiy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aloqalar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, 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Yetakchilik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qiladi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 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1329" y="445744"/>
            <a:ext cx="4564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Xalqaro</a:t>
            </a:r>
            <a:r>
              <a:rPr lang="en-US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44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iqtisodiy</a:t>
            </a:r>
            <a:r>
              <a:rPr lang="en-US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44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aloqalar</a:t>
            </a:r>
            <a:endParaRPr lang="en-US" sz="4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73213" y="0"/>
            <a:ext cx="6469625" cy="7195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31800" dist="317500" sx="102000" sy="102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олилиния 1"/>
          <p:cNvSpPr/>
          <p:nvPr/>
        </p:nvSpPr>
        <p:spPr>
          <a:xfrm rot="5400000">
            <a:off x="1535762" y="-3833256"/>
            <a:ext cx="10005381" cy="15291430"/>
          </a:xfrm>
          <a:custGeom>
            <a:avLst/>
            <a:gdLst>
              <a:gd name="connsiteX0" fmla="*/ 3969000 w 10005381"/>
              <a:gd name="connsiteY0" fmla="*/ 586991 h 15291430"/>
              <a:gd name="connsiteX1" fmla="*/ 3981195 w 10005381"/>
              <a:gd name="connsiteY1" fmla="*/ 512467 h 15291430"/>
              <a:gd name="connsiteX2" fmla="*/ 5658584 w 10005381"/>
              <a:gd name="connsiteY2" fmla="*/ 387897 h 15291430"/>
              <a:gd name="connsiteX3" fmla="*/ 5852076 w 10005381"/>
              <a:gd name="connsiteY3" fmla="*/ 433354 h 15291430"/>
              <a:gd name="connsiteX4" fmla="*/ 5863079 w 10005381"/>
              <a:gd name="connsiteY4" fmla="*/ 432390 h 15291430"/>
              <a:gd name="connsiteX5" fmla="*/ 6905999 w 10005381"/>
              <a:gd name="connsiteY5" fmla="*/ 612525 h 15291430"/>
              <a:gd name="connsiteX6" fmla="*/ 7051056 w 10005381"/>
              <a:gd name="connsiteY6" fmla="*/ 659567 h 15291430"/>
              <a:gd name="connsiteX7" fmla="*/ 7071083 w 10005381"/>
              <a:gd name="connsiteY7" fmla="*/ 577350 h 15291430"/>
              <a:gd name="connsiteX8" fmla="*/ 7208700 w 10005381"/>
              <a:gd name="connsiteY8" fmla="*/ 397116 h 15291430"/>
              <a:gd name="connsiteX9" fmla="*/ 8244643 w 10005381"/>
              <a:gd name="connsiteY9" fmla="*/ 1125724 h 15291430"/>
              <a:gd name="connsiteX10" fmla="*/ 8295605 w 10005381"/>
              <a:gd name="connsiteY10" fmla="*/ 1194945 h 15291430"/>
              <a:gd name="connsiteX11" fmla="*/ 8479245 w 10005381"/>
              <a:gd name="connsiteY11" fmla="*/ 1294171 h 15291430"/>
              <a:gd name="connsiteX12" fmla="*/ 9983045 w 10005381"/>
              <a:gd name="connsiteY12" fmla="*/ 2815356 h 15291430"/>
              <a:gd name="connsiteX13" fmla="*/ 9417436 w 10005381"/>
              <a:gd name="connsiteY13" fmla="*/ 2993147 h 15291430"/>
              <a:gd name="connsiteX14" fmla="*/ 9272961 w 10005381"/>
              <a:gd name="connsiteY14" fmla="*/ 2981009 h 15291430"/>
              <a:gd name="connsiteX15" fmla="*/ 9289724 w 10005381"/>
              <a:gd name="connsiteY15" fmla="*/ 3022085 h 15291430"/>
              <a:gd name="connsiteX16" fmla="*/ 9457715 w 10005381"/>
              <a:gd name="connsiteY16" fmla="*/ 4920552 h 15291430"/>
              <a:gd name="connsiteX17" fmla="*/ 7681799 w 10005381"/>
              <a:gd name="connsiteY17" fmla="*/ 2982709 h 15291430"/>
              <a:gd name="connsiteX18" fmla="*/ 7530855 w 10005381"/>
              <a:gd name="connsiteY18" fmla="*/ 2663263 h 15291430"/>
              <a:gd name="connsiteX19" fmla="*/ 7408777 w 10005381"/>
              <a:gd name="connsiteY19" fmla="*/ 2375124 h 15291430"/>
              <a:gd name="connsiteX20" fmla="*/ 7392878 w 10005381"/>
              <a:gd name="connsiteY20" fmla="*/ 2367977 h 15291430"/>
              <a:gd name="connsiteX21" fmla="*/ 7375084 w 10005381"/>
              <a:gd name="connsiteY21" fmla="*/ 2359028 h 15291430"/>
              <a:gd name="connsiteX22" fmla="*/ 7291943 w 10005381"/>
              <a:gd name="connsiteY22" fmla="*/ 2345392 h 15291430"/>
              <a:gd name="connsiteX23" fmla="*/ 6126280 w 10005381"/>
              <a:gd name="connsiteY23" fmla="*/ 2031586 h 15291430"/>
              <a:gd name="connsiteX24" fmla="*/ 3969000 w 10005381"/>
              <a:gd name="connsiteY24" fmla="*/ 586991 h 15291430"/>
              <a:gd name="connsiteX25" fmla="*/ 22834 w 10005381"/>
              <a:gd name="connsiteY25" fmla="*/ 5969928 h 15291430"/>
              <a:gd name="connsiteX26" fmla="*/ 147076 w 10005381"/>
              <a:gd name="connsiteY26" fmla="*/ 4557705 h 15291430"/>
              <a:gd name="connsiteX27" fmla="*/ 158891 w 10005381"/>
              <a:gd name="connsiteY27" fmla="*/ 4502845 h 15291430"/>
              <a:gd name="connsiteX28" fmla="*/ 146675 w 10005381"/>
              <a:gd name="connsiteY28" fmla="*/ 4493079 h 15291430"/>
              <a:gd name="connsiteX29" fmla="*/ 44881 w 10005381"/>
              <a:gd name="connsiteY29" fmla="*/ 4125405 h 15291430"/>
              <a:gd name="connsiteX30" fmla="*/ 687196 w 10005381"/>
              <a:gd name="connsiteY30" fmla="*/ 1965506 h 15291430"/>
              <a:gd name="connsiteX31" fmla="*/ 2458115 w 10005381"/>
              <a:gd name="connsiteY31" fmla="*/ 23095 h 15291430"/>
              <a:gd name="connsiteX32" fmla="*/ 1991678 w 10005381"/>
              <a:gd name="connsiteY32" fmla="*/ 2609898 h 15291430"/>
              <a:gd name="connsiteX33" fmla="*/ 1254822 w 10005381"/>
              <a:gd name="connsiteY33" fmla="*/ 3821035 h 15291430"/>
              <a:gd name="connsiteX34" fmla="*/ 1174882 w 10005381"/>
              <a:gd name="connsiteY34" fmla="*/ 3921740 h 15291430"/>
              <a:gd name="connsiteX35" fmla="*/ 1213060 w 10005381"/>
              <a:gd name="connsiteY35" fmla="*/ 4020865 h 15291430"/>
              <a:gd name="connsiteX36" fmla="*/ 1477796 w 10005381"/>
              <a:gd name="connsiteY36" fmla="*/ 5969928 h 15291430"/>
              <a:gd name="connsiteX37" fmla="*/ 750315 w 10005381"/>
              <a:gd name="connsiteY37" fmla="*/ 8495771 h 15291430"/>
              <a:gd name="connsiteX38" fmla="*/ 22834 w 10005381"/>
              <a:gd name="connsiteY38" fmla="*/ 5969928 h 15291430"/>
              <a:gd name="connsiteX39" fmla="*/ 0 w 10005381"/>
              <a:gd name="connsiteY39" fmla="*/ 14563949 h 15291430"/>
              <a:gd name="connsiteX40" fmla="*/ 2525843 w 10005381"/>
              <a:gd name="connsiteY40" fmla="*/ 13836468 h 15291430"/>
              <a:gd name="connsiteX41" fmla="*/ 3509016 w 10005381"/>
              <a:gd name="connsiteY41" fmla="*/ 13893637 h 15291430"/>
              <a:gd name="connsiteX42" fmla="*/ 3911344 w 10005381"/>
              <a:gd name="connsiteY42" fmla="*/ 13956532 h 15291430"/>
              <a:gd name="connsiteX43" fmla="*/ 3993727 w 10005381"/>
              <a:gd name="connsiteY43" fmla="*/ 13912818 h 15291430"/>
              <a:gd name="connsiteX44" fmla="*/ 6088194 w 10005381"/>
              <a:gd name="connsiteY44" fmla="*/ 13592079 h 15291430"/>
              <a:gd name="connsiteX45" fmla="*/ 7694865 w 10005381"/>
              <a:gd name="connsiteY45" fmla="*/ 13758200 h 15291430"/>
              <a:gd name="connsiteX46" fmla="*/ 7815534 w 10005381"/>
              <a:gd name="connsiteY46" fmla="*/ 13789787 h 15291430"/>
              <a:gd name="connsiteX47" fmla="*/ 7797867 w 10005381"/>
              <a:gd name="connsiteY47" fmla="*/ 13743918 h 15291430"/>
              <a:gd name="connsiteX48" fmla="*/ 7533132 w 10005381"/>
              <a:gd name="connsiteY48" fmla="*/ 11794855 h 15291430"/>
              <a:gd name="connsiteX49" fmla="*/ 7746206 w 10005381"/>
              <a:gd name="connsiteY49" fmla="*/ 10008814 h 15291430"/>
              <a:gd name="connsiteX50" fmla="*/ 7749428 w 10005381"/>
              <a:gd name="connsiteY50" fmla="*/ 9998646 h 15291430"/>
              <a:gd name="connsiteX51" fmla="*/ 7746206 w 10005381"/>
              <a:gd name="connsiteY51" fmla="*/ 9988479 h 15291430"/>
              <a:gd name="connsiteX52" fmla="*/ 7533132 w 10005381"/>
              <a:gd name="connsiteY52" fmla="*/ 8202437 h 15291430"/>
              <a:gd name="connsiteX53" fmla="*/ 8260613 w 10005381"/>
              <a:gd name="connsiteY53" fmla="*/ 5676595 h 15291430"/>
              <a:gd name="connsiteX54" fmla="*/ 8988094 w 10005381"/>
              <a:gd name="connsiteY54" fmla="*/ 8202437 h 15291430"/>
              <a:gd name="connsiteX55" fmla="*/ 8775020 w 10005381"/>
              <a:gd name="connsiteY55" fmla="*/ 9988479 h 15291430"/>
              <a:gd name="connsiteX56" fmla="*/ 8771798 w 10005381"/>
              <a:gd name="connsiteY56" fmla="*/ 9998646 h 15291430"/>
              <a:gd name="connsiteX57" fmla="*/ 8775020 w 10005381"/>
              <a:gd name="connsiteY57" fmla="*/ 10008814 h 15291430"/>
              <a:gd name="connsiteX58" fmla="*/ 8988094 w 10005381"/>
              <a:gd name="connsiteY58" fmla="*/ 11794855 h 15291430"/>
              <a:gd name="connsiteX59" fmla="*/ 8543781 w 10005381"/>
              <a:gd name="connsiteY59" fmla="*/ 14122204 h 15291430"/>
              <a:gd name="connsiteX60" fmla="*/ 8531431 w 10005381"/>
              <a:gd name="connsiteY60" fmla="*/ 14137898 h 15291430"/>
              <a:gd name="connsiteX61" fmla="*/ 8562721 w 10005381"/>
              <a:gd name="connsiteY61" fmla="*/ 14172947 h 15291430"/>
              <a:gd name="connsiteX62" fmla="*/ 8614037 w 10005381"/>
              <a:gd name="connsiteY62" fmla="*/ 14319560 h 15291430"/>
              <a:gd name="connsiteX63" fmla="*/ 6088194 w 10005381"/>
              <a:gd name="connsiteY63" fmla="*/ 15047041 h 15291430"/>
              <a:gd name="connsiteX64" fmla="*/ 5105022 w 10005381"/>
              <a:gd name="connsiteY64" fmla="*/ 14989871 h 15291430"/>
              <a:gd name="connsiteX65" fmla="*/ 4702694 w 10005381"/>
              <a:gd name="connsiteY65" fmla="*/ 14926976 h 15291430"/>
              <a:gd name="connsiteX66" fmla="*/ 4620312 w 10005381"/>
              <a:gd name="connsiteY66" fmla="*/ 14970690 h 15291430"/>
              <a:gd name="connsiteX67" fmla="*/ 2525843 w 10005381"/>
              <a:gd name="connsiteY67" fmla="*/ 15291430 h 15291430"/>
              <a:gd name="connsiteX68" fmla="*/ 0 w 10005381"/>
              <a:gd name="connsiteY68" fmla="*/ 14563949 h 1529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0005381" h="15291430">
                <a:moveTo>
                  <a:pt x="3969000" y="586991"/>
                </a:moveTo>
                <a:cubicBezTo>
                  <a:pt x="3968916" y="561059"/>
                  <a:pt x="3972921" y="536176"/>
                  <a:pt x="3981195" y="512467"/>
                </a:cubicBezTo>
                <a:cubicBezTo>
                  <a:pt x="4080484" y="227962"/>
                  <a:pt x="4766258" y="193455"/>
                  <a:pt x="5658584" y="387897"/>
                </a:cubicBezTo>
                <a:lnTo>
                  <a:pt x="5852076" y="433354"/>
                </a:lnTo>
                <a:lnTo>
                  <a:pt x="5863079" y="432390"/>
                </a:lnTo>
                <a:cubicBezTo>
                  <a:pt x="6126975" y="422874"/>
                  <a:pt x="6490238" y="485617"/>
                  <a:pt x="6905999" y="612525"/>
                </a:cubicBezTo>
                <a:lnTo>
                  <a:pt x="7051056" y="659567"/>
                </a:lnTo>
                <a:lnTo>
                  <a:pt x="7071083" y="577350"/>
                </a:lnTo>
                <a:cubicBezTo>
                  <a:pt x="7099882" y="490243"/>
                  <a:pt x="7145461" y="428558"/>
                  <a:pt x="7208700" y="397116"/>
                </a:cubicBezTo>
                <a:cubicBezTo>
                  <a:pt x="7433552" y="285322"/>
                  <a:pt x="7828460" y="582305"/>
                  <a:pt x="8244643" y="1125724"/>
                </a:cubicBezTo>
                <a:lnTo>
                  <a:pt x="8295605" y="1194945"/>
                </a:lnTo>
                <a:lnTo>
                  <a:pt x="8479245" y="1294171"/>
                </a:lnTo>
                <a:cubicBezTo>
                  <a:pt x="9485318" y="1857361"/>
                  <a:pt x="10136421" y="2499023"/>
                  <a:pt x="9983045" y="2815356"/>
                </a:cubicBezTo>
                <a:cubicBezTo>
                  <a:pt x="9917312" y="2950927"/>
                  <a:pt x="9713153" y="3007492"/>
                  <a:pt x="9417436" y="2993147"/>
                </a:cubicBezTo>
                <a:lnTo>
                  <a:pt x="9272961" y="2981009"/>
                </a:lnTo>
                <a:lnTo>
                  <a:pt x="9289724" y="3022085"/>
                </a:lnTo>
                <a:cubicBezTo>
                  <a:pt x="9665000" y="3983766"/>
                  <a:pt x="9750022" y="4775219"/>
                  <a:pt x="9457715" y="4920552"/>
                </a:cubicBezTo>
                <a:cubicBezTo>
                  <a:pt x="9097951" y="5099423"/>
                  <a:pt x="8302847" y="4231822"/>
                  <a:pt x="7681799" y="2982709"/>
                </a:cubicBezTo>
                <a:cubicBezTo>
                  <a:pt x="7628427" y="2875364"/>
                  <a:pt x="7578078" y="2768694"/>
                  <a:pt x="7530855" y="2663263"/>
                </a:cubicBezTo>
                <a:lnTo>
                  <a:pt x="7408777" y="2375124"/>
                </a:lnTo>
                <a:lnTo>
                  <a:pt x="7392878" y="2367977"/>
                </a:lnTo>
                <a:lnTo>
                  <a:pt x="7375084" y="2359028"/>
                </a:lnTo>
                <a:lnTo>
                  <a:pt x="7291943" y="2345392"/>
                </a:lnTo>
                <a:cubicBezTo>
                  <a:pt x="6935584" y="2280335"/>
                  <a:pt x="6537868" y="2175225"/>
                  <a:pt x="6126280" y="2031586"/>
                </a:cubicBezTo>
                <a:cubicBezTo>
                  <a:pt x="4891515" y="1600667"/>
                  <a:pt x="3970252" y="975962"/>
                  <a:pt x="3969000" y="586991"/>
                </a:cubicBezTo>
                <a:close/>
                <a:moveTo>
                  <a:pt x="22834" y="5969928"/>
                </a:moveTo>
                <a:cubicBezTo>
                  <a:pt x="22834" y="5446809"/>
                  <a:pt x="68636" y="4960832"/>
                  <a:pt x="147076" y="4557705"/>
                </a:cubicBezTo>
                <a:lnTo>
                  <a:pt x="158891" y="4502845"/>
                </a:lnTo>
                <a:lnTo>
                  <a:pt x="146675" y="4493079"/>
                </a:lnTo>
                <a:cubicBezTo>
                  <a:pt x="82859" y="4416747"/>
                  <a:pt x="49614" y="4290379"/>
                  <a:pt x="44881" y="4125405"/>
                </a:cubicBezTo>
                <a:cubicBezTo>
                  <a:pt x="30997" y="3641482"/>
                  <a:pt x="262439" y="2825368"/>
                  <a:pt x="687196" y="1965506"/>
                </a:cubicBezTo>
                <a:cubicBezTo>
                  <a:pt x="1305025" y="714798"/>
                  <a:pt x="2097892" y="-154849"/>
                  <a:pt x="2458115" y="23095"/>
                </a:cubicBezTo>
                <a:cubicBezTo>
                  <a:pt x="2818338" y="201040"/>
                  <a:pt x="2609507" y="1359190"/>
                  <a:pt x="1991678" y="2609898"/>
                </a:cubicBezTo>
                <a:cubicBezTo>
                  <a:pt x="1759992" y="3078914"/>
                  <a:pt x="1503692" y="3494342"/>
                  <a:pt x="1254822" y="3821035"/>
                </a:cubicBezTo>
                <a:lnTo>
                  <a:pt x="1174882" y="3921740"/>
                </a:lnTo>
                <a:lnTo>
                  <a:pt x="1213060" y="4020865"/>
                </a:lnTo>
                <a:cubicBezTo>
                  <a:pt x="1374741" y="4484141"/>
                  <a:pt x="1477796" y="5185249"/>
                  <a:pt x="1477796" y="5969928"/>
                </a:cubicBezTo>
                <a:cubicBezTo>
                  <a:pt x="1477796" y="7364913"/>
                  <a:pt x="1152092" y="8495771"/>
                  <a:pt x="750315" y="8495771"/>
                </a:cubicBezTo>
                <a:cubicBezTo>
                  <a:pt x="348538" y="8495771"/>
                  <a:pt x="22834" y="7364913"/>
                  <a:pt x="22834" y="5969928"/>
                </a:cubicBezTo>
                <a:close/>
                <a:moveTo>
                  <a:pt x="0" y="14563949"/>
                </a:moveTo>
                <a:cubicBezTo>
                  <a:pt x="0" y="14162172"/>
                  <a:pt x="1130858" y="13836468"/>
                  <a:pt x="2525843" y="13836468"/>
                </a:cubicBezTo>
                <a:cubicBezTo>
                  <a:pt x="2874590" y="13836468"/>
                  <a:pt x="3206828" y="13856824"/>
                  <a:pt x="3509016" y="13893637"/>
                </a:cubicBezTo>
                <a:lnTo>
                  <a:pt x="3911344" y="13956532"/>
                </a:lnTo>
                <a:lnTo>
                  <a:pt x="3993727" y="13912818"/>
                </a:lnTo>
                <a:cubicBezTo>
                  <a:pt x="4447639" y="13719307"/>
                  <a:pt x="5216329" y="13592079"/>
                  <a:pt x="6088194" y="13592079"/>
                </a:cubicBezTo>
                <a:cubicBezTo>
                  <a:pt x="6698500" y="13592079"/>
                  <a:pt x="7258251" y="13654420"/>
                  <a:pt x="7694865" y="13758200"/>
                </a:cubicBezTo>
                <a:lnTo>
                  <a:pt x="7815534" y="13789787"/>
                </a:lnTo>
                <a:lnTo>
                  <a:pt x="7797867" y="13743918"/>
                </a:lnTo>
                <a:cubicBezTo>
                  <a:pt x="7636187" y="13280641"/>
                  <a:pt x="7533132" y="12579533"/>
                  <a:pt x="7533132" y="11794855"/>
                </a:cubicBezTo>
                <a:cubicBezTo>
                  <a:pt x="7533132" y="11097362"/>
                  <a:pt x="7614558" y="10465901"/>
                  <a:pt x="7746206" y="10008814"/>
                </a:cubicBezTo>
                <a:lnTo>
                  <a:pt x="7749428" y="9998646"/>
                </a:lnTo>
                <a:lnTo>
                  <a:pt x="7746206" y="9988479"/>
                </a:lnTo>
                <a:cubicBezTo>
                  <a:pt x="7614558" y="9531391"/>
                  <a:pt x="7533132" y="8899930"/>
                  <a:pt x="7533132" y="8202437"/>
                </a:cubicBezTo>
                <a:cubicBezTo>
                  <a:pt x="7533132" y="6807453"/>
                  <a:pt x="7858836" y="5676595"/>
                  <a:pt x="8260613" y="5676595"/>
                </a:cubicBezTo>
                <a:cubicBezTo>
                  <a:pt x="8662390" y="5676595"/>
                  <a:pt x="8988094" y="6807454"/>
                  <a:pt x="8988094" y="8202437"/>
                </a:cubicBezTo>
                <a:cubicBezTo>
                  <a:pt x="8988094" y="8899930"/>
                  <a:pt x="8906668" y="9531391"/>
                  <a:pt x="8775020" y="9988479"/>
                </a:cubicBezTo>
                <a:lnTo>
                  <a:pt x="8771798" y="9998646"/>
                </a:lnTo>
                <a:lnTo>
                  <a:pt x="8775020" y="10008814"/>
                </a:lnTo>
                <a:cubicBezTo>
                  <a:pt x="8906668" y="10465901"/>
                  <a:pt x="8988094" y="11097362"/>
                  <a:pt x="8988094" y="11794855"/>
                </a:cubicBezTo>
                <a:cubicBezTo>
                  <a:pt x="8988094" y="12841093"/>
                  <a:pt x="8804885" y="13738760"/>
                  <a:pt x="8543781" y="14122204"/>
                </a:cubicBezTo>
                <a:lnTo>
                  <a:pt x="8531431" y="14137898"/>
                </a:lnTo>
                <a:lnTo>
                  <a:pt x="8562721" y="14172947"/>
                </a:lnTo>
                <a:cubicBezTo>
                  <a:pt x="8596368" y="14220304"/>
                  <a:pt x="8614037" y="14269337"/>
                  <a:pt x="8614037" y="14319560"/>
                </a:cubicBezTo>
                <a:cubicBezTo>
                  <a:pt x="8614037" y="14721337"/>
                  <a:pt x="7483179" y="15047041"/>
                  <a:pt x="6088194" y="15047041"/>
                </a:cubicBezTo>
                <a:cubicBezTo>
                  <a:pt x="5739448" y="15047041"/>
                  <a:pt x="5407210" y="15026684"/>
                  <a:pt x="5105022" y="14989871"/>
                </a:cubicBezTo>
                <a:lnTo>
                  <a:pt x="4702694" y="14926976"/>
                </a:lnTo>
                <a:lnTo>
                  <a:pt x="4620312" y="14970690"/>
                </a:lnTo>
                <a:cubicBezTo>
                  <a:pt x="4166400" y="15164202"/>
                  <a:pt x="3397709" y="15291430"/>
                  <a:pt x="2525843" y="15291430"/>
                </a:cubicBezTo>
                <a:cubicBezTo>
                  <a:pt x="1130858" y="15291430"/>
                  <a:pt x="0" y="14965726"/>
                  <a:pt x="0" y="14563949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Usa Map PNG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3" y="304800"/>
            <a:ext cx="3095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ina Flag Vectors | Free Illustrations, Drawings, PNG Clip Art, &amp;  Backgrounds Images - rawpixel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8750" y1="82500" x2="58750" y2="8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40" y="3351546"/>
            <a:ext cx="3525470" cy="352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ermany Map PNG - Germany Map Vector. - CleanPNG / Kiss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3" y="2237104"/>
            <a:ext cx="1567227" cy="204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wnload Japan Landkarte Umriss - Japanese Flag Map PNG Image with No  Background - PNGkey.co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31" y="1497441"/>
            <a:ext cx="1785567" cy="19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p Of France transparent PNG - Stick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91" y="4402261"/>
            <a:ext cx="1931892" cy="189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1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48789 -0.009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01" y="-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Are International Economic Relation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500"/>
                    </a14:imgEffect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074" y="0"/>
            <a:ext cx="12258073" cy="71198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Скругленный прямоугольник 1"/>
          <p:cNvSpPr/>
          <p:nvPr/>
        </p:nvSpPr>
        <p:spPr>
          <a:xfrm>
            <a:off x="766915" y="-1269347"/>
            <a:ext cx="3716593" cy="100289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Jaloliddin</a:t>
            </a:r>
            <a:endParaRPr lang="en-US" sz="5400" dirty="0" smtClean="0"/>
          </a:p>
          <a:p>
            <a:pPr algn="ctr"/>
            <a:endParaRPr lang="en-US" sz="5400" dirty="0"/>
          </a:p>
          <a:p>
            <a:pPr algn="ctr"/>
            <a:r>
              <a:rPr lang="en-US" sz="5400" dirty="0" err="1" smtClean="0"/>
              <a:t>Kirish</a:t>
            </a:r>
            <a:endParaRPr lang="en-US" sz="5400" dirty="0" smtClean="0"/>
          </a:p>
          <a:p>
            <a:pPr algn="ctr"/>
            <a:endParaRPr lang="en-US" sz="5400" dirty="0"/>
          </a:p>
          <a:p>
            <a:pPr algn="ctr"/>
            <a:r>
              <a:rPr lang="en-US" sz="5400" dirty="0" err="1" smtClean="0"/>
              <a:t>Xalqaro</a:t>
            </a:r>
            <a:r>
              <a:rPr lang="en-US" sz="5400" dirty="0" smtClean="0"/>
              <a:t> </a:t>
            </a:r>
            <a:r>
              <a:rPr lang="en-US" sz="5400" dirty="0" err="1" smtClean="0"/>
              <a:t>iqtisodiy</a:t>
            </a:r>
            <a:r>
              <a:rPr lang="en-US" sz="5400" dirty="0" smtClean="0"/>
              <a:t> </a:t>
            </a:r>
            <a:r>
              <a:rPr lang="en-US" sz="5400" dirty="0" err="1" smtClean="0"/>
              <a:t>aloqalar</a:t>
            </a:r>
            <a:endParaRPr lang="en-US" sz="5400" dirty="0" smtClean="0"/>
          </a:p>
          <a:p>
            <a:pPr algn="ctr"/>
            <a:endParaRPr lang="en-US" sz="5400" dirty="0"/>
          </a:p>
          <a:p>
            <a:pPr algn="ctr"/>
            <a:r>
              <a:rPr lang="en-US" sz="5400" dirty="0" err="1" smtClean="0"/>
              <a:t>Xalqaro</a:t>
            </a:r>
            <a:r>
              <a:rPr lang="en-US" sz="5400" dirty="0" smtClean="0"/>
              <a:t> </a:t>
            </a:r>
            <a:r>
              <a:rPr lang="en-US" sz="5400" dirty="0" err="1" smtClean="0"/>
              <a:t>savdo</a:t>
            </a:r>
            <a:endParaRPr lang="en-US" sz="5400" dirty="0" smtClean="0"/>
          </a:p>
          <a:p>
            <a:pPr algn="ctr"/>
            <a:endParaRPr lang="en-US" sz="5400" dirty="0"/>
          </a:p>
          <a:p>
            <a:pPr algn="ctr"/>
            <a:r>
              <a:rPr lang="en-US" sz="5400" dirty="0" err="1" smtClean="0"/>
              <a:t>Nosirning</a:t>
            </a:r>
            <a:r>
              <a:rPr lang="en-US" sz="5400" dirty="0" smtClean="0"/>
              <a:t> </a:t>
            </a:r>
            <a:r>
              <a:rPr lang="en-US" sz="5400" dirty="0" err="1" smtClean="0"/>
              <a:t>Xiylasi</a:t>
            </a:r>
            <a:endParaRPr lang="en-US" sz="5400" dirty="0" smtClean="0"/>
          </a:p>
        </p:txBody>
      </p:sp>
      <p:sp>
        <p:nvSpPr>
          <p:cNvPr id="3" name="Блок-схема: процесс 2"/>
          <p:cNvSpPr/>
          <p:nvPr/>
        </p:nvSpPr>
        <p:spPr>
          <a:xfrm>
            <a:off x="766915" y="-477078"/>
            <a:ext cx="3716593" cy="1863426"/>
          </a:xfrm>
          <a:prstGeom prst="flowChartProcess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8538" y="293283"/>
            <a:ext cx="6336792" cy="8550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Xalqora</a:t>
            </a:r>
            <a:r>
              <a:rPr lang="en-US" sz="4800" dirty="0" smtClean="0">
                <a:latin typeface="Algerian" panose="04020705040A02060702" pitchFamily="82" charset="0"/>
              </a:rPr>
              <a:t> </a:t>
            </a:r>
            <a:r>
              <a:rPr lang="en-US" sz="4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Savdo</a:t>
            </a:r>
            <a:endParaRPr lang="en-US" sz="4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8927" y="1386348"/>
            <a:ext cx="439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Xalqaro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savdo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ortig’ini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ta’minlaydi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631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0013 0.790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pen economy challenges: Global currencies and trading networks | CE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90" y="2753053"/>
            <a:ext cx="7297679" cy="4104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ый треугольник 1"/>
          <p:cNvSpPr/>
          <p:nvPr/>
        </p:nvSpPr>
        <p:spPr>
          <a:xfrm flipV="1">
            <a:off x="0" y="-23732"/>
            <a:ext cx="1181100" cy="926928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ый треугольник 2"/>
          <p:cNvSpPr/>
          <p:nvPr/>
        </p:nvSpPr>
        <p:spPr>
          <a:xfrm flipV="1">
            <a:off x="0" y="-18131"/>
            <a:ext cx="1181100" cy="1612728"/>
          </a:xfrm>
          <a:prstGeom prst="rtTriangl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ый треугольник 3"/>
          <p:cNvSpPr/>
          <p:nvPr/>
        </p:nvSpPr>
        <p:spPr>
          <a:xfrm flipV="1">
            <a:off x="0" y="-18129"/>
            <a:ext cx="2133600" cy="926928"/>
          </a:xfrm>
          <a:prstGeom prst="rtTriangl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ый треугольник 4"/>
          <p:cNvSpPr/>
          <p:nvPr/>
        </p:nvSpPr>
        <p:spPr>
          <a:xfrm flipV="1">
            <a:off x="0" y="-23732"/>
            <a:ext cx="2133600" cy="1612728"/>
          </a:xfrm>
          <a:prstGeom prst="rtTriangl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133600" y="914402"/>
            <a:ext cx="857250" cy="85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I</a:t>
            </a:r>
          </a:p>
        </p:txBody>
      </p:sp>
      <p:sp>
        <p:nvSpPr>
          <p:cNvPr id="7" name="Прямоугольный треугольник 6"/>
          <p:cNvSpPr/>
          <p:nvPr/>
        </p:nvSpPr>
        <p:spPr>
          <a:xfrm>
            <a:off x="0" y="5931071"/>
            <a:ext cx="1181100" cy="926928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ый треугольник 7"/>
          <p:cNvSpPr/>
          <p:nvPr/>
        </p:nvSpPr>
        <p:spPr>
          <a:xfrm>
            <a:off x="0" y="5245271"/>
            <a:ext cx="1181100" cy="1612728"/>
          </a:xfrm>
          <a:prstGeom prst="rtTriangl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ый треугольник 8"/>
          <p:cNvSpPr/>
          <p:nvPr/>
        </p:nvSpPr>
        <p:spPr>
          <a:xfrm>
            <a:off x="0" y="5931071"/>
            <a:ext cx="2133600" cy="926928"/>
          </a:xfrm>
          <a:prstGeom prst="rtTriangl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ый треугольник 9"/>
          <p:cNvSpPr/>
          <p:nvPr/>
        </p:nvSpPr>
        <p:spPr>
          <a:xfrm>
            <a:off x="0" y="5245271"/>
            <a:ext cx="2133600" cy="1612728"/>
          </a:xfrm>
          <a:prstGeom prst="rtTriangl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ый треугольник 10"/>
          <p:cNvSpPr/>
          <p:nvPr/>
        </p:nvSpPr>
        <p:spPr>
          <a:xfrm flipH="1">
            <a:off x="11010900" y="5931072"/>
            <a:ext cx="1181100" cy="926928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flipH="1">
            <a:off x="11010900" y="5245272"/>
            <a:ext cx="1181100" cy="1612728"/>
          </a:xfrm>
          <a:prstGeom prst="rtTriangl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ый треугольник 12"/>
          <p:cNvSpPr/>
          <p:nvPr/>
        </p:nvSpPr>
        <p:spPr>
          <a:xfrm flipH="1">
            <a:off x="10058400" y="5931072"/>
            <a:ext cx="2133600" cy="926928"/>
          </a:xfrm>
          <a:prstGeom prst="rtTriangl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ый треугольник 13"/>
          <p:cNvSpPr/>
          <p:nvPr/>
        </p:nvSpPr>
        <p:spPr>
          <a:xfrm flipH="1">
            <a:off x="10058400" y="5245272"/>
            <a:ext cx="2133600" cy="1612728"/>
          </a:xfrm>
          <a:prstGeom prst="rtTriangl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ый треугольник 14"/>
          <p:cNvSpPr/>
          <p:nvPr/>
        </p:nvSpPr>
        <p:spPr>
          <a:xfrm rot="10800000">
            <a:off x="11010900" y="19509"/>
            <a:ext cx="1181100" cy="926928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ый треугольник 15"/>
          <p:cNvSpPr/>
          <p:nvPr/>
        </p:nvSpPr>
        <p:spPr>
          <a:xfrm rot="10800000">
            <a:off x="11010900" y="-1"/>
            <a:ext cx="1181100" cy="1612728"/>
          </a:xfrm>
          <a:prstGeom prst="rtTriangl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ый треугольник 16"/>
          <p:cNvSpPr/>
          <p:nvPr/>
        </p:nvSpPr>
        <p:spPr>
          <a:xfrm rot="10800000">
            <a:off x="10058400" y="-18130"/>
            <a:ext cx="2133600" cy="926928"/>
          </a:xfrm>
          <a:prstGeom prst="rtTriangl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ый треугольник 17"/>
          <p:cNvSpPr/>
          <p:nvPr/>
        </p:nvSpPr>
        <p:spPr>
          <a:xfrm rot="10800000">
            <a:off x="10058400" y="0"/>
            <a:ext cx="2133600" cy="1612728"/>
          </a:xfrm>
          <a:prstGeom prst="rtTriangl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Прямая соединительная линия 19"/>
          <p:cNvCxnSpPr>
            <a:stCxn id="6" idx="6"/>
          </p:cNvCxnSpPr>
          <p:nvPr/>
        </p:nvCxnSpPr>
        <p:spPr>
          <a:xfrm flipV="1">
            <a:off x="2990850" y="1311965"/>
            <a:ext cx="7345846" cy="31062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3495377" y="439732"/>
            <a:ext cx="6336792" cy="8550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Xalqora</a:t>
            </a:r>
            <a:r>
              <a:rPr lang="en-US" sz="4800" dirty="0" smtClean="0">
                <a:latin typeface="Algerian" panose="04020705040A02060702" pitchFamily="82" charset="0"/>
              </a:rPr>
              <a:t> </a:t>
            </a:r>
            <a:r>
              <a:rPr lang="en-US" sz="4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Savdo</a:t>
            </a:r>
            <a:endParaRPr lang="en-US" sz="4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lgerian" panose="04020705040A02060702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90850" y="1984549"/>
            <a:ext cx="439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Xalqaro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savdo,olib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chiqadi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919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 rot="20433914">
            <a:off x="3971722" y="-3512738"/>
            <a:ext cx="1645920" cy="5928088"/>
          </a:xfrm>
          <a:prstGeom prst="roundRect">
            <a:avLst>
              <a:gd name="adj" fmla="val 34127"/>
            </a:avLst>
          </a:prstGeom>
          <a:solidFill>
            <a:schemeClr val="accent4">
              <a:lumMod val="50000"/>
              <a:alpha val="36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кругленный прямоугольник 5"/>
          <p:cNvSpPr/>
          <p:nvPr/>
        </p:nvSpPr>
        <p:spPr>
          <a:xfrm rot="1810742">
            <a:off x="3330479" y="5127818"/>
            <a:ext cx="1645920" cy="5928088"/>
          </a:xfrm>
          <a:prstGeom prst="roundRect">
            <a:avLst>
              <a:gd name="adj" fmla="val 34127"/>
            </a:avLst>
          </a:prstGeom>
          <a:solidFill>
            <a:srgbClr val="BBED05">
              <a:alpha val="36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 rot="20433914">
            <a:off x="11022354" y="4549997"/>
            <a:ext cx="1645920" cy="5928088"/>
          </a:xfrm>
          <a:prstGeom prst="roundRect">
            <a:avLst>
              <a:gd name="adj" fmla="val 34127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кругленный прямоугольник 7"/>
          <p:cNvSpPr/>
          <p:nvPr/>
        </p:nvSpPr>
        <p:spPr>
          <a:xfrm rot="20433914">
            <a:off x="7478671" y="3071064"/>
            <a:ext cx="1645920" cy="5928088"/>
          </a:xfrm>
          <a:prstGeom prst="roundRect">
            <a:avLst>
              <a:gd name="adj" fmla="val 34127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 rot="20433914">
            <a:off x="10031398" y="-1593947"/>
            <a:ext cx="1645920" cy="5928088"/>
          </a:xfrm>
          <a:prstGeom prst="roundRect">
            <a:avLst>
              <a:gd name="adj" fmla="val 34127"/>
            </a:avLst>
          </a:prstGeom>
          <a:solidFill>
            <a:schemeClr val="accent1">
              <a:alpha val="3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 rot="19669445">
            <a:off x="1702651" y="497238"/>
            <a:ext cx="2032000" cy="1605280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 rot="19669445">
            <a:off x="761500" y="2305149"/>
            <a:ext cx="1001023" cy="836071"/>
          </a:xfrm>
          <a:prstGeom prst="rect">
            <a:avLst/>
          </a:prstGeom>
          <a:solidFill>
            <a:schemeClr val="accent2">
              <a:lumMod val="60000"/>
              <a:lumOff val="4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 rot="19669445">
            <a:off x="-159998" y="732157"/>
            <a:ext cx="1212996" cy="1134835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 rot="19669445">
            <a:off x="-786295" y="4890253"/>
            <a:ext cx="2804104" cy="2138385"/>
          </a:xfrm>
          <a:prstGeom prst="rect">
            <a:avLst/>
          </a:prstGeom>
          <a:solidFill>
            <a:schemeClr val="accent4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 rot="19669445">
            <a:off x="2339168" y="3230292"/>
            <a:ext cx="758968" cy="508573"/>
          </a:xfrm>
          <a:prstGeom prst="rect">
            <a:avLst/>
          </a:prstGeom>
          <a:solidFill>
            <a:schemeClr val="accent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 rot="19669445">
            <a:off x="795952" y="-1408821"/>
            <a:ext cx="2032000" cy="1605280"/>
          </a:xfrm>
          <a:prstGeom prst="rect">
            <a:avLst/>
          </a:prstGeom>
          <a:solidFill>
            <a:schemeClr val="accent2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 rot="19669445">
            <a:off x="2179648" y="4167266"/>
            <a:ext cx="2032000" cy="1605280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 rot="19669445">
            <a:off x="-1505612" y="3092813"/>
            <a:ext cx="2032000" cy="1605280"/>
          </a:xfrm>
          <a:prstGeom prst="rect">
            <a:avLst/>
          </a:prstGeom>
          <a:solidFill>
            <a:schemeClr val="accent1">
              <a:lumMod val="60000"/>
              <a:lumOff val="4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 rot="19669445">
            <a:off x="10546689" y="-1316069"/>
            <a:ext cx="2559102" cy="2225060"/>
          </a:xfrm>
          <a:prstGeom prst="rect">
            <a:avLst/>
          </a:prstGeom>
          <a:solidFill>
            <a:srgbClr val="00206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/>
          <p:cNvSpPr/>
          <p:nvPr/>
        </p:nvSpPr>
        <p:spPr>
          <a:xfrm rot="19669445">
            <a:off x="10487230" y="5290026"/>
            <a:ext cx="1046601" cy="736802"/>
          </a:xfrm>
          <a:prstGeom prst="rect">
            <a:avLst/>
          </a:prstGeom>
          <a:solidFill>
            <a:srgbClr val="FFFF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 rot="19669445">
            <a:off x="9050704" y="5707198"/>
            <a:ext cx="1000288" cy="663194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 rot="19669445">
            <a:off x="2179647" y="4167267"/>
            <a:ext cx="2032000" cy="1605280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ямоугольник 21"/>
          <p:cNvSpPr/>
          <p:nvPr/>
        </p:nvSpPr>
        <p:spPr>
          <a:xfrm rot="19669445">
            <a:off x="9050703" y="5707199"/>
            <a:ext cx="1000288" cy="663194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2133600" y="914402"/>
            <a:ext cx="857250" cy="85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G</a:t>
            </a:r>
            <a:endParaRPr lang="en-US" sz="6000" dirty="0">
              <a:latin typeface="Algerian" panose="04020705040A02060702" pitchFamily="82" charset="0"/>
            </a:endParaRPr>
          </a:p>
        </p:txBody>
      </p:sp>
      <p:cxnSp>
        <p:nvCxnSpPr>
          <p:cNvPr id="3" name="Прямая соединительная линия 2"/>
          <p:cNvCxnSpPr>
            <a:stCxn id="2" idx="6"/>
          </p:cNvCxnSpPr>
          <p:nvPr/>
        </p:nvCxnSpPr>
        <p:spPr>
          <a:xfrm flipV="1">
            <a:off x="2990850" y="1311965"/>
            <a:ext cx="7345846" cy="31062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 txBox="1">
            <a:spLocks/>
          </p:cNvSpPr>
          <p:nvPr/>
        </p:nvSpPr>
        <p:spPr>
          <a:xfrm>
            <a:off x="3495377" y="439732"/>
            <a:ext cx="6336792" cy="8550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Kapital</a:t>
            </a:r>
            <a:endParaRPr lang="en-US" sz="4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lgerian" panose="04020705040A02060702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0850" y="1984549"/>
            <a:ext cx="439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So’ngi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yillarda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eksportyorlari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hisoblanadi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892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 rot="20433914">
            <a:off x="3971722" y="-3512738"/>
            <a:ext cx="1645920" cy="5928088"/>
          </a:xfrm>
          <a:prstGeom prst="roundRect">
            <a:avLst>
              <a:gd name="adj" fmla="val 34127"/>
            </a:avLst>
          </a:prstGeom>
          <a:solidFill>
            <a:schemeClr val="accent4">
              <a:lumMod val="50000"/>
              <a:alpha val="36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кругленный прямоугольник 5"/>
          <p:cNvSpPr/>
          <p:nvPr/>
        </p:nvSpPr>
        <p:spPr>
          <a:xfrm rot="1810742">
            <a:off x="3330479" y="5127818"/>
            <a:ext cx="1645920" cy="5928088"/>
          </a:xfrm>
          <a:prstGeom prst="roundRect">
            <a:avLst>
              <a:gd name="adj" fmla="val 34127"/>
            </a:avLst>
          </a:prstGeom>
          <a:solidFill>
            <a:srgbClr val="BBED05">
              <a:alpha val="36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 rot="20433914">
            <a:off x="11022354" y="4549997"/>
            <a:ext cx="1645920" cy="5928088"/>
          </a:xfrm>
          <a:prstGeom prst="roundRect">
            <a:avLst>
              <a:gd name="adj" fmla="val 34127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кругленный прямоугольник 7"/>
          <p:cNvSpPr/>
          <p:nvPr/>
        </p:nvSpPr>
        <p:spPr>
          <a:xfrm rot="20433914">
            <a:off x="7478671" y="3071064"/>
            <a:ext cx="1645920" cy="5928088"/>
          </a:xfrm>
          <a:prstGeom prst="roundRect">
            <a:avLst>
              <a:gd name="adj" fmla="val 34127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 rot="20433914">
            <a:off x="10031398" y="-1593947"/>
            <a:ext cx="1645920" cy="5928088"/>
          </a:xfrm>
          <a:prstGeom prst="roundRect">
            <a:avLst>
              <a:gd name="adj" fmla="val 34127"/>
            </a:avLst>
          </a:prstGeom>
          <a:solidFill>
            <a:schemeClr val="accent1">
              <a:alpha val="3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 rot="19669445">
            <a:off x="1702651" y="497238"/>
            <a:ext cx="2032000" cy="1605280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 rot="19669445">
            <a:off x="761500" y="2305149"/>
            <a:ext cx="1001023" cy="836071"/>
          </a:xfrm>
          <a:prstGeom prst="rect">
            <a:avLst/>
          </a:prstGeom>
          <a:solidFill>
            <a:schemeClr val="accent2">
              <a:lumMod val="60000"/>
              <a:lumOff val="4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 rot="19669445">
            <a:off x="-159998" y="732157"/>
            <a:ext cx="1212996" cy="1134835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 rot="19669445">
            <a:off x="-786295" y="4890253"/>
            <a:ext cx="2804104" cy="2138385"/>
          </a:xfrm>
          <a:prstGeom prst="rect">
            <a:avLst/>
          </a:prstGeom>
          <a:solidFill>
            <a:schemeClr val="accent4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 rot="19669445">
            <a:off x="2339168" y="3230292"/>
            <a:ext cx="758968" cy="508573"/>
          </a:xfrm>
          <a:prstGeom prst="rect">
            <a:avLst/>
          </a:prstGeom>
          <a:solidFill>
            <a:schemeClr val="accent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 rot="19669445">
            <a:off x="795952" y="-1408821"/>
            <a:ext cx="2032000" cy="1605280"/>
          </a:xfrm>
          <a:prstGeom prst="rect">
            <a:avLst/>
          </a:prstGeom>
          <a:solidFill>
            <a:schemeClr val="accent2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 rot="19669445">
            <a:off x="2179648" y="4167266"/>
            <a:ext cx="2032000" cy="1605280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 rot="19669445">
            <a:off x="-1505612" y="3092813"/>
            <a:ext cx="2032000" cy="1605280"/>
          </a:xfrm>
          <a:prstGeom prst="rect">
            <a:avLst/>
          </a:prstGeom>
          <a:solidFill>
            <a:schemeClr val="accent1">
              <a:lumMod val="60000"/>
              <a:lumOff val="4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 rot="19669445">
            <a:off x="10546689" y="-1316069"/>
            <a:ext cx="2559102" cy="2225060"/>
          </a:xfrm>
          <a:prstGeom prst="rect">
            <a:avLst/>
          </a:prstGeom>
          <a:solidFill>
            <a:srgbClr val="00206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/>
          <p:cNvSpPr/>
          <p:nvPr/>
        </p:nvSpPr>
        <p:spPr>
          <a:xfrm rot="19669445">
            <a:off x="10487230" y="5290026"/>
            <a:ext cx="1046601" cy="736802"/>
          </a:xfrm>
          <a:prstGeom prst="rect">
            <a:avLst/>
          </a:prstGeom>
          <a:solidFill>
            <a:srgbClr val="FFFF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 rot="19669445">
            <a:off x="9050704" y="5707198"/>
            <a:ext cx="1000288" cy="663194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 rot="19669445">
            <a:off x="2179647" y="4167267"/>
            <a:ext cx="2032000" cy="1605280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ямоугольник 21"/>
          <p:cNvSpPr/>
          <p:nvPr/>
        </p:nvSpPr>
        <p:spPr>
          <a:xfrm rot="19669445">
            <a:off x="9050703" y="5707199"/>
            <a:ext cx="1000288" cy="663194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2133600" y="914402"/>
            <a:ext cx="857250" cy="85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G</a:t>
            </a:r>
            <a:endParaRPr lang="en-US" sz="6000" dirty="0">
              <a:latin typeface="Algerian" panose="04020705040A02060702" pitchFamily="82" charset="0"/>
            </a:endParaRPr>
          </a:p>
        </p:txBody>
      </p:sp>
      <p:cxnSp>
        <p:nvCxnSpPr>
          <p:cNvPr id="3" name="Прямая соединительная линия 2"/>
          <p:cNvCxnSpPr>
            <a:stCxn id="2" idx="6"/>
          </p:cNvCxnSpPr>
          <p:nvPr/>
        </p:nvCxnSpPr>
        <p:spPr>
          <a:xfrm flipV="1">
            <a:off x="2990850" y="1311965"/>
            <a:ext cx="7345846" cy="31062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 txBox="1">
            <a:spLocks/>
          </p:cNvSpPr>
          <p:nvPr/>
        </p:nvSpPr>
        <p:spPr>
          <a:xfrm>
            <a:off x="3495377" y="439732"/>
            <a:ext cx="6336792" cy="8550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Xalqaro</a:t>
            </a: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Turizm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0850" y="1984549"/>
            <a:ext cx="439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Xalqaro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turizm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jalb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qilmoqda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38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ый треугольник 1"/>
          <p:cNvSpPr/>
          <p:nvPr/>
        </p:nvSpPr>
        <p:spPr>
          <a:xfrm flipV="1">
            <a:off x="0" y="-23732"/>
            <a:ext cx="1181100" cy="926928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ый треугольник 2"/>
          <p:cNvSpPr/>
          <p:nvPr/>
        </p:nvSpPr>
        <p:spPr>
          <a:xfrm flipV="1">
            <a:off x="0" y="-18131"/>
            <a:ext cx="1181100" cy="1612728"/>
          </a:xfrm>
          <a:prstGeom prst="rtTriangl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ый треугольник 3"/>
          <p:cNvSpPr/>
          <p:nvPr/>
        </p:nvSpPr>
        <p:spPr>
          <a:xfrm flipV="1">
            <a:off x="0" y="-18129"/>
            <a:ext cx="2133600" cy="926928"/>
          </a:xfrm>
          <a:prstGeom prst="rtTriangl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ый треугольник 4"/>
          <p:cNvSpPr/>
          <p:nvPr/>
        </p:nvSpPr>
        <p:spPr>
          <a:xfrm flipV="1">
            <a:off x="0" y="-23732"/>
            <a:ext cx="2133600" cy="1612728"/>
          </a:xfrm>
          <a:prstGeom prst="rtTriangl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133600" y="914402"/>
            <a:ext cx="857250" cy="85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C</a:t>
            </a:r>
          </a:p>
        </p:txBody>
      </p:sp>
      <p:sp>
        <p:nvSpPr>
          <p:cNvPr id="7" name="Прямоугольный треугольник 6"/>
          <p:cNvSpPr/>
          <p:nvPr/>
        </p:nvSpPr>
        <p:spPr>
          <a:xfrm>
            <a:off x="0" y="5931071"/>
            <a:ext cx="1181100" cy="926928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ый треугольник 7"/>
          <p:cNvSpPr/>
          <p:nvPr/>
        </p:nvSpPr>
        <p:spPr>
          <a:xfrm>
            <a:off x="0" y="5245271"/>
            <a:ext cx="1181100" cy="1612728"/>
          </a:xfrm>
          <a:prstGeom prst="rtTriangl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ый треугольник 8"/>
          <p:cNvSpPr/>
          <p:nvPr/>
        </p:nvSpPr>
        <p:spPr>
          <a:xfrm>
            <a:off x="0" y="5931071"/>
            <a:ext cx="2133600" cy="926928"/>
          </a:xfrm>
          <a:prstGeom prst="rtTriangl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ый треугольник 9"/>
          <p:cNvSpPr/>
          <p:nvPr/>
        </p:nvSpPr>
        <p:spPr>
          <a:xfrm>
            <a:off x="0" y="5245271"/>
            <a:ext cx="2133600" cy="1612728"/>
          </a:xfrm>
          <a:prstGeom prst="rtTriangl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ый треугольник 10"/>
          <p:cNvSpPr/>
          <p:nvPr/>
        </p:nvSpPr>
        <p:spPr>
          <a:xfrm flipH="1">
            <a:off x="11010900" y="5931072"/>
            <a:ext cx="1181100" cy="926928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flipH="1">
            <a:off x="11010900" y="5245272"/>
            <a:ext cx="1181100" cy="1612728"/>
          </a:xfrm>
          <a:prstGeom prst="rtTriangl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ый треугольник 12"/>
          <p:cNvSpPr/>
          <p:nvPr/>
        </p:nvSpPr>
        <p:spPr>
          <a:xfrm flipH="1">
            <a:off x="10058400" y="5931072"/>
            <a:ext cx="2133600" cy="926928"/>
          </a:xfrm>
          <a:prstGeom prst="rtTriangl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ый треугольник 13"/>
          <p:cNvSpPr/>
          <p:nvPr/>
        </p:nvSpPr>
        <p:spPr>
          <a:xfrm flipH="1">
            <a:off x="10058400" y="5245272"/>
            <a:ext cx="2133600" cy="1612728"/>
          </a:xfrm>
          <a:prstGeom prst="rtTriangl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ый треугольник 14"/>
          <p:cNvSpPr/>
          <p:nvPr/>
        </p:nvSpPr>
        <p:spPr>
          <a:xfrm rot="10800000">
            <a:off x="11010900" y="19509"/>
            <a:ext cx="1181100" cy="926928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ый треугольник 15"/>
          <p:cNvSpPr/>
          <p:nvPr/>
        </p:nvSpPr>
        <p:spPr>
          <a:xfrm rot="10800000">
            <a:off x="11010900" y="-1"/>
            <a:ext cx="1181100" cy="1612728"/>
          </a:xfrm>
          <a:prstGeom prst="rtTriangl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ый треугольник 16"/>
          <p:cNvSpPr/>
          <p:nvPr/>
        </p:nvSpPr>
        <p:spPr>
          <a:xfrm rot="10800000">
            <a:off x="10058400" y="-18130"/>
            <a:ext cx="2133600" cy="926928"/>
          </a:xfrm>
          <a:prstGeom prst="rtTriangl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ый треугольник 17"/>
          <p:cNvSpPr/>
          <p:nvPr/>
        </p:nvSpPr>
        <p:spPr>
          <a:xfrm rot="10800000">
            <a:off x="10058400" y="0"/>
            <a:ext cx="2133600" cy="1612728"/>
          </a:xfrm>
          <a:prstGeom prst="rtTriangl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Прямая соединительная линия 19"/>
          <p:cNvCxnSpPr>
            <a:stCxn id="6" idx="6"/>
          </p:cNvCxnSpPr>
          <p:nvPr/>
        </p:nvCxnSpPr>
        <p:spPr>
          <a:xfrm flipV="1">
            <a:off x="2990850" y="1311965"/>
            <a:ext cx="7345846" cy="31062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3495377" y="439732"/>
            <a:ext cx="6336792" cy="8550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lgerian" panose="04020705040A02060702" pitchFamily="82" charset="0"/>
              </a:rPr>
              <a:t>Turizm</a:t>
            </a:r>
            <a:endParaRPr lang="en-US" sz="4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lgerian" panose="04020705040A02060702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90850" y="1984549"/>
            <a:ext cx="439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Afrika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qi’tasi,ham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mtClean="0">
                <a:latin typeface="Andalus" panose="02020603050405020304" pitchFamily="18" charset="-78"/>
                <a:cs typeface="Andalus" panose="02020603050405020304" pitchFamily="18" charset="-78"/>
              </a:rPr>
              <a:t>rivojlanmoqda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830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72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Algerian</vt:lpstr>
      <vt:lpstr>Andalus</vt:lpstr>
      <vt:lpstr>Arial</vt:lpstr>
      <vt:lpstr>Calibri</vt:lpstr>
      <vt:lpstr>Calibri Light</vt:lpstr>
      <vt:lpstr>Тема Office</vt:lpstr>
      <vt:lpstr>Xalqora iqtisodiy aloqalar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Xalqora iqtisodiy aloqalar</dc:title>
  <dc:creator>Пользователь</dc:creator>
  <cp:lastModifiedBy>Пользователь</cp:lastModifiedBy>
  <cp:revision>6</cp:revision>
  <dcterms:created xsi:type="dcterms:W3CDTF">2023-11-28T15:36:22Z</dcterms:created>
  <dcterms:modified xsi:type="dcterms:W3CDTF">2023-11-28T16:19:42Z</dcterms:modified>
</cp:coreProperties>
</file>