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2" r:id="rId8"/>
    <p:sldId id="262" r:id="rId9"/>
    <p:sldId id="263" r:id="rId10"/>
    <p:sldId id="264" r:id="rId11"/>
    <p:sldId id="265" r:id="rId12"/>
    <p:sldId id="270" r:id="rId13"/>
    <p:sldId id="271" r:id="rId14"/>
    <p:sldId id="266" r:id="rId15"/>
    <p:sldId id="267" r:id="rId16"/>
    <p:sldId id="268" r:id="rId17"/>
    <p:sldId id="27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81F2889-131F-4D0E-91C7-397AD9E96357}" type="datetimeFigureOut">
              <a:rPr lang="tr-TR" smtClean="0"/>
              <a:t>29.11.2022</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43B3C6F-9278-4BCC-BF4B-367A53503FFD}"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99819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81F2889-131F-4D0E-91C7-397AD9E96357}" type="datetimeFigureOut">
              <a:rPr lang="tr-TR" smtClean="0"/>
              <a:t>29.11.2022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272349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81F2889-131F-4D0E-91C7-397AD9E96357}" type="datetimeFigureOut">
              <a:rPr lang="tr-TR" smtClean="0"/>
              <a:t>29.11.2022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413965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81F2889-131F-4D0E-91C7-397AD9E96357}" type="datetimeFigureOut">
              <a:rPr lang="tr-TR" smtClean="0"/>
              <a:t>29.11.2022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2472907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81F2889-131F-4D0E-91C7-397AD9E96357}" type="datetimeFigureOut">
              <a:rPr lang="tr-TR" smtClean="0"/>
              <a:t>29.11.2022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43B3C6F-9278-4BCC-BF4B-367A53503FFD}"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2612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81F2889-131F-4D0E-91C7-397AD9E96357}" type="datetimeFigureOut">
              <a:rPr lang="tr-TR" smtClean="0"/>
              <a:t>29.11.2022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154957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81F2889-131F-4D0E-91C7-397AD9E96357}" type="datetimeFigureOut">
              <a:rPr lang="tr-TR" smtClean="0"/>
              <a:t>29.11.2022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292065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81F2889-131F-4D0E-91C7-397AD9E96357}" type="datetimeFigureOut">
              <a:rPr lang="tr-TR" smtClean="0"/>
              <a:t>29.11.2022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135078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F2889-131F-4D0E-91C7-397AD9E96357}" type="datetimeFigureOut">
              <a:rPr lang="tr-TR" smtClean="0"/>
              <a:t>29.11.2022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363656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81F2889-131F-4D0E-91C7-397AD9E96357}" type="datetimeFigureOut">
              <a:rPr lang="tr-TR" smtClean="0"/>
              <a:t>29.11.2022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309864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81F2889-131F-4D0E-91C7-397AD9E96357}" type="datetimeFigureOut">
              <a:rPr lang="tr-TR" smtClean="0"/>
              <a:t>29.11.2022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43B3C6F-9278-4BCC-BF4B-367A53503FFD}" type="slidenum">
              <a:rPr lang="tr-TR" smtClean="0"/>
              <a:t>‹#›</a:t>
            </a:fld>
            <a:endParaRPr lang="tr-TR"/>
          </a:p>
        </p:txBody>
      </p:sp>
    </p:spTree>
    <p:extLst>
      <p:ext uri="{BB962C8B-B14F-4D97-AF65-F5344CB8AC3E}">
        <p14:creationId xmlns:p14="http://schemas.microsoft.com/office/powerpoint/2010/main" val="169621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81F2889-131F-4D0E-91C7-397AD9E96357}" type="datetimeFigureOut">
              <a:rPr lang="tr-TR" smtClean="0"/>
              <a:t>29.11.2022</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43B3C6F-9278-4BCC-BF4B-367A53503FFD}" type="slidenum">
              <a:rPr lang="tr-TR" smtClean="0"/>
              <a:t>‹#›</a:t>
            </a:fld>
            <a:endParaRPr lang="tr-TR"/>
          </a:p>
        </p:txBody>
      </p:sp>
    </p:spTree>
    <p:extLst>
      <p:ext uri="{BB962C8B-B14F-4D97-AF65-F5344CB8AC3E}">
        <p14:creationId xmlns:p14="http://schemas.microsoft.com/office/powerpoint/2010/main" val="2691315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6DFCEB-9CC8-23F3-270D-CE9C9095EFD9}"/>
              </a:ext>
            </a:extLst>
          </p:cNvPr>
          <p:cNvSpPr>
            <a:spLocks noGrp="1"/>
          </p:cNvSpPr>
          <p:nvPr>
            <p:ph type="ctrTitle"/>
          </p:nvPr>
        </p:nvSpPr>
        <p:spPr/>
        <p:txBody>
          <a:bodyPr/>
          <a:lstStyle/>
          <a:p>
            <a:r>
              <a:rPr lang="tr-TR" dirty="0"/>
              <a:t>ŞİFRELEME ALGORİTMALARI </a:t>
            </a:r>
          </a:p>
        </p:txBody>
      </p:sp>
      <p:sp>
        <p:nvSpPr>
          <p:cNvPr id="3" name="Alt Başlık 2">
            <a:extLst>
              <a:ext uri="{FF2B5EF4-FFF2-40B4-BE49-F238E27FC236}">
                <a16:creationId xmlns:a16="http://schemas.microsoft.com/office/drawing/2014/main" id="{7EF4062E-EA20-DF22-11EB-9FDE94B6C7D2}"/>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372546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2FF828-7F29-B89A-84E6-4291D63B0A28}"/>
              </a:ext>
            </a:extLst>
          </p:cNvPr>
          <p:cNvSpPr>
            <a:spLocks noGrp="1"/>
          </p:cNvSpPr>
          <p:nvPr>
            <p:ph type="title"/>
          </p:nvPr>
        </p:nvSpPr>
        <p:spPr/>
        <p:txBody>
          <a:bodyPr/>
          <a:lstStyle/>
          <a:p>
            <a:pPr algn="ctr"/>
            <a:r>
              <a:rPr lang="tr-TR" dirty="0"/>
              <a:t>Bazı Şifreleme Algoritmaları için Döngü Sayıları</a:t>
            </a:r>
          </a:p>
        </p:txBody>
      </p:sp>
      <p:pic>
        <p:nvPicPr>
          <p:cNvPr id="5" name="İçerik Yer Tutucusu 4">
            <a:extLst>
              <a:ext uri="{FF2B5EF4-FFF2-40B4-BE49-F238E27FC236}">
                <a16:creationId xmlns:a16="http://schemas.microsoft.com/office/drawing/2014/main" id="{A02312EB-14A7-76F9-D859-4F9CD49B61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3604" y="2556467"/>
            <a:ext cx="8011643" cy="2896004"/>
          </a:xfrm>
        </p:spPr>
      </p:pic>
    </p:spTree>
    <p:extLst>
      <p:ext uri="{BB962C8B-B14F-4D97-AF65-F5344CB8AC3E}">
        <p14:creationId xmlns:p14="http://schemas.microsoft.com/office/powerpoint/2010/main" val="393557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DD4C59-D156-CDED-7075-C2F5B77477F0}"/>
              </a:ext>
            </a:extLst>
          </p:cNvPr>
          <p:cNvSpPr>
            <a:spLocks noGrp="1"/>
          </p:cNvSpPr>
          <p:nvPr>
            <p:ph type="title"/>
          </p:nvPr>
        </p:nvSpPr>
        <p:spPr>
          <a:xfrm>
            <a:off x="204858" y="223146"/>
            <a:ext cx="11632007" cy="1325562"/>
          </a:xfrm>
        </p:spPr>
        <p:txBody>
          <a:bodyPr>
            <a:normAutofit/>
          </a:bodyPr>
          <a:lstStyle/>
          <a:p>
            <a:r>
              <a:rPr lang="tr-TR" sz="3600" b="1" dirty="0"/>
              <a:t>AES (Advanced </a:t>
            </a:r>
            <a:r>
              <a:rPr lang="tr-TR" sz="3600" b="1" dirty="0" err="1"/>
              <a:t>Encryption</a:t>
            </a:r>
            <a:r>
              <a:rPr lang="tr-TR" sz="3600" b="1" dirty="0"/>
              <a:t> Standard- Gelişmiş Şifreleme </a:t>
            </a:r>
            <a:r>
              <a:rPr lang="tr-TR" sz="3600" b="1" dirty="0" err="1"/>
              <a:t>Standartı</a:t>
            </a:r>
            <a:r>
              <a:rPr lang="tr-TR" sz="3600" b="1" dirty="0"/>
              <a:t>)Algoritması</a:t>
            </a:r>
          </a:p>
        </p:txBody>
      </p:sp>
      <p:sp>
        <p:nvSpPr>
          <p:cNvPr id="3" name="İçerik Yer Tutucusu 2">
            <a:extLst>
              <a:ext uri="{FF2B5EF4-FFF2-40B4-BE49-F238E27FC236}">
                <a16:creationId xmlns:a16="http://schemas.microsoft.com/office/drawing/2014/main" id="{CFAB75C2-DDFD-E825-6196-69C7AFDA8205}"/>
              </a:ext>
            </a:extLst>
          </p:cNvPr>
          <p:cNvSpPr>
            <a:spLocks noGrp="1"/>
          </p:cNvSpPr>
          <p:nvPr>
            <p:ph idx="1"/>
          </p:nvPr>
        </p:nvSpPr>
        <p:spPr>
          <a:xfrm>
            <a:off x="204858" y="1845578"/>
            <a:ext cx="10893778" cy="3489819"/>
          </a:xfrm>
        </p:spPr>
        <p:txBody>
          <a:bodyPr>
            <a:noAutofit/>
          </a:bodyPr>
          <a:lstStyle/>
          <a:p>
            <a:pPr marL="0" indent="0">
              <a:buNone/>
            </a:pPr>
            <a:r>
              <a:rPr lang="tr-TR" sz="2400" dirty="0"/>
              <a:t>En yaygın olarak kullanılan simetrik şifreleme algoritmasıdır. AES, John </a:t>
            </a:r>
            <a:r>
              <a:rPr lang="tr-TR" sz="2400" dirty="0" err="1"/>
              <a:t>Daemen</a:t>
            </a:r>
            <a:r>
              <a:rPr lang="tr-TR" sz="2400" dirty="0"/>
              <a:t> ve Vincent </a:t>
            </a:r>
            <a:r>
              <a:rPr lang="tr-TR" sz="2400" dirty="0" err="1"/>
              <a:t>Rijmen</a:t>
            </a:r>
            <a:r>
              <a:rPr lang="tr-TR" sz="2400" dirty="0"/>
              <a:t> tarafından </a:t>
            </a:r>
            <a:r>
              <a:rPr lang="tr-TR" sz="2400" dirty="0" err="1"/>
              <a:t>Rijndael</a:t>
            </a:r>
            <a:r>
              <a:rPr lang="tr-TR" sz="2400" dirty="0"/>
              <a:t> adıyla geliştirilmiş ve 2002 yılında standart haline gelmiştir. </a:t>
            </a:r>
          </a:p>
          <a:p>
            <a:pPr marL="0" indent="0">
              <a:buNone/>
            </a:pPr>
            <a:r>
              <a:rPr lang="tr-TR" sz="2400" dirty="0"/>
              <a:t>AES uzunluğu 128 bitte sabit olan blok ile uzunluğu 128, 192 ya da 256 bit olan anahtar kullanır. Kullanılan tekniklerden bazıları baytların yer değiştirmesi, 4x4’ lük matrisler üzerine yayılmış metin parçalarının satırlarına uygulanan kaydırma işlemleridir.</a:t>
            </a:r>
          </a:p>
          <a:p>
            <a:pPr marL="0" indent="0">
              <a:buNone/>
            </a:pPr>
            <a:r>
              <a:rPr lang="tr-TR" sz="2400" dirty="0"/>
              <a:t> SPN algoritmasının geniş bir çeşididir. </a:t>
            </a:r>
            <a:r>
              <a:rPr lang="tr-TR" sz="2400" dirty="0" err="1"/>
              <a:t>Square</a:t>
            </a:r>
            <a:r>
              <a:rPr lang="tr-TR" sz="2400" dirty="0"/>
              <a:t> [16] ve </a:t>
            </a:r>
            <a:r>
              <a:rPr lang="tr-TR" sz="2400" dirty="0" err="1"/>
              <a:t>Crypton</a:t>
            </a:r>
            <a:r>
              <a:rPr lang="tr-TR" sz="2400" dirty="0"/>
              <a:t> [17] şifreleri AES benzeri SPN şifrelerdir. Döngü sayısı anahtar genişliğine göre değişmektedir. 128 bit anahtar için 10 döngüde şifreleme yapılırken 192 ve 256 bit anahtarlar için sırasıyla 12 ve 14 döngüde şifreleme yapılmaktadır. AES algoritmasında her döngü dört katmandan oluşur.</a:t>
            </a:r>
          </a:p>
        </p:txBody>
      </p:sp>
    </p:spTree>
    <p:extLst>
      <p:ext uri="{BB962C8B-B14F-4D97-AF65-F5344CB8AC3E}">
        <p14:creationId xmlns:p14="http://schemas.microsoft.com/office/powerpoint/2010/main" val="4189527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30B79D-3713-AE39-5198-E956AE360427}"/>
              </a:ext>
            </a:extLst>
          </p:cNvPr>
          <p:cNvSpPr>
            <a:spLocks noGrp="1"/>
          </p:cNvSpPr>
          <p:nvPr>
            <p:ph type="title"/>
          </p:nvPr>
        </p:nvSpPr>
        <p:spPr/>
        <p:txBody>
          <a:bodyPr/>
          <a:lstStyle/>
          <a:p>
            <a:r>
              <a:rPr lang="tr-TR" b="1" dirty="0"/>
              <a:t>Kriptografik Protokoller </a:t>
            </a:r>
          </a:p>
        </p:txBody>
      </p:sp>
      <p:sp>
        <p:nvSpPr>
          <p:cNvPr id="3" name="İçerik Yer Tutucusu 2">
            <a:extLst>
              <a:ext uri="{FF2B5EF4-FFF2-40B4-BE49-F238E27FC236}">
                <a16:creationId xmlns:a16="http://schemas.microsoft.com/office/drawing/2014/main" id="{B8525173-DCE2-145A-1798-F79C8855DD0D}"/>
              </a:ext>
            </a:extLst>
          </p:cNvPr>
          <p:cNvSpPr>
            <a:spLocks noGrp="1"/>
          </p:cNvSpPr>
          <p:nvPr>
            <p:ph idx="1"/>
          </p:nvPr>
        </p:nvSpPr>
        <p:spPr>
          <a:xfrm>
            <a:off x="1261872" y="1828800"/>
            <a:ext cx="9627038" cy="4848837"/>
          </a:xfrm>
        </p:spPr>
        <p:txBody>
          <a:bodyPr/>
          <a:lstStyle/>
          <a:p>
            <a:r>
              <a:rPr lang="tr-TR" dirty="0"/>
              <a:t>Bir güvenlik (Kriptografik protokol), güvenlik ile ilgili bir işlemi uygulayan, bir dizi kriptografik algoritmaları kullan bir soyut protokoldür. </a:t>
            </a:r>
          </a:p>
          <a:p>
            <a:r>
              <a:rPr lang="tr-TR" dirty="0"/>
              <a:t> Böyle bir protokol, bu algoritmaların nasıl kullanacağını tanımlar. </a:t>
            </a:r>
          </a:p>
          <a:p>
            <a:r>
              <a:rPr lang="tr-TR" dirty="0"/>
              <a:t> İzleyenlerin bir veya daha fazlasını Kriptografik protokol içerebilir:</a:t>
            </a:r>
          </a:p>
          <a:p>
            <a:pPr marL="0" indent="0">
              <a:buNone/>
            </a:pPr>
            <a:r>
              <a:rPr lang="tr-TR" dirty="0"/>
              <a:t> – Gizli anahtar </a:t>
            </a:r>
            <a:r>
              <a:rPr lang="tr-TR" dirty="0" err="1"/>
              <a:t>paylaşmı</a:t>
            </a:r>
            <a:r>
              <a:rPr lang="tr-TR" dirty="0"/>
              <a:t> </a:t>
            </a:r>
          </a:p>
          <a:p>
            <a:pPr marL="0" indent="0">
              <a:buNone/>
            </a:pPr>
            <a:r>
              <a:rPr lang="tr-TR" dirty="0"/>
              <a:t>– Varlığının (</a:t>
            </a:r>
            <a:r>
              <a:rPr lang="tr-TR" dirty="0" err="1"/>
              <a:t>entity</a:t>
            </a:r>
            <a:r>
              <a:rPr lang="tr-TR" dirty="0"/>
              <a:t>) kimlik denetimi </a:t>
            </a:r>
          </a:p>
          <a:p>
            <a:pPr marL="0" indent="0">
              <a:buNone/>
            </a:pPr>
            <a:r>
              <a:rPr lang="tr-TR" dirty="0"/>
              <a:t>– Simetrik şifreleme </a:t>
            </a:r>
          </a:p>
          <a:p>
            <a:pPr marL="0" indent="0">
              <a:buNone/>
            </a:pPr>
            <a:r>
              <a:rPr lang="tr-TR" dirty="0"/>
              <a:t>– İnkar </a:t>
            </a:r>
            <a:r>
              <a:rPr lang="tr-TR" dirty="0" err="1"/>
              <a:t>edilememezlik</a:t>
            </a:r>
            <a:r>
              <a:rPr lang="tr-TR" dirty="0"/>
              <a:t> </a:t>
            </a:r>
            <a:r>
              <a:rPr lang="tr-TR" dirty="0" err="1"/>
              <a:t>metodları</a:t>
            </a:r>
            <a:endParaRPr lang="tr-TR" dirty="0"/>
          </a:p>
        </p:txBody>
      </p:sp>
    </p:spTree>
    <p:extLst>
      <p:ext uri="{BB962C8B-B14F-4D97-AF65-F5344CB8AC3E}">
        <p14:creationId xmlns:p14="http://schemas.microsoft.com/office/powerpoint/2010/main" val="1670932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AB0B5DA-959C-3E9B-2AE9-E245DD59C377}"/>
              </a:ext>
            </a:extLst>
          </p:cNvPr>
          <p:cNvPicPr>
            <a:picLocks noGrp="1" noChangeAspect="1"/>
          </p:cNvPicPr>
          <p:nvPr>
            <p:ph idx="1"/>
          </p:nvPr>
        </p:nvPicPr>
        <p:blipFill>
          <a:blip r:embed="rId2"/>
          <a:stretch>
            <a:fillRect/>
          </a:stretch>
        </p:blipFill>
        <p:spPr>
          <a:xfrm>
            <a:off x="3173489" y="0"/>
            <a:ext cx="5845021" cy="6815597"/>
          </a:xfrm>
        </p:spPr>
      </p:pic>
    </p:spTree>
    <p:extLst>
      <p:ext uri="{BB962C8B-B14F-4D97-AF65-F5344CB8AC3E}">
        <p14:creationId xmlns:p14="http://schemas.microsoft.com/office/powerpoint/2010/main" val="245508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3C8E9C-3C6D-0C80-EDE8-7599E9BEA80F}"/>
              </a:ext>
            </a:extLst>
          </p:cNvPr>
          <p:cNvSpPr>
            <a:spLocks noGrp="1"/>
          </p:cNvSpPr>
          <p:nvPr>
            <p:ph type="title"/>
          </p:nvPr>
        </p:nvSpPr>
        <p:spPr>
          <a:xfrm>
            <a:off x="1261872" y="-95635"/>
            <a:ext cx="9692640" cy="1325562"/>
          </a:xfrm>
        </p:spPr>
        <p:txBody>
          <a:bodyPr/>
          <a:lstStyle/>
          <a:p>
            <a:r>
              <a:rPr lang="tr-TR" b="1" dirty="0"/>
              <a:t>AES Döngü Yapısı</a:t>
            </a:r>
          </a:p>
        </p:txBody>
      </p:sp>
      <p:sp>
        <p:nvSpPr>
          <p:cNvPr id="3" name="İçerik Yer Tutucusu 2">
            <a:extLst>
              <a:ext uri="{FF2B5EF4-FFF2-40B4-BE49-F238E27FC236}">
                <a16:creationId xmlns:a16="http://schemas.microsoft.com/office/drawing/2014/main" id="{1EE0624D-7AA9-B04A-57EA-BAA80A129112}"/>
              </a:ext>
            </a:extLst>
          </p:cNvPr>
          <p:cNvSpPr>
            <a:spLocks noGrp="1"/>
          </p:cNvSpPr>
          <p:nvPr>
            <p:ph idx="1"/>
          </p:nvPr>
        </p:nvSpPr>
        <p:spPr>
          <a:xfrm>
            <a:off x="750144" y="1451296"/>
            <a:ext cx="9509592" cy="4821120"/>
          </a:xfrm>
        </p:spPr>
        <p:txBody>
          <a:bodyPr>
            <a:normAutofit/>
          </a:bodyPr>
          <a:lstStyle/>
          <a:p>
            <a:pPr marL="0" indent="0">
              <a:buNone/>
            </a:pPr>
            <a:r>
              <a:rPr lang="tr-TR" dirty="0"/>
              <a:t>Algoritmanın genel yapısı; AES algoritmasında giriş, çıkış ve matrisler 128 bitliktir. Matris 4 satır, 4 sütun (4×4), 16 bölmeden oluşur.</a:t>
            </a:r>
          </a:p>
          <a:p>
            <a:pPr marL="0" indent="0">
              <a:buNone/>
            </a:pPr>
            <a:r>
              <a:rPr lang="tr-TR" dirty="0"/>
              <a:t>Bu matrise ‘durum’ denmektedir. Durumun her bölmesine bir </a:t>
            </a:r>
            <a:r>
              <a:rPr lang="tr-TR" dirty="0" err="1"/>
              <a:t>bytlık</a:t>
            </a:r>
            <a:r>
              <a:rPr lang="tr-TR" dirty="0"/>
              <a:t> veri düşer. Her satırda 32 bitlik bir kelimeyi meydana getirir. Şifreleme işleminde ilk olarak 128 bit veri 4x4 byte matrisine dönüştürülür. </a:t>
            </a:r>
          </a:p>
          <a:p>
            <a:pPr marL="0" indent="0">
              <a:buNone/>
            </a:pPr>
            <a:r>
              <a:rPr lang="tr-TR" dirty="0"/>
              <a:t>Daha sonra her döngüde sırasıyla byte’ların </a:t>
            </a:r>
            <a:r>
              <a:rPr lang="tr-TR" dirty="0" err="1"/>
              <a:t>yerdeğiştirmesi</a:t>
            </a:r>
            <a:r>
              <a:rPr lang="tr-TR" dirty="0"/>
              <a:t>, satırların ötelenmesi, sütunların karıştırılması ve anahtar planlamadan gelen o döngü için belirlenen anahtar ile </a:t>
            </a:r>
            <a:r>
              <a:rPr lang="tr-TR" dirty="0" err="1"/>
              <a:t>XOR’lama</a:t>
            </a:r>
            <a:r>
              <a:rPr lang="tr-TR" dirty="0"/>
              <a:t> işlemleri yapılır. </a:t>
            </a:r>
          </a:p>
          <a:p>
            <a:pPr marL="0" indent="0">
              <a:buNone/>
            </a:pPr>
            <a:r>
              <a:rPr lang="tr-TR" dirty="0"/>
              <a:t>Byte’ların </a:t>
            </a:r>
            <a:r>
              <a:rPr lang="tr-TR" dirty="0" err="1"/>
              <a:t>yerdeğiştirilmesinde</a:t>
            </a:r>
            <a:r>
              <a:rPr lang="tr-TR" dirty="0"/>
              <a:t> 16 byte değerinin her biri 8 bit girişli 8 bit çıkışlı S kutusuna sokulur. S kutusu değerleri, </a:t>
            </a:r>
            <a:r>
              <a:rPr lang="tr-TR" dirty="0" err="1"/>
              <a:t>Galois</a:t>
            </a:r>
            <a:r>
              <a:rPr lang="tr-TR" dirty="0"/>
              <a:t> </a:t>
            </a:r>
            <a:r>
              <a:rPr lang="tr-TR" dirty="0" err="1"/>
              <a:t>cisiminde</a:t>
            </a:r>
            <a:r>
              <a:rPr lang="tr-TR" dirty="0"/>
              <a:t> (</a:t>
            </a:r>
            <a:r>
              <a:rPr lang="tr-TR" dirty="0" err="1"/>
              <a:t>Galois</a:t>
            </a:r>
            <a:r>
              <a:rPr lang="tr-TR" dirty="0"/>
              <a:t> </a:t>
            </a:r>
            <a:r>
              <a:rPr lang="tr-TR" dirty="0" err="1"/>
              <a:t>Field</a:t>
            </a:r>
            <a:r>
              <a:rPr lang="tr-TR" dirty="0"/>
              <a:t>-GF) GF(28 ), 8 bitlik polinom için ters alındıktan sonra doğrusal bir dönüşüme sokularak elde edilmiştir.</a:t>
            </a:r>
          </a:p>
          <a:p>
            <a:pPr marL="0" indent="0">
              <a:buNone/>
            </a:pPr>
            <a:r>
              <a:rPr lang="tr-TR" dirty="0"/>
              <a:t>Satırların ötelenmesi işleminde 4x4 byte matrisinde satırlar ötelenir ve sütunların karıştırılması işleminde herhangi bir sütun için o sütundaki değerler karıştırılır. Döngünün son katmanında ise o döngüye ait anahtar ile </a:t>
            </a:r>
            <a:r>
              <a:rPr lang="tr-TR" dirty="0" err="1"/>
              <a:t>XOR’lama</a:t>
            </a:r>
            <a:r>
              <a:rPr lang="tr-TR" dirty="0"/>
              <a:t> yapılmaktadır.</a:t>
            </a:r>
          </a:p>
        </p:txBody>
      </p:sp>
    </p:spTree>
    <p:extLst>
      <p:ext uri="{BB962C8B-B14F-4D97-AF65-F5344CB8AC3E}">
        <p14:creationId xmlns:p14="http://schemas.microsoft.com/office/powerpoint/2010/main" val="2140440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B8128B-8782-3F30-6663-45FF1DFCBA63}"/>
              </a:ext>
            </a:extLst>
          </p:cNvPr>
          <p:cNvSpPr>
            <a:spLocks noGrp="1"/>
          </p:cNvSpPr>
          <p:nvPr>
            <p:ph type="title"/>
          </p:nvPr>
        </p:nvSpPr>
        <p:spPr>
          <a:xfrm>
            <a:off x="838200" y="-300664"/>
            <a:ext cx="10515600" cy="1288016"/>
          </a:xfrm>
        </p:spPr>
        <p:txBody>
          <a:bodyPr>
            <a:normAutofit fontScale="90000"/>
          </a:bodyPr>
          <a:lstStyle/>
          <a:p>
            <a:pPr algn="ctr"/>
            <a:r>
              <a:rPr lang="tr-TR" dirty="0"/>
              <a:t>AES şifreleme algoritmasının genel yapısı. </a:t>
            </a:r>
          </a:p>
        </p:txBody>
      </p:sp>
      <p:pic>
        <p:nvPicPr>
          <p:cNvPr id="5" name="İçerik Yer Tutucusu 4">
            <a:extLst>
              <a:ext uri="{FF2B5EF4-FFF2-40B4-BE49-F238E27FC236}">
                <a16:creationId xmlns:a16="http://schemas.microsoft.com/office/drawing/2014/main" id="{D80949A4-711E-0F40-AE8C-688B2418B1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542" y="1155321"/>
            <a:ext cx="7492916" cy="5684561"/>
          </a:xfrm>
        </p:spPr>
      </p:pic>
    </p:spTree>
    <p:extLst>
      <p:ext uri="{BB962C8B-B14F-4D97-AF65-F5344CB8AC3E}">
        <p14:creationId xmlns:p14="http://schemas.microsoft.com/office/powerpoint/2010/main" val="133635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0A933A-6CDD-838E-3516-8DF698890EB7}"/>
              </a:ext>
            </a:extLst>
          </p:cNvPr>
          <p:cNvSpPr>
            <a:spLocks noGrp="1"/>
          </p:cNvSpPr>
          <p:nvPr>
            <p:ph type="title"/>
          </p:nvPr>
        </p:nvSpPr>
        <p:spPr>
          <a:xfrm>
            <a:off x="502640" y="88288"/>
            <a:ext cx="10515600" cy="1325563"/>
          </a:xfrm>
        </p:spPr>
        <p:txBody>
          <a:bodyPr>
            <a:normAutofit fontScale="90000"/>
          </a:bodyPr>
          <a:lstStyle/>
          <a:p>
            <a:r>
              <a:rPr lang="tr-TR" b="1" dirty="0"/>
              <a:t>DES (Data </a:t>
            </a:r>
            <a:r>
              <a:rPr lang="tr-TR" b="1" dirty="0" err="1"/>
              <a:t>Encrytion</a:t>
            </a:r>
            <a:r>
              <a:rPr lang="tr-TR" b="1" dirty="0"/>
              <a:t> Standard - Veri Şifreleme </a:t>
            </a:r>
            <a:r>
              <a:rPr lang="tr-TR" b="1" dirty="0" err="1"/>
              <a:t>Standartı</a:t>
            </a:r>
            <a:r>
              <a:rPr lang="tr-TR" b="1" dirty="0"/>
              <a:t>) ALGORİTMASI </a:t>
            </a:r>
          </a:p>
        </p:txBody>
      </p:sp>
      <p:sp>
        <p:nvSpPr>
          <p:cNvPr id="3" name="İçerik Yer Tutucusu 2">
            <a:extLst>
              <a:ext uri="{FF2B5EF4-FFF2-40B4-BE49-F238E27FC236}">
                <a16:creationId xmlns:a16="http://schemas.microsoft.com/office/drawing/2014/main" id="{60D04147-B510-F3A2-2321-85E60D00218B}"/>
              </a:ext>
            </a:extLst>
          </p:cNvPr>
          <p:cNvSpPr>
            <a:spLocks noGrp="1"/>
          </p:cNvSpPr>
          <p:nvPr>
            <p:ph idx="1"/>
          </p:nvPr>
        </p:nvSpPr>
        <p:spPr>
          <a:xfrm>
            <a:off x="502640" y="1413851"/>
            <a:ext cx="10515600" cy="5556687"/>
          </a:xfrm>
        </p:spPr>
        <p:txBody>
          <a:bodyPr>
            <a:normAutofit/>
          </a:bodyPr>
          <a:lstStyle/>
          <a:p>
            <a:pPr marL="0" indent="0">
              <a:buNone/>
            </a:pPr>
            <a:r>
              <a:rPr lang="tr-TR" dirty="0"/>
              <a:t>DES algoritması blok şifreleme (</a:t>
            </a:r>
            <a:r>
              <a:rPr lang="tr-TR" dirty="0" err="1"/>
              <a:t>block</a:t>
            </a:r>
            <a:r>
              <a:rPr lang="tr-TR" dirty="0"/>
              <a:t> </a:t>
            </a:r>
            <a:r>
              <a:rPr lang="tr-TR" dirty="0" err="1"/>
              <a:t>cipher</a:t>
            </a:r>
            <a:r>
              <a:rPr lang="tr-TR" dirty="0"/>
              <a:t>) mantığına göre çalışır, yani veriler bir anahtar yardımıyla bloklar halinde şifrelenir. </a:t>
            </a:r>
          </a:p>
          <a:p>
            <a:pPr marL="0" indent="0">
              <a:buNone/>
            </a:pPr>
            <a:r>
              <a:rPr lang="tr-TR" dirty="0"/>
              <a:t>Anahtar ne kadar uzunsa şifreyi çözmekte o kadar zor olacaktır. </a:t>
            </a:r>
            <a:r>
              <a:rPr lang="tr-TR" dirty="0" err="1"/>
              <a:t>Des</a:t>
            </a:r>
            <a:r>
              <a:rPr lang="tr-TR" dirty="0"/>
              <a:t> algoritmasında anahtar uzunluğu 56 bittir. Bu anahtar özellikle günümüz işlemci hızları göz önüne alındığında, </a:t>
            </a:r>
            <a:r>
              <a:rPr lang="tr-TR" dirty="0" err="1"/>
              <a:t>brute</a:t>
            </a:r>
            <a:r>
              <a:rPr lang="tr-TR" dirty="0"/>
              <a:t> </a:t>
            </a:r>
            <a:r>
              <a:rPr lang="tr-TR" dirty="0" err="1"/>
              <a:t>force</a:t>
            </a:r>
            <a:r>
              <a:rPr lang="tr-TR" dirty="0"/>
              <a:t> saldırılarına belli bir süre dayanabilir. </a:t>
            </a:r>
          </a:p>
          <a:p>
            <a:pPr marL="0" indent="0">
              <a:buNone/>
            </a:pPr>
            <a:r>
              <a:rPr lang="tr-TR" dirty="0"/>
              <a:t>DES yapısı itibari ile blok şifreleme algoritmasıdır. Yani basitçe şifrelenecek olan açık metni parçalara bölerek (blok) her parçayı birbirinden bağımsız olarak şifreler ve şifrelenmiş metni açmak içinde aynı işlemi bloklar üzerinde yapar. Bu blokların uzunluğu 64 bittir.</a:t>
            </a:r>
          </a:p>
          <a:p>
            <a:pPr marL="0" indent="0">
              <a:buNone/>
            </a:pPr>
            <a:r>
              <a:rPr lang="tr-TR" dirty="0"/>
              <a:t> Şifrelemeyi metin uzunlukları belli olan bloklar halinde gerçekleştirir. DES, IBM tarafından geliştirilmiştir. 1975 yılında “Federal </a:t>
            </a:r>
            <a:r>
              <a:rPr lang="tr-TR" dirty="0" err="1"/>
              <a:t>Register</a:t>
            </a:r>
            <a:r>
              <a:rPr lang="tr-TR" dirty="0"/>
              <a:t>” tarafından yayınlanmıştır. Ayrıca klasik </a:t>
            </a:r>
            <a:r>
              <a:rPr lang="tr-TR" dirty="0" err="1"/>
              <a:t>Feistel</a:t>
            </a:r>
            <a:r>
              <a:rPr lang="tr-TR" dirty="0"/>
              <a:t> Ağı kullanılarak temelde şifreleme işleminin deşifreleme işlemiyle aynı olması sağlanmıştır.</a:t>
            </a:r>
          </a:p>
          <a:p>
            <a:pPr marL="0" indent="0">
              <a:buNone/>
            </a:pPr>
            <a:r>
              <a:rPr lang="tr-TR" dirty="0"/>
              <a:t> DES algoritması 64 bitlik anahtar uzunluğuna sahip olmasına rağmen 56 bit uzunluğunda simetrik kriptolama tekniği kullanan bir sistemdir. Her kullanımında o kullanıma özel yeni bir anahtar yaratması </a:t>
            </a:r>
            <a:r>
              <a:rPr lang="tr-TR" dirty="0" err="1"/>
              <a:t>DES’in</a:t>
            </a:r>
            <a:r>
              <a:rPr lang="tr-TR" dirty="0"/>
              <a:t> güçlü yanı olup, günümüz teknolojisi için algoritmasının yavaş ve 56-bit’lik anahtar uzunluğunun yetersiz kalması </a:t>
            </a:r>
            <a:r>
              <a:rPr lang="tr-TR" dirty="0" err="1"/>
              <a:t>DES’in</a:t>
            </a:r>
            <a:r>
              <a:rPr lang="tr-TR" dirty="0"/>
              <a:t> zayıf yönleridir</a:t>
            </a:r>
          </a:p>
        </p:txBody>
      </p:sp>
    </p:spTree>
    <p:extLst>
      <p:ext uri="{BB962C8B-B14F-4D97-AF65-F5344CB8AC3E}">
        <p14:creationId xmlns:p14="http://schemas.microsoft.com/office/powerpoint/2010/main" val="196173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BD808C-D0A2-5987-32A7-B7DCF30CDC60}"/>
              </a:ext>
            </a:extLst>
          </p:cNvPr>
          <p:cNvSpPr>
            <a:spLocks noGrp="1"/>
          </p:cNvSpPr>
          <p:nvPr>
            <p:ph type="title"/>
          </p:nvPr>
        </p:nvSpPr>
        <p:spPr>
          <a:xfrm>
            <a:off x="804308" y="-161037"/>
            <a:ext cx="10583383" cy="1013460"/>
          </a:xfrm>
        </p:spPr>
        <p:txBody>
          <a:bodyPr>
            <a:normAutofit fontScale="90000"/>
          </a:bodyPr>
          <a:lstStyle/>
          <a:p>
            <a:pPr algn="ctr"/>
            <a:r>
              <a:rPr lang="tr-TR" dirty="0"/>
              <a:t>DES şifreleme algoritmasının genel yapısı. </a:t>
            </a:r>
          </a:p>
        </p:txBody>
      </p:sp>
      <p:pic>
        <p:nvPicPr>
          <p:cNvPr id="5" name="İçerik Yer Tutucusu 4">
            <a:extLst>
              <a:ext uri="{FF2B5EF4-FFF2-40B4-BE49-F238E27FC236}">
                <a16:creationId xmlns:a16="http://schemas.microsoft.com/office/drawing/2014/main" id="{EC2F618D-351D-4B82-0587-27E5D2C2E7E9}"/>
              </a:ext>
            </a:extLst>
          </p:cNvPr>
          <p:cNvPicPr>
            <a:picLocks noGrp="1" noChangeAspect="1"/>
          </p:cNvPicPr>
          <p:nvPr>
            <p:ph idx="1"/>
          </p:nvPr>
        </p:nvPicPr>
        <p:blipFill>
          <a:blip r:embed="rId2"/>
          <a:stretch>
            <a:fillRect/>
          </a:stretch>
        </p:blipFill>
        <p:spPr>
          <a:xfrm>
            <a:off x="3098461" y="852423"/>
            <a:ext cx="5995076" cy="5730101"/>
          </a:xfrm>
        </p:spPr>
      </p:pic>
    </p:spTree>
    <p:extLst>
      <p:ext uri="{BB962C8B-B14F-4D97-AF65-F5344CB8AC3E}">
        <p14:creationId xmlns:p14="http://schemas.microsoft.com/office/powerpoint/2010/main" val="2728321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20113D-8AD7-AA33-9A14-67629C6F038C}"/>
              </a:ext>
            </a:extLst>
          </p:cNvPr>
          <p:cNvSpPr>
            <a:spLocks noGrp="1"/>
          </p:cNvSpPr>
          <p:nvPr>
            <p:ph type="title"/>
          </p:nvPr>
        </p:nvSpPr>
        <p:spPr/>
        <p:txBody>
          <a:bodyPr/>
          <a:lstStyle/>
          <a:p>
            <a:r>
              <a:rPr lang="tr-TR" b="1" dirty="0"/>
              <a:t>DES Algoritmasının Çalışma Prensibi</a:t>
            </a:r>
          </a:p>
        </p:txBody>
      </p:sp>
      <p:sp>
        <p:nvSpPr>
          <p:cNvPr id="3" name="İçerik Yer Tutucusu 2">
            <a:extLst>
              <a:ext uri="{FF2B5EF4-FFF2-40B4-BE49-F238E27FC236}">
                <a16:creationId xmlns:a16="http://schemas.microsoft.com/office/drawing/2014/main" id="{6F2009EC-77A1-A8B5-3B97-9FF48B3939A5}"/>
              </a:ext>
            </a:extLst>
          </p:cNvPr>
          <p:cNvSpPr>
            <a:spLocks noGrp="1"/>
          </p:cNvSpPr>
          <p:nvPr>
            <p:ph idx="1"/>
          </p:nvPr>
        </p:nvSpPr>
        <p:spPr/>
        <p:txBody>
          <a:bodyPr>
            <a:normAutofit/>
          </a:bodyPr>
          <a:lstStyle/>
          <a:p>
            <a:r>
              <a:rPr lang="tr-TR" dirty="0"/>
              <a:t>DES şifreleme algoritmasının genel blok diyagramından da görülebileceği üzere algoritmanın genel çalışması aşağıdaki sıra düzenine göre özetlenebilir.[19] </a:t>
            </a:r>
          </a:p>
          <a:p>
            <a:r>
              <a:rPr lang="tr-TR" dirty="0"/>
              <a:t>64 bitlik data başlangıç </a:t>
            </a:r>
            <a:r>
              <a:rPr lang="tr-TR" dirty="0" err="1"/>
              <a:t>permutasyonu</a:t>
            </a:r>
            <a:r>
              <a:rPr lang="tr-TR" dirty="0"/>
              <a:t> olan IP (</a:t>
            </a:r>
            <a:r>
              <a:rPr lang="tr-TR" dirty="0" err="1"/>
              <a:t>initial</a:t>
            </a:r>
            <a:r>
              <a:rPr lang="tr-TR" dirty="0"/>
              <a:t> </a:t>
            </a:r>
            <a:r>
              <a:rPr lang="tr-TR" dirty="0" err="1"/>
              <a:t>Permutation</a:t>
            </a:r>
            <a:r>
              <a:rPr lang="tr-TR" dirty="0"/>
              <a:t>)’ye tabi tutulur.</a:t>
            </a:r>
          </a:p>
          <a:p>
            <a:r>
              <a:rPr lang="tr-TR" dirty="0"/>
              <a:t>64 bitlik data eşit uzunluktaki sağ ve sol parçalara ayrılır. Bunlar L ve R olarak adlandırılırlar. Ayrılan bölümlerin her biri 32 bit uzunluğundadır. İlk döngü durumu olduğu için bu yarılar L0 ve R0 olarak kullanılır. </a:t>
            </a:r>
          </a:p>
          <a:p>
            <a:r>
              <a:rPr lang="tr-TR" dirty="0"/>
              <a:t>f fonksiyonu ile, ilgili döngü için oluşturulmuş alt anahtar ile işlem yapılır. Yapılan bu işlemler 16 döngü boyunca tekrarlanır. </a:t>
            </a:r>
          </a:p>
          <a:p>
            <a:r>
              <a:rPr lang="tr-TR" dirty="0"/>
              <a:t>16 döngü sonunda sol yarı ile sağ yarı değiştirilir. </a:t>
            </a:r>
          </a:p>
          <a:p>
            <a:r>
              <a:rPr lang="tr-TR" dirty="0"/>
              <a:t>Son olarak 64 bitlik data üzerine başlangıç </a:t>
            </a:r>
            <a:r>
              <a:rPr lang="tr-TR" dirty="0" err="1"/>
              <a:t>permutasyonun</a:t>
            </a:r>
            <a:r>
              <a:rPr lang="tr-TR" dirty="0"/>
              <a:t> tersi uygulanır.</a:t>
            </a:r>
          </a:p>
        </p:txBody>
      </p:sp>
    </p:spTree>
    <p:extLst>
      <p:ext uri="{BB962C8B-B14F-4D97-AF65-F5344CB8AC3E}">
        <p14:creationId xmlns:p14="http://schemas.microsoft.com/office/powerpoint/2010/main" val="281611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4DCC31-A45F-136B-080C-D6F3BBF331F6}"/>
              </a:ext>
            </a:extLst>
          </p:cNvPr>
          <p:cNvSpPr>
            <a:spLocks noGrp="1"/>
          </p:cNvSpPr>
          <p:nvPr>
            <p:ph type="title"/>
          </p:nvPr>
        </p:nvSpPr>
        <p:spPr/>
        <p:txBody>
          <a:bodyPr/>
          <a:lstStyle/>
          <a:p>
            <a:r>
              <a:rPr lang="tr-TR" dirty="0"/>
              <a:t>ŞİFRELEME ALGORİTMALARI</a:t>
            </a:r>
          </a:p>
        </p:txBody>
      </p:sp>
      <p:sp>
        <p:nvSpPr>
          <p:cNvPr id="3" name="İçerik Yer Tutucusu 2">
            <a:extLst>
              <a:ext uri="{FF2B5EF4-FFF2-40B4-BE49-F238E27FC236}">
                <a16:creationId xmlns:a16="http://schemas.microsoft.com/office/drawing/2014/main" id="{640BD0C3-0DD4-9C3B-6B62-5747957FBAB3}"/>
              </a:ext>
            </a:extLst>
          </p:cNvPr>
          <p:cNvSpPr>
            <a:spLocks noGrp="1"/>
          </p:cNvSpPr>
          <p:nvPr>
            <p:ph idx="1"/>
          </p:nvPr>
        </p:nvSpPr>
        <p:spPr>
          <a:xfrm>
            <a:off x="1261872" y="2340529"/>
            <a:ext cx="8595360" cy="5701964"/>
          </a:xfrm>
        </p:spPr>
        <p:txBody>
          <a:bodyPr/>
          <a:lstStyle/>
          <a:p>
            <a:pPr marL="0" indent="0">
              <a:buNone/>
            </a:pPr>
            <a:r>
              <a:rPr lang="tr-TR" dirty="0"/>
              <a:t>Kriptografide şifreleme için kullanılan anahtarın özellikleri ve çeşidine göre temel olarak iki çeşit şifreleme algoritması bulunmaktadır. Bunlar; 1. Simetrik şifreleme algoritmaları, 2. Asimetrik şifreleme algoritmaları, 3. Karma Şifreleme Algoritmaları, Bu algoritmada şifreleme ve şifre çözmek için bir tane gizli anahtar kullanılmaktadır. Kullanılan anahtar başkalarından gizlidir ve şifreleme yapan ile şifrelemeyi çözecek </a:t>
            </a:r>
          </a:p>
        </p:txBody>
      </p:sp>
    </p:spTree>
    <p:extLst>
      <p:ext uri="{BB962C8B-B14F-4D97-AF65-F5344CB8AC3E}">
        <p14:creationId xmlns:p14="http://schemas.microsoft.com/office/powerpoint/2010/main" val="9612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40FDBCE-456C-9E69-1D89-75B9490D8C23}"/>
              </a:ext>
            </a:extLst>
          </p:cNvPr>
          <p:cNvSpPr>
            <a:spLocks noGrp="1"/>
          </p:cNvSpPr>
          <p:nvPr>
            <p:ph idx="1"/>
          </p:nvPr>
        </p:nvSpPr>
        <p:spPr>
          <a:xfrm>
            <a:off x="838200" y="302003"/>
            <a:ext cx="10515600" cy="3993159"/>
          </a:xfrm>
        </p:spPr>
        <p:txBody>
          <a:bodyPr>
            <a:noAutofit/>
          </a:bodyPr>
          <a:lstStyle/>
          <a:p>
            <a:r>
              <a:rPr lang="tr-TR" sz="2800" b="1" dirty="0"/>
              <a:t>Asimetrik Şifreleme Algoritmaların Sınıfları: </a:t>
            </a:r>
          </a:p>
          <a:p>
            <a:pPr marL="0" indent="0">
              <a:buNone/>
            </a:pPr>
            <a:r>
              <a:rPr lang="tr-TR" sz="2000" dirty="0"/>
              <a:t>Açık Anahtar Dağıtım Şeması: Bilginin bir kısmının güvenli olarak değiştirilmesi için kullanılır. Değer iki tarafa bağlıdır. Bu değer gizli anahtar şeması için bir oturum anahtarı olarak kullanılır. </a:t>
            </a:r>
          </a:p>
          <a:p>
            <a:pPr marL="0" indent="0">
              <a:buNone/>
            </a:pPr>
            <a:r>
              <a:rPr lang="tr-TR" sz="2000" dirty="0"/>
              <a:t>İmza Şeması: Sadece sayısal imza üretmek için kullanılır, burada gizli anahtar imzayı üretmekte, açık anahtar ise doğrulamakta kullanılır. </a:t>
            </a:r>
          </a:p>
          <a:p>
            <a:pPr marL="0" indent="0">
              <a:buNone/>
            </a:pPr>
            <a:r>
              <a:rPr lang="tr-TR" sz="2000" dirty="0"/>
              <a:t>Açık Anahtar Şeması: Şifrelemek için kullanılır. Burada açık anahtar mesajları şifreler, gizli anahtar mesajların şifresini çözer. </a:t>
            </a:r>
          </a:p>
          <a:p>
            <a:pPr marL="0" indent="0">
              <a:buNone/>
            </a:pPr>
            <a:endParaRPr lang="tr-TR" sz="2000" dirty="0"/>
          </a:p>
          <a:p>
            <a:r>
              <a:rPr lang="tr-TR" sz="2000" dirty="0"/>
              <a:t>Kuvvetli Yönleri;</a:t>
            </a:r>
          </a:p>
          <a:p>
            <a:pPr marL="0" indent="0">
              <a:buNone/>
            </a:pPr>
            <a:r>
              <a:rPr lang="tr-TR" sz="2000" dirty="0"/>
              <a:t>Kriptografinin ana ilkeleri olarak sayılan; bütünlük, kimlik doğrulama ve gizlilik hizmeti güvenli bir şekilde sağlanabilir. Anahtarı kullanıcı belirleyebilir. </a:t>
            </a:r>
          </a:p>
          <a:p>
            <a:r>
              <a:rPr lang="tr-TR" sz="2000" dirty="0"/>
              <a:t>Zayıf Yönleri; </a:t>
            </a:r>
          </a:p>
          <a:p>
            <a:pPr marL="0" indent="0">
              <a:buNone/>
            </a:pPr>
            <a:r>
              <a:rPr lang="tr-TR" sz="2000" dirty="0"/>
              <a:t>Şifrelerin uzunluğundan kaynaklanan algoritmaların yavaş çalışması, Anahtar uzunlukları bazen sorun çıkarabiliyor olması. </a:t>
            </a:r>
          </a:p>
        </p:txBody>
      </p:sp>
    </p:spTree>
    <p:extLst>
      <p:ext uri="{BB962C8B-B14F-4D97-AF65-F5344CB8AC3E}">
        <p14:creationId xmlns:p14="http://schemas.microsoft.com/office/powerpoint/2010/main" val="183639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499B25E-F85C-C7B6-CEF6-DD4898700C28}"/>
              </a:ext>
            </a:extLst>
          </p:cNvPr>
          <p:cNvSpPr>
            <a:spLocks noGrp="1"/>
          </p:cNvSpPr>
          <p:nvPr>
            <p:ph idx="1"/>
          </p:nvPr>
        </p:nvSpPr>
        <p:spPr>
          <a:xfrm>
            <a:off x="838200" y="206550"/>
            <a:ext cx="10515600" cy="6328474"/>
          </a:xfrm>
        </p:spPr>
        <p:txBody>
          <a:bodyPr>
            <a:normAutofit fontScale="92500" lnSpcReduction="10000"/>
          </a:bodyPr>
          <a:lstStyle/>
          <a:p>
            <a:pPr marL="0" indent="0">
              <a:buNone/>
            </a:pPr>
            <a:r>
              <a:rPr lang="tr-TR" b="1" dirty="0"/>
              <a:t>Asimetrik Şifreleme Algoritmalarının Avantajları:</a:t>
            </a:r>
          </a:p>
          <a:p>
            <a:r>
              <a:rPr lang="tr-TR" dirty="0"/>
              <a:t>Asimetrik şifrelemenin kırılması simetrik şifrelemeye göre daha zordur. </a:t>
            </a:r>
          </a:p>
          <a:p>
            <a:r>
              <a:rPr lang="tr-TR" dirty="0"/>
              <a:t>Bu yöntem </a:t>
            </a:r>
            <a:r>
              <a:rPr lang="tr-TR" dirty="0" err="1"/>
              <a:t>private-keylerin</a:t>
            </a:r>
            <a:r>
              <a:rPr lang="tr-TR" dirty="0"/>
              <a:t> karşılıklı aktarılmasını gerektirmez. Böylece simetrik şifrelemedeki anahtar dağıtım problemi çözülmüş olur.</a:t>
            </a:r>
          </a:p>
          <a:p>
            <a:r>
              <a:rPr lang="tr-TR" dirty="0" err="1"/>
              <a:t>Public</a:t>
            </a:r>
            <a:r>
              <a:rPr lang="tr-TR" dirty="0"/>
              <a:t> </a:t>
            </a:r>
            <a:r>
              <a:rPr lang="tr-TR" dirty="0" err="1"/>
              <a:t>Keylerin</a:t>
            </a:r>
            <a:r>
              <a:rPr lang="tr-TR" dirty="0"/>
              <a:t> bize şifreli mesaj göndermek isteyenler tarafından bilinmesi gerektiğinden bu anahtarlar internette bir sunucu ile rahatça dağıtılmaktadır.</a:t>
            </a:r>
          </a:p>
          <a:p>
            <a:r>
              <a:rPr lang="tr-TR" dirty="0"/>
              <a:t>İki anahtarla şifrelemeden dolayı inkar edememeyi sağlayan sayısal imza gibi yeni yöntemler geliştirilmiştir. </a:t>
            </a:r>
          </a:p>
          <a:p>
            <a:endParaRPr lang="tr-TR" dirty="0"/>
          </a:p>
          <a:p>
            <a:pPr marL="0" indent="0">
              <a:buNone/>
            </a:pPr>
            <a:r>
              <a:rPr lang="tr-TR" b="1" dirty="0"/>
              <a:t>Asimetrik Şifreleme Algoritmalarının Dezavantajları:</a:t>
            </a:r>
          </a:p>
          <a:p>
            <a:r>
              <a:rPr lang="tr-TR" dirty="0"/>
              <a:t> Anahtarları kullanarak bilgileri çözme işlemlerinde CPU zamanının çok fazla olması.</a:t>
            </a:r>
          </a:p>
          <a:p>
            <a:r>
              <a:rPr lang="tr-TR" dirty="0"/>
              <a:t>Bu zaman ileti uzunluğu ile </a:t>
            </a:r>
            <a:r>
              <a:rPr lang="tr-TR" dirty="0" err="1"/>
              <a:t>üssel</a:t>
            </a:r>
            <a:r>
              <a:rPr lang="tr-TR" dirty="0"/>
              <a:t> olarak artmaktadır. Asimetrik şifreleme algoritmaları aşağıdaki gibidir; </a:t>
            </a:r>
          </a:p>
          <a:p>
            <a:pPr marL="0" indent="0">
              <a:buNone/>
            </a:pPr>
            <a:r>
              <a:rPr lang="tr-TR" dirty="0"/>
              <a:t>1. </a:t>
            </a:r>
            <a:r>
              <a:rPr lang="tr-TR" dirty="0" err="1"/>
              <a:t>Diffie</a:t>
            </a:r>
            <a:r>
              <a:rPr lang="tr-TR" dirty="0"/>
              <a:t> </a:t>
            </a:r>
            <a:r>
              <a:rPr lang="tr-TR" dirty="0" err="1"/>
              <a:t>Helman</a:t>
            </a:r>
            <a:r>
              <a:rPr lang="tr-TR" dirty="0"/>
              <a:t> </a:t>
            </a:r>
          </a:p>
          <a:p>
            <a:pPr marL="0" indent="0">
              <a:buNone/>
            </a:pPr>
            <a:r>
              <a:rPr lang="tr-TR" dirty="0"/>
              <a:t>2. RSA (Ronald </a:t>
            </a:r>
            <a:r>
              <a:rPr lang="tr-TR" dirty="0" err="1"/>
              <a:t>L.Rivest</a:t>
            </a:r>
            <a:r>
              <a:rPr lang="tr-TR" dirty="0"/>
              <a:t>, Adi </a:t>
            </a:r>
            <a:r>
              <a:rPr lang="tr-TR" dirty="0" err="1"/>
              <a:t>Shamir</a:t>
            </a:r>
            <a:r>
              <a:rPr lang="tr-TR" dirty="0"/>
              <a:t> ve Leonard </a:t>
            </a:r>
            <a:r>
              <a:rPr lang="tr-TR" dirty="0" err="1"/>
              <a:t>Adleman</a:t>
            </a:r>
            <a:r>
              <a:rPr lang="tr-TR" dirty="0"/>
              <a:t>) </a:t>
            </a:r>
          </a:p>
          <a:p>
            <a:pPr marL="0" indent="0">
              <a:buNone/>
            </a:pPr>
            <a:r>
              <a:rPr lang="tr-TR" dirty="0"/>
              <a:t>3. DSA (</a:t>
            </a:r>
            <a:r>
              <a:rPr lang="tr-TR" dirty="0" err="1"/>
              <a:t>Digital</a:t>
            </a:r>
            <a:r>
              <a:rPr lang="tr-TR" dirty="0"/>
              <a:t> </a:t>
            </a:r>
            <a:r>
              <a:rPr lang="tr-TR" dirty="0" err="1"/>
              <a:t>Signature</a:t>
            </a:r>
            <a:r>
              <a:rPr lang="tr-TR" dirty="0"/>
              <a:t> </a:t>
            </a:r>
            <a:r>
              <a:rPr lang="tr-TR" dirty="0" err="1"/>
              <a:t>Algorithm</a:t>
            </a:r>
            <a:r>
              <a:rPr lang="tr-TR" dirty="0"/>
              <a:t>) </a:t>
            </a:r>
          </a:p>
          <a:p>
            <a:pPr marL="0" indent="0">
              <a:buNone/>
            </a:pPr>
            <a:r>
              <a:rPr lang="tr-TR" dirty="0"/>
              <a:t>4. Eliptik Eğri Algoritması (ECC)</a:t>
            </a:r>
          </a:p>
        </p:txBody>
      </p:sp>
    </p:spTree>
    <p:extLst>
      <p:ext uri="{BB962C8B-B14F-4D97-AF65-F5344CB8AC3E}">
        <p14:creationId xmlns:p14="http://schemas.microsoft.com/office/powerpoint/2010/main" val="97138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5ACE6E-E62F-4061-9B7C-896E712ECD32}"/>
              </a:ext>
            </a:extLst>
          </p:cNvPr>
          <p:cNvSpPr>
            <a:spLocks noGrp="1"/>
          </p:cNvSpPr>
          <p:nvPr>
            <p:ph type="title"/>
          </p:nvPr>
        </p:nvSpPr>
        <p:spPr>
          <a:xfrm>
            <a:off x="838200" y="0"/>
            <a:ext cx="9692640" cy="1325562"/>
          </a:xfrm>
        </p:spPr>
        <p:txBody>
          <a:bodyPr/>
          <a:lstStyle/>
          <a:p>
            <a:r>
              <a:rPr lang="tr-TR" b="1" dirty="0"/>
              <a:t>Simetrik Algoritmalar</a:t>
            </a:r>
          </a:p>
        </p:txBody>
      </p:sp>
      <p:sp>
        <p:nvSpPr>
          <p:cNvPr id="3" name="İçerik Yer Tutucusu 2">
            <a:extLst>
              <a:ext uri="{FF2B5EF4-FFF2-40B4-BE49-F238E27FC236}">
                <a16:creationId xmlns:a16="http://schemas.microsoft.com/office/drawing/2014/main" id="{D0D6587E-D859-547D-79B9-C71DB8945104}"/>
              </a:ext>
            </a:extLst>
          </p:cNvPr>
          <p:cNvSpPr>
            <a:spLocks noGrp="1"/>
          </p:cNvSpPr>
          <p:nvPr>
            <p:ph idx="1"/>
          </p:nvPr>
        </p:nvSpPr>
        <p:spPr>
          <a:xfrm>
            <a:off x="838200" y="1417739"/>
            <a:ext cx="10515600" cy="5440261"/>
          </a:xfrm>
        </p:spPr>
        <p:txBody>
          <a:bodyPr>
            <a:normAutofit fontScale="92500" lnSpcReduction="10000"/>
          </a:bodyPr>
          <a:lstStyle/>
          <a:p>
            <a:pPr marL="0" indent="0">
              <a:buNone/>
            </a:pPr>
            <a:r>
              <a:rPr lang="tr-TR" dirty="0"/>
              <a:t>a. Blok Şifreleme</a:t>
            </a:r>
          </a:p>
          <a:p>
            <a:pPr marL="0" indent="0">
              <a:buNone/>
            </a:pPr>
            <a:r>
              <a:rPr lang="tr-TR" dirty="0"/>
              <a:t>b. Dizi (akış) Şifreleme Algoritmaları, olarak ikiye ayrılmaktadır. Simetrik şifreleme algoritmaları aşağıdaki gibidir; </a:t>
            </a:r>
          </a:p>
          <a:p>
            <a:pPr marL="0" indent="0">
              <a:buNone/>
            </a:pPr>
            <a:r>
              <a:rPr lang="tr-TR" dirty="0"/>
              <a:t>1. AES (Advanced </a:t>
            </a:r>
            <a:r>
              <a:rPr lang="tr-TR" dirty="0" err="1"/>
              <a:t>Encryption</a:t>
            </a:r>
            <a:r>
              <a:rPr lang="tr-TR" dirty="0"/>
              <a:t> Standard- Gelişmiş Şifreleme </a:t>
            </a:r>
            <a:r>
              <a:rPr lang="tr-TR" dirty="0" err="1"/>
              <a:t>Standartı</a:t>
            </a:r>
            <a:r>
              <a:rPr lang="tr-TR" dirty="0"/>
              <a:t>)</a:t>
            </a:r>
          </a:p>
          <a:p>
            <a:pPr marL="0" indent="0">
              <a:buNone/>
            </a:pPr>
            <a:r>
              <a:rPr lang="tr-TR" dirty="0"/>
              <a:t>2. DES (Data </a:t>
            </a:r>
            <a:r>
              <a:rPr lang="tr-TR" dirty="0" err="1"/>
              <a:t>Encryption</a:t>
            </a:r>
            <a:r>
              <a:rPr lang="tr-TR" dirty="0"/>
              <a:t> Standard- Veri Şifreleme </a:t>
            </a:r>
            <a:r>
              <a:rPr lang="tr-TR" dirty="0" err="1"/>
              <a:t>Standartı</a:t>
            </a:r>
            <a:r>
              <a:rPr lang="tr-TR" dirty="0"/>
              <a:t>) </a:t>
            </a:r>
          </a:p>
          <a:p>
            <a:pPr marL="0" indent="0">
              <a:buNone/>
            </a:pPr>
            <a:r>
              <a:rPr lang="tr-TR" dirty="0"/>
              <a:t>3. Triple DES (3DES) </a:t>
            </a:r>
          </a:p>
          <a:p>
            <a:pPr marL="0" indent="0">
              <a:buNone/>
            </a:pPr>
            <a:r>
              <a:rPr lang="tr-TR" dirty="0"/>
              <a:t>4. IDEA (International Data </a:t>
            </a:r>
            <a:r>
              <a:rPr lang="tr-TR" dirty="0" err="1"/>
              <a:t>Encryption</a:t>
            </a:r>
            <a:r>
              <a:rPr lang="tr-TR" dirty="0"/>
              <a:t> </a:t>
            </a:r>
            <a:r>
              <a:rPr lang="tr-TR" dirty="0" err="1"/>
              <a:t>Algorithm</a:t>
            </a:r>
            <a:r>
              <a:rPr lang="tr-TR" dirty="0"/>
              <a:t>) </a:t>
            </a:r>
          </a:p>
          <a:p>
            <a:pPr marL="0" indent="0">
              <a:buNone/>
            </a:pPr>
            <a:r>
              <a:rPr lang="tr-TR" dirty="0"/>
              <a:t>5. </a:t>
            </a:r>
            <a:r>
              <a:rPr lang="tr-TR" dirty="0" err="1"/>
              <a:t>Blowfish</a:t>
            </a:r>
            <a:r>
              <a:rPr lang="tr-TR" dirty="0"/>
              <a:t> </a:t>
            </a:r>
          </a:p>
          <a:p>
            <a:pPr marL="0" indent="0">
              <a:buNone/>
            </a:pPr>
            <a:r>
              <a:rPr lang="tr-TR" dirty="0"/>
              <a:t>6. </a:t>
            </a:r>
            <a:r>
              <a:rPr lang="tr-TR" dirty="0" err="1"/>
              <a:t>Twofish</a:t>
            </a:r>
            <a:r>
              <a:rPr lang="tr-TR" dirty="0"/>
              <a:t> </a:t>
            </a:r>
          </a:p>
          <a:p>
            <a:pPr marL="0" indent="0">
              <a:buNone/>
            </a:pPr>
            <a:r>
              <a:rPr lang="tr-TR" dirty="0"/>
              <a:t>7. IRON </a:t>
            </a:r>
          </a:p>
          <a:p>
            <a:pPr marL="0" indent="0">
              <a:buNone/>
            </a:pPr>
            <a:r>
              <a:rPr lang="tr-TR" dirty="0"/>
              <a:t>8. RC4 </a:t>
            </a:r>
          </a:p>
          <a:p>
            <a:pPr marL="0" indent="0">
              <a:buNone/>
            </a:pPr>
            <a:r>
              <a:rPr lang="tr-TR" dirty="0"/>
              <a:t>9. MD5 (Message-Digest </a:t>
            </a:r>
            <a:r>
              <a:rPr lang="tr-TR" dirty="0" err="1"/>
              <a:t>Algorithm</a:t>
            </a:r>
            <a:r>
              <a:rPr lang="tr-TR" dirty="0"/>
              <a:t> 5) </a:t>
            </a:r>
          </a:p>
          <a:p>
            <a:pPr marL="0" indent="0">
              <a:buNone/>
            </a:pPr>
            <a:r>
              <a:rPr lang="tr-TR" dirty="0"/>
              <a:t>10. SHA (</a:t>
            </a:r>
            <a:r>
              <a:rPr lang="tr-TR" dirty="0" err="1"/>
              <a:t>Secure</a:t>
            </a:r>
            <a:r>
              <a:rPr lang="tr-TR" dirty="0"/>
              <a:t> </a:t>
            </a:r>
            <a:r>
              <a:rPr lang="tr-TR" dirty="0" err="1"/>
              <a:t>Hash</a:t>
            </a:r>
            <a:r>
              <a:rPr lang="tr-TR" dirty="0"/>
              <a:t> </a:t>
            </a:r>
            <a:r>
              <a:rPr lang="tr-TR" dirty="0" err="1"/>
              <a:t>Algorithm</a:t>
            </a:r>
            <a:r>
              <a:rPr lang="tr-TR" dirty="0"/>
              <a:t> – Güvenli Özetleme Algoritması)</a:t>
            </a:r>
          </a:p>
        </p:txBody>
      </p:sp>
    </p:spTree>
    <p:extLst>
      <p:ext uri="{BB962C8B-B14F-4D97-AF65-F5344CB8AC3E}">
        <p14:creationId xmlns:p14="http://schemas.microsoft.com/office/powerpoint/2010/main" val="25380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89CC35-A6C4-7CF9-0389-E02B030ED2FB}"/>
              </a:ext>
            </a:extLst>
          </p:cNvPr>
          <p:cNvSpPr>
            <a:spLocks noGrp="1"/>
          </p:cNvSpPr>
          <p:nvPr>
            <p:ph type="title"/>
          </p:nvPr>
        </p:nvSpPr>
        <p:spPr/>
        <p:txBody>
          <a:bodyPr/>
          <a:lstStyle/>
          <a:p>
            <a:r>
              <a:rPr lang="tr-TR" b="1" dirty="0"/>
              <a:t>Karma Şifreleme Algoritmaları</a:t>
            </a:r>
          </a:p>
        </p:txBody>
      </p:sp>
      <p:sp>
        <p:nvSpPr>
          <p:cNvPr id="3" name="İçerik Yer Tutucusu 2">
            <a:extLst>
              <a:ext uri="{FF2B5EF4-FFF2-40B4-BE49-F238E27FC236}">
                <a16:creationId xmlns:a16="http://schemas.microsoft.com/office/drawing/2014/main" id="{5B38F9DE-3E96-FCEA-5E41-90E79EDF072D}"/>
              </a:ext>
            </a:extLst>
          </p:cNvPr>
          <p:cNvSpPr>
            <a:spLocks noGrp="1"/>
          </p:cNvSpPr>
          <p:nvPr>
            <p:ph idx="1"/>
          </p:nvPr>
        </p:nvSpPr>
        <p:spPr>
          <a:xfrm>
            <a:off x="850392" y="2001081"/>
            <a:ext cx="10515600" cy="4978559"/>
          </a:xfrm>
        </p:spPr>
        <p:txBody>
          <a:bodyPr/>
          <a:lstStyle/>
          <a:p>
            <a:pPr marL="0" indent="0">
              <a:buNone/>
            </a:pPr>
            <a:r>
              <a:rPr lang="tr-TR" dirty="0"/>
              <a:t>Günümüzde simetrik ve asimetrik şifreleme algoritmalarını birlikte kullanarak hem yüksek derecede güvenlik hem de yüksek hızlı sistemler şifrelenebilmektedir. Bu gibi sistemlere melez sistem adı verilir. Anahtar şifreleme, anahtar anlaşma ve sayısal imza işlemleri genellikle asimetrik şifrelemeyle, yığın veri işlemleri ve imzasız veri bütünlüğü korumaysa simetriklerle gerçekleştirilir. </a:t>
            </a:r>
          </a:p>
        </p:txBody>
      </p:sp>
    </p:spTree>
    <p:extLst>
      <p:ext uri="{BB962C8B-B14F-4D97-AF65-F5344CB8AC3E}">
        <p14:creationId xmlns:p14="http://schemas.microsoft.com/office/powerpoint/2010/main" val="174589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49D99E-928E-0EE7-E777-301ECD8BCBD6}"/>
              </a:ext>
            </a:extLst>
          </p:cNvPr>
          <p:cNvSpPr>
            <a:spLocks noGrp="1"/>
          </p:cNvSpPr>
          <p:nvPr>
            <p:ph type="title"/>
          </p:nvPr>
        </p:nvSpPr>
        <p:spPr>
          <a:xfrm>
            <a:off x="917923" y="449649"/>
            <a:ext cx="9692640" cy="1325562"/>
          </a:xfrm>
        </p:spPr>
        <p:txBody>
          <a:bodyPr/>
          <a:lstStyle/>
          <a:p>
            <a:r>
              <a:rPr lang="tr-TR" b="0" i="0" dirty="0" err="1">
                <a:effectLst/>
                <a:latin typeface="Arial" panose="020B0604020202020204" pitchFamily="34" charset="0"/>
              </a:rPr>
              <a:t>Boole</a:t>
            </a:r>
            <a:r>
              <a:rPr lang="tr-TR" b="0" i="0" dirty="0">
                <a:effectLst/>
                <a:latin typeface="Arial" panose="020B0604020202020204" pitchFamily="34" charset="0"/>
              </a:rPr>
              <a:t> fonksiyon</a:t>
            </a:r>
            <a:endParaRPr lang="tr-TR" dirty="0"/>
          </a:p>
        </p:txBody>
      </p:sp>
      <p:pic>
        <p:nvPicPr>
          <p:cNvPr id="5" name="Resim 4">
            <a:extLst>
              <a:ext uri="{FF2B5EF4-FFF2-40B4-BE49-F238E27FC236}">
                <a16:creationId xmlns:a16="http://schemas.microsoft.com/office/drawing/2014/main" id="{30207CEB-0375-73D0-65EC-093C7DB18112}"/>
              </a:ext>
            </a:extLst>
          </p:cNvPr>
          <p:cNvPicPr>
            <a:picLocks noChangeAspect="1"/>
          </p:cNvPicPr>
          <p:nvPr/>
        </p:nvPicPr>
        <p:blipFill>
          <a:blip r:embed="rId2"/>
          <a:stretch>
            <a:fillRect/>
          </a:stretch>
        </p:blipFill>
        <p:spPr>
          <a:xfrm>
            <a:off x="838200" y="2029786"/>
            <a:ext cx="8324850" cy="4191000"/>
          </a:xfrm>
          <a:prstGeom prst="rect">
            <a:avLst/>
          </a:prstGeom>
        </p:spPr>
      </p:pic>
    </p:spTree>
    <p:extLst>
      <p:ext uri="{BB962C8B-B14F-4D97-AF65-F5344CB8AC3E}">
        <p14:creationId xmlns:p14="http://schemas.microsoft.com/office/powerpoint/2010/main" val="360520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A14561-8667-0A6F-CA20-2681167BF364}"/>
              </a:ext>
            </a:extLst>
          </p:cNvPr>
          <p:cNvSpPr>
            <a:spLocks noGrp="1"/>
          </p:cNvSpPr>
          <p:nvPr>
            <p:ph type="title"/>
          </p:nvPr>
        </p:nvSpPr>
        <p:spPr>
          <a:xfrm>
            <a:off x="285225" y="109057"/>
            <a:ext cx="11694253" cy="897622"/>
          </a:xfrm>
        </p:spPr>
        <p:txBody>
          <a:bodyPr>
            <a:normAutofit/>
          </a:bodyPr>
          <a:lstStyle/>
          <a:p>
            <a:r>
              <a:rPr lang="tr-TR" sz="4000" b="1" dirty="0"/>
              <a:t>BLOK ŞİFRELEME ALGORİTMALARI</a:t>
            </a:r>
          </a:p>
        </p:txBody>
      </p:sp>
      <p:sp>
        <p:nvSpPr>
          <p:cNvPr id="3" name="İçerik Yer Tutucusu 2">
            <a:extLst>
              <a:ext uri="{FF2B5EF4-FFF2-40B4-BE49-F238E27FC236}">
                <a16:creationId xmlns:a16="http://schemas.microsoft.com/office/drawing/2014/main" id="{EB2A2BA4-F062-3BB7-5F32-0B0DB595FB74}"/>
              </a:ext>
            </a:extLst>
          </p:cNvPr>
          <p:cNvSpPr>
            <a:spLocks noGrp="1"/>
          </p:cNvSpPr>
          <p:nvPr>
            <p:ph idx="1"/>
          </p:nvPr>
        </p:nvSpPr>
        <p:spPr>
          <a:xfrm>
            <a:off x="285225" y="1220598"/>
            <a:ext cx="11694253" cy="5528345"/>
          </a:xfrm>
        </p:spPr>
        <p:txBody>
          <a:bodyPr>
            <a:normAutofit/>
          </a:bodyPr>
          <a:lstStyle/>
          <a:p>
            <a:pPr marL="0" indent="0">
              <a:buNone/>
            </a:pPr>
            <a:r>
              <a:rPr lang="tr-TR" dirty="0"/>
              <a:t>Blok Şifreleme Algoritmaları veriyi bloklar halinde işlemektedir. Bazen bağımsız bazen birbirine bağlı olarak şifrelemektedir. Blok şifreleme şifrelenecek bir blok bilgiyi alır (genelde 64 bit) ve tek anahtarı ile seçilmiş fonksiyonu kullanarak onu aynı boyuttaki başka bir bloğa dönüştürür. Bu algoritmalarda iç hafıza yoktur, bu yüzden hafızasız şifreleme adını da almıştır. Bütünlük kontrolü gerektiren uygulamalarda genellikle blok şifreleme algoritmaları tercih edilir. Blok şifreler, </a:t>
            </a:r>
            <a:r>
              <a:rPr lang="tr-TR" dirty="0" err="1"/>
              <a:t>Shannon’un</a:t>
            </a:r>
            <a:r>
              <a:rPr lang="tr-TR" dirty="0"/>
              <a:t> önerdiği karıştırma (</a:t>
            </a:r>
            <a:r>
              <a:rPr lang="tr-TR" dirty="0" err="1"/>
              <a:t>confusion</a:t>
            </a:r>
            <a:r>
              <a:rPr lang="tr-TR" dirty="0"/>
              <a:t>) ve yayılma (</a:t>
            </a:r>
            <a:r>
              <a:rPr lang="tr-TR" dirty="0" err="1"/>
              <a:t>diffusion</a:t>
            </a:r>
            <a:r>
              <a:rPr lang="tr-TR" dirty="0"/>
              <a:t>) tekniklerine dayanır. </a:t>
            </a:r>
          </a:p>
          <a:p>
            <a:pPr marL="0" indent="0">
              <a:buNone/>
            </a:pPr>
            <a:r>
              <a:rPr lang="tr-TR" dirty="0"/>
              <a:t>Blok şifrelerin gücünü belirleyen bazı faktörler aşağıdaki gibidir:</a:t>
            </a:r>
          </a:p>
          <a:p>
            <a:r>
              <a:rPr lang="tr-TR" dirty="0"/>
              <a:t>Anahtar: Blok şifrelerde anahtarın uzunluğu saldırılara karşı güçlü olacak şekilde seçilmelidir. Anahtarın uzun olması şifrenin kaba kuvvet (</a:t>
            </a:r>
            <a:r>
              <a:rPr lang="tr-TR" dirty="0" err="1"/>
              <a:t>brute-force</a:t>
            </a:r>
            <a:r>
              <a:rPr lang="tr-TR" dirty="0"/>
              <a:t>) saldırısına karşı </a:t>
            </a:r>
            <a:r>
              <a:rPr lang="tr-TR" dirty="0" err="1"/>
              <a:t>kırılabilirliğini</a:t>
            </a:r>
            <a:r>
              <a:rPr lang="tr-TR" dirty="0"/>
              <a:t> zorlaştırır. </a:t>
            </a:r>
          </a:p>
          <a:p>
            <a:r>
              <a:rPr lang="tr-TR" dirty="0"/>
              <a:t>Döngü sayısı: Blok şifreleme algoritmalarında döngü sayısı iyi seçilmelidir. Böylelikle doğrusal dönüşüm ve </a:t>
            </a:r>
            <a:r>
              <a:rPr lang="tr-TR" dirty="0" err="1"/>
              <a:t>yerdeğiştirme</a:t>
            </a:r>
            <a:r>
              <a:rPr lang="tr-TR" dirty="0"/>
              <a:t> işlemleri ile şifreleme algoritması daha da güçlenmektedir. Ayrıca şifrenin karmaşıklığının arttırılmasında çok önemli bir etkendir. Böylelikle saldırılara karşı açık metin iyi derecede korunabilir. </a:t>
            </a:r>
          </a:p>
          <a:p>
            <a:r>
              <a:rPr lang="tr-TR" dirty="0"/>
              <a:t>S-kutuları (</a:t>
            </a:r>
            <a:r>
              <a:rPr lang="tr-TR" dirty="0" err="1"/>
              <a:t>Yerdeğiştirme</a:t>
            </a:r>
            <a:r>
              <a:rPr lang="tr-TR" dirty="0"/>
              <a:t> kutuları): Blok şifreleme algoritmalarının en önemli elemanı S-kutularıdır. Algoritmanın tek doğrusal olmayan elemanıdır. Bu yüzden iyi bir S-kutusu seçimi şifrenin karmaşıklığını doğrudan etkiler.</a:t>
            </a:r>
          </a:p>
        </p:txBody>
      </p:sp>
    </p:spTree>
    <p:extLst>
      <p:ext uri="{BB962C8B-B14F-4D97-AF65-F5344CB8AC3E}">
        <p14:creationId xmlns:p14="http://schemas.microsoft.com/office/powerpoint/2010/main" val="3860652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81BD9C-7319-E546-D6A2-12BB72C48203}"/>
              </a:ext>
            </a:extLst>
          </p:cNvPr>
          <p:cNvSpPr>
            <a:spLocks noGrp="1"/>
          </p:cNvSpPr>
          <p:nvPr>
            <p:ph type="title"/>
          </p:nvPr>
        </p:nvSpPr>
        <p:spPr>
          <a:xfrm>
            <a:off x="213248" y="97312"/>
            <a:ext cx="9692640" cy="1325562"/>
          </a:xfrm>
        </p:spPr>
        <p:txBody>
          <a:bodyPr/>
          <a:lstStyle/>
          <a:p>
            <a:r>
              <a:rPr lang="tr-TR" b="1" dirty="0"/>
              <a:t>Blok Şifreleme Algoritmalarının Özellikleri</a:t>
            </a:r>
          </a:p>
        </p:txBody>
      </p:sp>
      <p:sp>
        <p:nvSpPr>
          <p:cNvPr id="3" name="İçerik Yer Tutucusu 2">
            <a:extLst>
              <a:ext uri="{FF2B5EF4-FFF2-40B4-BE49-F238E27FC236}">
                <a16:creationId xmlns:a16="http://schemas.microsoft.com/office/drawing/2014/main" id="{D80B8F93-DAEE-6D29-434D-8D41CC4B247A}"/>
              </a:ext>
            </a:extLst>
          </p:cNvPr>
          <p:cNvSpPr>
            <a:spLocks noGrp="1"/>
          </p:cNvSpPr>
          <p:nvPr>
            <p:ph idx="1"/>
          </p:nvPr>
        </p:nvSpPr>
        <p:spPr>
          <a:xfrm>
            <a:off x="213248" y="1577130"/>
            <a:ext cx="10741264" cy="4384893"/>
          </a:xfrm>
        </p:spPr>
        <p:txBody>
          <a:bodyPr>
            <a:noAutofit/>
          </a:bodyPr>
          <a:lstStyle/>
          <a:p>
            <a:pPr marL="0" indent="0">
              <a:buNone/>
            </a:pPr>
            <a:r>
              <a:rPr lang="tr-TR" sz="2000" b="1" dirty="0"/>
              <a:t>Anahtar</a:t>
            </a:r>
            <a:r>
              <a:rPr lang="tr-TR" sz="2000" dirty="0"/>
              <a:t> </a:t>
            </a:r>
          </a:p>
          <a:p>
            <a:pPr marL="0" indent="0">
              <a:buNone/>
            </a:pPr>
            <a:r>
              <a:rPr lang="tr-TR" sz="2000" dirty="0"/>
              <a:t>  Blok şifreleme algoritmalarında anahtarın uzunluğu yada bit sayısı en temel saldırı olan geniş anahtar arama saldırısına karşın güçlü olmalıdır. Örneğin DES algoritması 56-bit anahtar kullanırken AES, algoritması </a:t>
            </a:r>
            <a:r>
              <a:rPr lang="tr-TR" sz="2000" dirty="0" err="1"/>
              <a:t>DES’in</a:t>
            </a:r>
            <a:r>
              <a:rPr lang="tr-TR" sz="2000" dirty="0"/>
              <a:t> bu zaafını örter niteliktedir ve 128, 192, 256 bit anahtar seçenekleri mevcuttur. Ayrıca anahtarın rastlantısal olması gerekmektedir. </a:t>
            </a:r>
          </a:p>
          <a:p>
            <a:pPr marL="0" indent="0">
              <a:buNone/>
            </a:pPr>
            <a:r>
              <a:rPr lang="tr-TR" sz="2000" b="1" dirty="0"/>
              <a:t>Döngü</a:t>
            </a:r>
            <a:r>
              <a:rPr lang="tr-TR" sz="2000" dirty="0"/>
              <a:t> </a:t>
            </a:r>
            <a:r>
              <a:rPr lang="tr-TR" sz="2000" b="1" dirty="0"/>
              <a:t>Sayısı</a:t>
            </a:r>
            <a:r>
              <a:rPr lang="tr-TR" sz="2000" dirty="0"/>
              <a:t> </a:t>
            </a:r>
          </a:p>
          <a:p>
            <a:pPr marL="0" indent="0">
              <a:buNone/>
            </a:pPr>
            <a:r>
              <a:rPr lang="tr-TR" sz="2000" dirty="0"/>
              <a:t>  Blok şifreleme algoritmalarında döngü sayısı iyi seçilmek zorundadır. Çünkü lineer transformasyon ve </a:t>
            </a:r>
            <a:r>
              <a:rPr lang="tr-TR" sz="2000" dirty="0" err="1"/>
              <a:t>yerdeğiştirmelerin</a:t>
            </a:r>
            <a:r>
              <a:rPr lang="tr-TR" sz="2000" dirty="0"/>
              <a:t> bu seçilen değerle algoritmaya yeterli gücü vermesi gerekmektedir. Ayrıca yapılan saldırıların başarısız olması için en önemli şartlardan biridir. Bu sayı için herhangi bir teorik hesaplama olmamasına rağmen Lars </a:t>
            </a:r>
            <a:r>
              <a:rPr lang="tr-TR" sz="2000" dirty="0" err="1"/>
              <a:t>Knudsen’e</a:t>
            </a:r>
            <a:r>
              <a:rPr lang="tr-TR" sz="2000" dirty="0"/>
              <a:t> göre kabaca döngü sayısı; </a:t>
            </a:r>
            <a:r>
              <a:rPr lang="tr-TR" sz="2000" b="1" dirty="0"/>
              <a:t>r &gt;= </a:t>
            </a:r>
            <a:r>
              <a:rPr lang="tr-TR" sz="2000" b="1" dirty="0" err="1"/>
              <a:t>dn</a:t>
            </a:r>
            <a:r>
              <a:rPr lang="tr-TR" sz="2000" b="1" dirty="0"/>
              <a:t>/w</a:t>
            </a:r>
            <a:r>
              <a:rPr lang="tr-TR" sz="2000" dirty="0"/>
              <a:t> deki gibi olmalıdır. Burada r döngü sayısını, d </a:t>
            </a:r>
            <a:r>
              <a:rPr lang="tr-TR" sz="2000" dirty="0" err="1"/>
              <a:t>yerdeğiştirme</a:t>
            </a:r>
            <a:r>
              <a:rPr lang="tr-TR" sz="2000" dirty="0"/>
              <a:t> durumuna bir </a:t>
            </a:r>
            <a:r>
              <a:rPr lang="tr-TR" sz="2000" dirty="0" err="1"/>
              <a:t>word’ü</a:t>
            </a:r>
            <a:r>
              <a:rPr lang="tr-TR" sz="2000" dirty="0"/>
              <a:t> almak için gerekli maksimum döngü sayısını, n blok genişliğini, w ise tüm şifrede </a:t>
            </a:r>
            <a:r>
              <a:rPr lang="tr-TR" sz="2000" dirty="0" err="1"/>
              <a:t>yerdeğiştirme</a:t>
            </a:r>
            <a:r>
              <a:rPr lang="tr-TR" sz="2000" dirty="0"/>
              <a:t> durumuna giriş olan minimum </a:t>
            </a:r>
            <a:r>
              <a:rPr lang="tr-TR" sz="2000" dirty="0" err="1"/>
              <a:t>word</a:t>
            </a:r>
            <a:r>
              <a:rPr lang="tr-TR" sz="2000" dirty="0"/>
              <a:t> genişliğini temsil etmektedir.</a:t>
            </a:r>
          </a:p>
        </p:txBody>
      </p:sp>
    </p:spTree>
    <p:extLst>
      <p:ext uri="{BB962C8B-B14F-4D97-AF65-F5344CB8AC3E}">
        <p14:creationId xmlns:p14="http://schemas.microsoft.com/office/powerpoint/2010/main" val="64025607"/>
      </p:ext>
    </p:extLst>
  </p:cSld>
  <p:clrMapOvr>
    <a:masterClrMapping/>
  </p:clrMapOvr>
</p:sld>
</file>

<file path=ppt/theme/theme1.xml><?xml version="1.0" encoding="utf-8"?>
<a:theme xmlns:a="http://schemas.openxmlformats.org/drawingml/2006/main" name="Manzara">
  <a:themeElements>
    <a:clrScheme name="Manzar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TM03457515[[fn=Manzara]]</Template>
  <TotalTime>36</TotalTime>
  <Words>1521</Words>
  <Application>Microsoft Office PowerPoint</Application>
  <PresentationFormat>Geniş ekran</PresentationFormat>
  <Paragraphs>86</Paragraphs>
  <Slides>18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Arial</vt:lpstr>
      <vt:lpstr>Century Schoolbook</vt:lpstr>
      <vt:lpstr>Wingdings 2</vt:lpstr>
      <vt:lpstr>Manzara</vt:lpstr>
      <vt:lpstr>ŞİFRELEME ALGORİTMALARI </vt:lpstr>
      <vt:lpstr>ŞİFRELEME ALGORİTMALARI</vt:lpstr>
      <vt:lpstr>PowerPoint Sunusu</vt:lpstr>
      <vt:lpstr>PowerPoint Sunusu</vt:lpstr>
      <vt:lpstr>Simetrik Algoritmalar</vt:lpstr>
      <vt:lpstr>Karma Şifreleme Algoritmaları</vt:lpstr>
      <vt:lpstr>Boole fonksiyon</vt:lpstr>
      <vt:lpstr>BLOK ŞİFRELEME ALGORİTMALARI</vt:lpstr>
      <vt:lpstr>Blok Şifreleme Algoritmalarının Özellikleri</vt:lpstr>
      <vt:lpstr>Bazı Şifreleme Algoritmaları için Döngü Sayıları</vt:lpstr>
      <vt:lpstr>AES (Advanced Encryption Standard- Gelişmiş Şifreleme Standartı)Algoritması</vt:lpstr>
      <vt:lpstr>Kriptografik Protokoller </vt:lpstr>
      <vt:lpstr>PowerPoint Sunusu</vt:lpstr>
      <vt:lpstr>AES Döngü Yapısı</vt:lpstr>
      <vt:lpstr>AES şifreleme algoritmasının genel yapısı. </vt:lpstr>
      <vt:lpstr>DES (Data Encrytion Standard - Veri Şifreleme Standartı) ALGORİTMASI </vt:lpstr>
      <vt:lpstr>DES şifreleme algoritmasının genel yapısı. </vt:lpstr>
      <vt:lpstr>DES Algoritmasının Çalışma Prensibi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ŞİFRELEME ALGORİTMALARI </dc:title>
  <dc:creator>Lab01</dc:creator>
  <cp:lastModifiedBy>Lab01</cp:lastModifiedBy>
  <cp:revision>2</cp:revision>
  <dcterms:created xsi:type="dcterms:W3CDTF">2022-11-29T15:53:49Z</dcterms:created>
  <dcterms:modified xsi:type="dcterms:W3CDTF">2022-11-29T16:30:14Z</dcterms:modified>
</cp:coreProperties>
</file>