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6/28/2025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6/28/2025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3CB60D-D5AC-D6C4-E62A-25DE6189124C}"/>
              </a:ext>
            </a:extLst>
          </p:cNvPr>
          <p:cNvSpPr>
            <a:spLocks noGrp="1"/>
          </p:cNvSpPr>
          <p:nvPr>
            <p:ph type="subTitle" idx="1"/>
          </p:nvPr>
        </p:nvSpPr>
        <p:spPr>
          <a:xfrm rot="10800000" flipV="1">
            <a:off x="5703093" y="3000374"/>
            <a:ext cx="6107906" cy="2723556"/>
          </a:xfrm>
        </p:spPr>
        <p:txBody>
          <a:bodyPr>
            <a:noAutofit/>
          </a:bodyPr>
          <a:lstStyle/>
          <a:p>
            <a:r>
              <a:rPr lang="en-IN" sz="2800" dirty="0"/>
              <a:t>Presented by: </a:t>
            </a:r>
          </a:p>
          <a:p>
            <a:r>
              <a:rPr lang="en-IN" sz="2800" dirty="0"/>
              <a:t>  1. </a:t>
            </a:r>
            <a:r>
              <a:rPr lang="en-IN" sz="2800" dirty="0" err="1"/>
              <a:t>Vangeti</a:t>
            </a:r>
            <a:r>
              <a:rPr lang="en-IN" sz="2800" dirty="0"/>
              <a:t> </a:t>
            </a:r>
            <a:r>
              <a:rPr lang="en-IN" sz="2800" dirty="0" err="1"/>
              <a:t>Asrutha</a:t>
            </a:r>
            <a:r>
              <a:rPr lang="en-IN" sz="2800" dirty="0"/>
              <a:t> </a:t>
            </a:r>
          </a:p>
          <a:p>
            <a:r>
              <a:rPr lang="en-IN" sz="2800" dirty="0"/>
              <a:t>   2. </a:t>
            </a:r>
            <a:r>
              <a:rPr lang="en-IN" sz="2800" dirty="0" err="1"/>
              <a:t>SaNaka</a:t>
            </a:r>
            <a:r>
              <a:rPr lang="en-IN" sz="2800" dirty="0"/>
              <a:t> </a:t>
            </a:r>
            <a:r>
              <a:rPr lang="en-IN" sz="2800" dirty="0" err="1"/>
              <a:t>eswer</a:t>
            </a:r>
            <a:r>
              <a:rPr lang="en-IN" sz="2800" dirty="0"/>
              <a:t> </a:t>
            </a:r>
            <a:r>
              <a:rPr lang="en-IN" sz="2800" dirty="0" err="1"/>
              <a:t>datha</a:t>
            </a:r>
            <a:endParaRPr lang="en-IN" sz="2800" dirty="0"/>
          </a:p>
          <a:p>
            <a:r>
              <a:rPr lang="en-IN" sz="2800" dirty="0"/>
              <a:t>    3. </a:t>
            </a:r>
            <a:r>
              <a:rPr lang="en-IN" sz="2800" dirty="0" err="1"/>
              <a:t>Vanitha</a:t>
            </a:r>
            <a:r>
              <a:rPr lang="en-IN" sz="2800" dirty="0"/>
              <a:t> </a:t>
            </a:r>
            <a:r>
              <a:rPr lang="en-IN" sz="2800" dirty="0" err="1"/>
              <a:t>orsu</a:t>
            </a:r>
            <a:r>
              <a:rPr lang="en-IN" sz="2800" dirty="0"/>
              <a:t> </a:t>
            </a:r>
          </a:p>
          <a:p>
            <a:r>
              <a:rPr lang="en-IN" sz="2800" dirty="0"/>
              <a:t>    4. </a:t>
            </a:r>
            <a:r>
              <a:rPr lang="en-IN" sz="2800" dirty="0" err="1"/>
              <a:t>Thulimelli</a:t>
            </a:r>
            <a:r>
              <a:rPr lang="en-IN" sz="2800" dirty="0"/>
              <a:t> </a:t>
            </a:r>
            <a:r>
              <a:rPr lang="en-IN" sz="2800" dirty="0" err="1"/>
              <a:t>Srikanth</a:t>
            </a:r>
            <a:r>
              <a:rPr lang="en-IN" sz="2800" dirty="0"/>
              <a:t> </a:t>
            </a:r>
          </a:p>
          <a:p>
            <a:r>
              <a:rPr lang="en-IN" sz="2800" dirty="0"/>
              <a:t>Team id:LTVIP2025TMID40349</a:t>
            </a:r>
            <a:endParaRPr lang="en-US" sz="2800" dirty="0"/>
          </a:p>
        </p:txBody>
      </p:sp>
      <p:sp>
        <p:nvSpPr>
          <p:cNvPr id="5" name="Title 4">
            <a:extLst>
              <a:ext uri="{FF2B5EF4-FFF2-40B4-BE49-F238E27FC236}">
                <a16:creationId xmlns:a16="http://schemas.microsoft.com/office/drawing/2014/main" id="{57ED40F2-395F-8635-F1C8-4BDE20A5569C}"/>
              </a:ext>
            </a:extLst>
          </p:cNvPr>
          <p:cNvSpPr>
            <a:spLocks noGrp="1"/>
          </p:cNvSpPr>
          <p:nvPr>
            <p:ph type="ctrTitle"/>
          </p:nvPr>
        </p:nvSpPr>
        <p:spPr>
          <a:xfrm>
            <a:off x="5250655" y="-130967"/>
            <a:ext cx="7298532" cy="3021214"/>
          </a:xfrm>
        </p:spPr>
        <p:txBody>
          <a:bodyPr/>
          <a:lstStyle/>
          <a:p>
            <a:r>
              <a:rPr lang="en-IN" sz="4000" b="0" i="0">
                <a:solidFill>
                  <a:schemeClr val="tx1"/>
                </a:solidFill>
                <a:effectLst/>
                <a:latin typeface="Open Sans" panose="02000000000000000000" pitchFamily="2" charset="0"/>
              </a:rPr>
              <a:t>Revolutionizing Liver Care : Predicting Liver Cirrhosis Using Advanced Machine Learning Techniques</a:t>
            </a:r>
            <a:endParaRPr lang="en-US" sz="4000" dirty="0">
              <a:solidFill>
                <a:schemeClr val="tx1"/>
              </a:solidFill>
            </a:endParaRPr>
          </a:p>
        </p:txBody>
      </p:sp>
      <p:pic>
        <p:nvPicPr>
          <p:cNvPr id="6" name="Picture 5">
            <a:extLst>
              <a:ext uri="{FF2B5EF4-FFF2-40B4-BE49-F238E27FC236}">
                <a16:creationId xmlns:a16="http://schemas.microsoft.com/office/drawing/2014/main" id="{A02F8AB8-FECA-1A3B-E541-474F8ED98891}"/>
              </a:ext>
            </a:extLst>
          </p:cNvPr>
          <p:cNvPicPr>
            <a:picLocks noChangeAspect="1"/>
          </p:cNvPicPr>
          <p:nvPr/>
        </p:nvPicPr>
        <p:blipFill>
          <a:blip r:embed="rId2"/>
          <a:stretch>
            <a:fillRect/>
          </a:stretch>
        </p:blipFill>
        <p:spPr>
          <a:xfrm>
            <a:off x="178592" y="957262"/>
            <a:ext cx="4857751" cy="4943475"/>
          </a:xfrm>
          <a:prstGeom prst="rect">
            <a:avLst/>
          </a:prstGeom>
        </p:spPr>
      </p:pic>
    </p:spTree>
    <p:extLst>
      <p:ext uri="{BB962C8B-B14F-4D97-AF65-F5344CB8AC3E}">
        <p14:creationId xmlns:p14="http://schemas.microsoft.com/office/powerpoint/2010/main" val="563232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C97C-EEDA-08FA-E6F7-DAF5D5DAB6B3}"/>
              </a:ext>
            </a:extLst>
          </p:cNvPr>
          <p:cNvSpPr>
            <a:spLocks noGrp="1"/>
          </p:cNvSpPr>
          <p:nvPr>
            <p:ph type="title"/>
          </p:nvPr>
        </p:nvSpPr>
        <p:spPr>
          <a:xfrm>
            <a:off x="1110455" y="1024218"/>
            <a:ext cx="9404723" cy="1400530"/>
          </a:xfrm>
        </p:spPr>
        <p:txBody>
          <a:bodyPr/>
          <a:lstStyle/>
          <a:p>
            <a:r>
              <a:rPr lang="en-IN" b="1" dirty="0"/>
              <a:t>CONCLUSION : </a:t>
            </a:r>
            <a:br>
              <a:rPr lang="en-IN" b="1" dirty="0"/>
            </a:br>
            <a:endParaRPr lang="en-US" b="1" dirty="0"/>
          </a:p>
        </p:txBody>
      </p:sp>
      <p:sp>
        <p:nvSpPr>
          <p:cNvPr id="3" name="Content Placeholder 2">
            <a:extLst>
              <a:ext uri="{FF2B5EF4-FFF2-40B4-BE49-F238E27FC236}">
                <a16:creationId xmlns:a16="http://schemas.microsoft.com/office/drawing/2014/main" id="{9AEA0028-AE6A-2C4D-7C1C-5E14E1D9C3E1}"/>
              </a:ext>
            </a:extLst>
          </p:cNvPr>
          <p:cNvSpPr>
            <a:spLocks noGrp="1"/>
          </p:cNvSpPr>
          <p:nvPr>
            <p:ph idx="1"/>
          </p:nvPr>
        </p:nvSpPr>
        <p:spPr>
          <a:xfrm>
            <a:off x="1110455" y="2335512"/>
            <a:ext cx="6330952" cy="4195481"/>
          </a:xfrm>
        </p:spPr>
        <p:txBody>
          <a:bodyPr/>
          <a:lstStyle/>
          <a:p>
            <a:r>
              <a:rPr lang="en-IN" b="0" i="0">
                <a:solidFill>
                  <a:srgbClr val="EEF0FF"/>
                </a:solidFill>
                <a:effectLst/>
                <a:latin typeface="Google Sans"/>
              </a:rPr>
              <a:t>Machine learning is revolutionizing liver care by enabling earlier and more accurate prediction of liver cirrhosis using advanced algorithms and medical datasets. This approach can significantly improve patient outcomes by facilitating timely interventions and personalized treatment plans. Ensemble models and feature selection techniques further enhance the robustness and interpretability of these predictive models. </a:t>
            </a:r>
            <a:endParaRPr lang="en-US"/>
          </a:p>
        </p:txBody>
      </p:sp>
      <p:pic>
        <p:nvPicPr>
          <p:cNvPr id="4" name="Picture 3">
            <a:extLst>
              <a:ext uri="{FF2B5EF4-FFF2-40B4-BE49-F238E27FC236}">
                <a16:creationId xmlns:a16="http://schemas.microsoft.com/office/drawing/2014/main" id="{2DE9A7A1-4966-4920-A5DF-52CCF79A4F00}"/>
              </a:ext>
            </a:extLst>
          </p:cNvPr>
          <p:cNvPicPr>
            <a:picLocks noChangeAspect="1"/>
          </p:cNvPicPr>
          <p:nvPr/>
        </p:nvPicPr>
        <p:blipFill>
          <a:blip r:embed="rId2"/>
          <a:stretch>
            <a:fillRect/>
          </a:stretch>
        </p:blipFill>
        <p:spPr>
          <a:xfrm>
            <a:off x="7727156" y="2174365"/>
            <a:ext cx="3952875" cy="2754824"/>
          </a:xfrm>
          <a:prstGeom prst="rect">
            <a:avLst/>
          </a:prstGeom>
        </p:spPr>
      </p:pic>
    </p:spTree>
    <p:extLst>
      <p:ext uri="{BB962C8B-B14F-4D97-AF65-F5344CB8AC3E}">
        <p14:creationId xmlns:p14="http://schemas.microsoft.com/office/powerpoint/2010/main" val="126325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40EA97-6159-FE0F-9822-476E4B471951}"/>
              </a:ext>
            </a:extLst>
          </p:cNvPr>
          <p:cNvPicPr>
            <a:picLocks noGrp="1" noChangeAspect="1"/>
          </p:cNvPicPr>
          <p:nvPr>
            <p:ph idx="1"/>
          </p:nvPr>
        </p:nvPicPr>
        <p:blipFill>
          <a:blip r:embed="rId2"/>
          <a:stretch>
            <a:fillRect/>
          </a:stretch>
        </p:blipFill>
        <p:spPr>
          <a:xfrm>
            <a:off x="756046" y="482203"/>
            <a:ext cx="10918031" cy="6131718"/>
          </a:xfrm>
        </p:spPr>
      </p:pic>
    </p:spTree>
    <p:extLst>
      <p:ext uri="{BB962C8B-B14F-4D97-AF65-F5344CB8AC3E}">
        <p14:creationId xmlns:p14="http://schemas.microsoft.com/office/powerpoint/2010/main" val="55381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8F20-820D-1DC9-5532-520C7A06E606}"/>
              </a:ext>
            </a:extLst>
          </p:cNvPr>
          <p:cNvSpPr>
            <a:spLocks noGrp="1"/>
          </p:cNvSpPr>
          <p:nvPr>
            <p:ph type="title"/>
          </p:nvPr>
        </p:nvSpPr>
        <p:spPr/>
        <p:txBody>
          <a:bodyPr/>
          <a:lstStyle/>
          <a:p>
            <a:r>
              <a:rPr lang="en-IN" dirty="0"/>
              <a:t>Introduction to Revolutionizing liver:</a:t>
            </a:r>
            <a:br>
              <a:rPr lang="en-IN" dirty="0"/>
            </a:br>
            <a:r>
              <a:rPr lang="en-IN" dirty="0"/>
              <a:t>  </a:t>
            </a:r>
            <a:endParaRPr lang="en-US" dirty="0"/>
          </a:p>
        </p:txBody>
      </p:sp>
      <p:sp>
        <p:nvSpPr>
          <p:cNvPr id="3" name="Content Placeholder 2">
            <a:extLst>
              <a:ext uri="{FF2B5EF4-FFF2-40B4-BE49-F238E27FC236}">
                <a16:creationId xmlns:a16="http://schemas.microsoft.com/office/drawing/2014/main" id="{977C4EA3-762A-70BE-C0D9-73B368511155}"/>
              </a:ext>
            </a:extLst>
          </p:cNvPr>
          <p:cNvSpPr>
            <a:spLocks noGrp="1"/>
          </p:cNvSpPr>
          <p:nvPr>
            <p:ph idx="1"/>
          </p:nvPr>
        </p:nvSpPr>
        <p:spPr>
          <a:xfrm>
            <a:off x="460376" y="1450538"/>
            <a:ext cx="7671594" cy="4395151"/>
          </a:xfrm>
        </p:spPr>
        <p:txBody>
          <a:bodyPr>
            <a:normAutofit fontScale="92500" lnSpcReduction="10000"/>
          </a:bodyPr>
          <a:lstStyle/>
          <a:p>
            <a:r>
              <a:rPr lang="en-IN" sz="2800" b="0" i="0" dirty="0">
                <a:solidFill>
                  <a:srgbClr val="1B1B1B"/>
                </a:solidFill>
                <a:effectLst/>
                <a:latin typeface="Cambria" panose="02040503050406030204" pitchFamily="18" charset="0"/>
              </a:rPr>
              <a:t>The intersection between metabolic-associated </a:t>
            </a:r>
            <a:r>
              <a:rPr lang="en-IN" sz="2800" b="0" i="0" dirty="0" err="1">
                <a:solidFill>
                  <a:srgbClr val="1B1B1B"/>
                </a:solidFill>
                <a:effectLst/>
                <a:latin typeface="Cambria" panose="02040503050406030204" pitchFamily="18" charset="0"/>
              </a:rPr>
              <a:t>steatotic</a:t>
            </a:r>
            <a:r>
              <a:rPr lang="en-IN" sz="2800" b="0" i="0" dirty="0">
                <a:solidFill>
                  <a:srgbClr val="1B1B1B"/>
                </a:solidFill>
                <a:effectLst/>
                <a:latin typeface="Cambria" panose="02040503050406030204" pitchFamily="18" charset="0"/>
              </a:rPr>
              <a:t> liver disease (MASLD) and chronic hepatitis B virus (HBV) infection is an emerging area of research with significant implications for public health and clinical practice. Wang </a:t>
            </a:r>
            <a:r>
              <a:rPr lang="en-IN" sz="2800" b="0" i="1" dirty="0">
                <a:solidFill>
                  <a:srgbClr val="1B1B1B"/>
                </a:solidFill>
                <a:effectLst/>
                <a:latin typeface="Cambria" panose="02040503050406030204" pitchFamily="18" charset="0"/>
              </a:rPr>
              <a:t>et </a:t>
            </a:r>
            <a:r>
              <a:rPr lang="en-IN" sz="2800" b="0" i="1" dirty="0" err="1">
                <a:solidFill>
                  <a:srgbClr val="1B1B1B"/>
                </a:solidFill>
                <a:effectLst/>
                <a:latin typeface="Cambria" panose="02040503050406030204" pitchFamily="18" charset="0"/>
              </a:rPr>
              <a:t>al</a:t>
            </a:r>
            <a:r>
              <a:rPr lang="en-IN" sz="2800" b="0" i="0" dirty="0" err="1">
                <a:solidFill>
                  <a:srgbClr val="1B1B1B"/>
                </a:solidFill>
                <a:effectLst/>
                <a:latin typeface="Cambria" panose="02040503050406030204" pitchFamily="18" charset="0"/>
              </a:rPr>
              <a:t>’s</a:t>
            </a:r>
            <a:r>
              <a:rPr lang="en-IN" sz="2800" b="0" i="0" dirty="0">
                <a:solidFill>
                  <a:srgbClr val="1B1B1B"/>
                </a:solidFill>
                <a:effectLst/>
                <a:latin typeface="Cambria" panose="02040503050406030204" pitchFamily="18" charset="0"/>
              </a:rPr>
              <a:t> study highlights the complexities of managing patients with concurrent MASLD and HBV. The findings revealed that patients with concurrent MASLD-HBV exhibited more severe liver inflammation and fibrosis, whereas those with HBV alone presented a better lipid profile</a:t>
            </a:r>
            <a:endParaRPr lang="en-US" sz="3200" dirty="0"/>
          </a:p>
        </p:txBody>
      </p:sp>
      <p:pic>
        <p:nvPicPr>
          <p:cNvPr id="4" name="Picture 3">
            <a:extLst>
              <a:ext uri="{FF2B5EF4-FFF2-40B4-BE49-F238E27FC236}">
                <a16:creationId xmlns:a16="http://schemas.microsoft.com/office/drawing/2014/main" id="{8811B9D8-0E17-1300-926A-0840E02A12F2}"/>
              </a:ext>
            </a:extLst>
          </p:cNvPr>
          <p:cNvPicPr>
            <a:picLocks noChangeAspect="1"/>
          </p:cNvPicPr>
          <p:nvPr/>
        </p:nvPicPr>
        <p:blipFill>
          <a:blip r:embed="rId2"/>
          <a:stretch>
            <a:fillRect/>
          </a:stretch>
        </p:blipFill>
        <p:spPr>
          <a:xfrm>
            <a:off x="7991053" y="1450538"/>
            <a:ext cx="4119562" cy="4095750"/>
          </a:xfrm>
          <a:prstGeom prst="rect">
            <a:avLst/>
          </a:prstGeom>
        </p:spPr>
      </p:pic>
    </p:spTree>
    <p:extLst>
      <p:ext uri="{BB962C8B-B14F-4D97-AF65-F5344CB8AC3E}">
        <p14:creationId xmlns:p14="http://schemas.microsoft.com/office/powerpoint/2010/main" val="4090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AB63-914F-C155-D8C6-26AA6A9FCDB0}"/>
              </a:ext>
            </a:extLst>
          </p:cNvPr>
          <p:cNvSpPr>
            <a:spLocks noGrp="1"/>
          </p:cNvSpPr>
          <p:nvPr>
            <p:ph type="title"/>
          </p:nvPr>
        </p:nvSpPr>
        <p:spPr>
          <a:xfrm>
            <a:off x="645130" y="452718"/>
            <a:ext cx="9404723" cy="1400530"/>
          </a:xfrm>
        </p:spPr>
        <p:txBody>
          <a:bodyPr/>
          <a:lstStyle/>
          <a:p>
            <a:r>
              <a:rPr lang="en-IN" b="0" i="0" u="none" strike="noStrike">
                <a:solidFill>
                  <a:srgbClr val="72AFD2"/>
                </a:solidFill>
                <a:effectLst/>
                <a:latin typeface="Open Sans" panose="02000000000000000000" pitchFamily="2" charset="0"/>
              </a:rPr>
              <a:t>Milestone 1: Define Problem / Problem Understanding</a:t>
            </a:r>
            <a:endParaRPr lang="en-US"/>
          </a:p>
        </p:txBody>
      </p:sp>
      <p:sp>
        <p:nvSpPr>
          <p:cNvPr id="3" name="Content Placeholder 2">
            <a:extLst>
              <a:ext uri="{FF2B5EF4-FFF2-40B4-BE49-F238E27FC236}">
                <a16:creationId xmlns:a16="http://schemas.microsoft.com/office/drawing/2014/main" id="{40C4C2C1-FA07-17EC-C81A-03A15E7B3749}"/>
              </a:ext>
            </a:extLst>
          </p:cNvPr>
          <p:cNvSpPr>
            <a:spLocks noGrp="1"/>
          </p:cNvSpPr>
          <p:nvPr>
            <p:ph idx="1"/>
          </p:nvPr>
        </p:nvSpPr>
        <p:spPr/>
        <p:txBody>
          <a:bodyPr/>
          <a:lstStyle/>
          <a:p>
            <a:r>
              <a:rPr lang="en-IN" b="0" i="0">
                <a:solidFill>
                  <a:srgbClr val="EEF0FF"/>
                </a:solidFill>
                <a:effectLst/>
                <a:latin typeface="Google Sans"/>
              </a:rPr>
              <a:t>focuses on thoroughly understanding the issue at hand before attempting to solve it. This involves clearly identifying the problem, its scope, and its impact, as well as gathering relevant data and involving stakeholders.</a:t>
            </a:r>
          </a:p>
          <a:p>
            <a:r>
              <a:rPr lang="en-IN" b="0" i="0">
                <a:solidFill>
                  <a:srgbClr val="EEF0FF"/>
                </a:solidFill>
                <a:effectLst/>
                <a:latin typeface="Google Sans"/>
              </a:rPr>
              <a:t>Key aspects of Milestone 1:</a:t>
            </a:r>
          </a:p>
          <a:p>
            <a:r>
              <a:rPr lang="en-IN" b="1" i="0">
                <a:solidFill>
                  <a:srgbClr val="EEF0FF"/>
                </a:solidFill>
                <a:effectLst/>
                <a:latin typeface="Google Sans"/>
              </a:rPr>
              <a:t>Problem Definition:</a:t>
            </a:r>
            <a:endParaRPr lang="en-IN" b="0" i="0">
              <a:solidFill>
                <a:srgbClr val="EEF0FF"/>
              </a:solidFill>
              <a:effectLst/>
              <a:latin typeface="Google Sans"/>
            </a:endParaRPr>
          </a:p>
          <a:p>
            <a:pPr fontAlgn="ctr"/>
            <a:r>
              <a:rPr lang="en-IN" b="0" i="0">
                <a:solidFill>
                  <a:srgbClr val="C3C6D6"/>
                </a:solidFill>
                <a:effectLst/>
                <a:latin typeface="Google Sans"/>
              </a:rPr>
              <a:t>Clearly articulate the problem. What is the deviation from the desired state? What are the symptoms? What are the boundaries of the problem? </a:t>
            </a:r>
            <a:endParaRPr lang="en-IN" b="0" i="0">
              <a:solidFill>
                <a:srgbClr val="E8E8E8"/>
              </a:solidFill>
              <a:effectLst/>
              <a:latin typeface="Google Sans"/>
            </a:endParaRPr>
          </a:p>
          <a:p>
            <a:r>
              <a:rPr lang="en-IN" b="1" i="0">
                <a:solidFill>
                  <a:srgbClr val="EEF0FF"/>
                </a:solidFill>
                <a:effectLst/>
                <a:latin typeface="Google Sans"/>
              </a:rPr>
              <a:t>Business Understanding:</a:t>
            </a:r>
            <a:endParaRPr lang="en-IN" b="0" i="0">
              <a:solidFill>
                <a:srgbClr val="EEF0FF"/>
              </a:solidFill>
              <a:effectLst/>
              <a:latin typeface="Google Sans"/>
            </a:endParaRPr>
          </a:p>
          <a:p>
            <a:r>
              <a:rPr lang="en-IN" b="0" i="0">
                <a:solidFill>
                  <a:srgbClr val="C3C6D6"/>
                </a:solidFill>
                <a:effectLst/>
                <a:latin typeface="Google Sans"/>
              </a:rPr>
              <a:t>Research and understand the business context, including its goals, processes, </a:t>
            </a:r>
          </a:p>
        </p:txBody>
      </p:sp>
    </p:spTree>
    <p:extLst>
      <p:ext uri="{BB962C8B-B14F-4D97-AF65-F5344CB8AC3E}">
        <p14:creationId xmlns:p14="http://schemas.microsoft.com/office/powerpoint/2010/main" val="108249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2B1D-D9A4-12C6-0EE6-6568285D9FC2}"/>
              </a:ext>
            </a:extLst>
          </p:cNvPr>
          <p:cNvSpPr>
            <a:spLocks noGrp="1"/>
          </p:cNvSpPr>
          <p:nvPr>
            <p:ph type="title"/>
          </p:nvPr>
        </p:nvSpPr>
        <p:spPr/>
        <p:txBody>
          <a:bodyPr/>
          <a:lstStyle/>
          <a:p>
            <a:r>
              <a:rPr lang="en-IN" b="0" i="0" u="none" strike="noStrike">
                <a:solidFill>
                  <a:srgbClr val="72AFD2"/>
                </a:solidFill>
                <a:effectLst/>
                <a:latin typeface="Open Sans" panose="02000000000000000000" pitchFamily="2" charset="0"/>
              </a:rPr>
              <a:t>Milestone 2: Data Collection &amp; Preparation</a:t>
            </a:r>
            <a:endParaRPr lang="en-US"/>
          </a:p>
        </p:txBody>
      </p:sp>
      <p:sp>
        <p:nvSpPr>
          <p:cNvPr id="3" name="Content Placeholder 2">
            <a:extLst>
              <a:ext uri="{FF2B5EF4-FFF2-40B4-BE49-F238E27FC236}">
                <a16:creationId xmlns:a16="http://schemas.microsoft.com/office/drawing/2014/main" id="{70634918-D147-C7C1-45DC-107150E88B50}"/>
              </a:ext>
            </a:extLst>
          </p:cNvPr>
          <p:cNvSpPr>
            <a:spLocks noGrp="1"/>
          </p:cNvSpPr>
          <p:nvPr>
            <p:ph idx="1"/>
          </p:nvPr>
        </p:nvSpPr>
        <p:spPr>
          <a:xfrm>
            <a:off x="416720" y="2052918"/>
            <a:ext cx="7941468" cy="4195481"/>
          </a:xfrm>
        </p:spPr>
        <p:txBody>
          <a:bodyPr>
            <a:normAutofit fontScale="92500" lnSpcReduction="20000"/>
          </a:bodyPr>
          <a:lstStyle/>
          <a:p>
            <a:pPr fontAlgn="ctr"/>
            <a:r>
              <a:rPr lang="en-IN" b="0" i="0" dirty="0">
                <a:solidFill>
                  <a:srgbClr val="EEF0FF"/>
                </a:solidFill>
                <a:effectLst/>
                <a:latin typeface="Google Sans"/>
              </a:rPr>
              <a:t>Milestone 2, focused on Data Collection and Preparation, involves gathering the necessary data for your project, understanding its structure, cleaning and </a:t>
            </a:r>
            <a:r>
              <a:rPr lang="en-IN" b="0" i="0" dirty="0" err="1">
                <a:solidFill>
                  <a:srgbClr val="EEF0FF"/>
                </a:solidFill>
                <a:effectLst/>
                <a:latin typeface="Google Sans"/>
              </a:rPr>
              <a:t>preprocessing</a:t>
            </a:r>
            <a:r>
              <a:rPr lang="en-IN" b="0" i="0" dirty="0">
                <a:solidFill>
                  <a:srgbClr val="EEF0FF"/>
                </a:solidFill>
                <a:effectLst/>
                <a:latin typeface="Google Sans"/>
              </a:rPr>
              <a:t> it, and then </a:t>
            </a:r>
            <a:r>
              <a:rPr lang="en-IN" b="0" i="0" dirty="0" err="1">
                <a:solidFill>
                  <a:srgbClr val="EEF0FF"/>
                </a:solidFill>
                <a:effectLst/>
                <a:latin typeface="Google Sans"/>
              </a:rPr>
              <a:t>analyzing</a:t>
            </a:r>
            <a:r>
              <a:rPr lang="en-IN" b="0" i="0" dirty="0">
                <a:solidFill>
                  <a:srgbClr val="EEF0FF"/>
                </a:solidFill>
                <a:effectLst/>
                <a:latin typeface="Google Sans"/>
              </a:rPr>
              <a:t> it to gain initial insights. This milestone is crucial for building a solid foundation for your project, ensuring the data is accurate and ready for further analysis and </a:t>
            </a:r>
            <a:r>
              <a:rPr lang="en-IN" b="0" i="0" dirty="0" err="1">
                <a:solidFill>
                  <a:srgbClr val="EEF0FF"/>
                </a:solidFill>
                <a:effectLst/>
                <a:latin typeface="Google Sans"/>
              </a:rPr>
              <a:t>modeling</a:t>
            </a:r>
            <a:r>
              <a:rPr lang="en-IN" b="0" i="0" dirty="0">
                <a:solidFill>
                  <a:srgbClr val="EEF0FF"/>
                </a:solidFill>
                <a:effectLst/>
                <a:latin typeface="Google Sans"/>
              </a:rPr>
              <a:t>. </a:t>
            </a:r>
            <a:endParaRPr lang="en-IN" b="0" i="0" dirty="0">
              <a:solidFill>
                <a:srgbClr val="E8E8E8"/>
              </a:solidFill>
              <a:effectLst/>
              <a:latin typeface="Google Sans"/>
            </a:endParaRPr>
          </a:p>
          <a:p>
            <a:r>
              <a:rPr lang="en-IN" b="0" i="0" dirty="0">
                <a:solidFill>
                  <a:srgbClr val="EEF0FF"/>
                </a:solidFill>
                <a:effectLst/>
                <a:latin typeface="Google Sans"/>
              </a:rPr>
              <a:t>Here's a breakdown of the key tasks involved:</a:t>
            </a:r>
          </a:p>
          <a:p>
            <a:r>
              <a:rPr lang="en-IN" b="0" i="0" dirty="0">
                <a:solidFill>
                  <a:srgbClr val="EEF0FF"/>
                </a:solidFill>
                <a:effectLst/>
                <a:latin typeface="Google Sans"/>
              </a:rPr>
              <a:t> Data Acquisition:</a:t>
            </a:r>
          </a:p>
          <a:p>
            <a:r>
              <a:rPr lang="en-IN" b="1" i="0" dirty="0">
                <a:solidFill>
                  <a:srgbClr val="EEF0FF"/>
                </a:solidFill>
                <a:effectLst/>
                <a:latin typeface="Google Sans"/>
              </a:rPr>
              <a:t>Identify relevant data sources:</a:t>
            </a:r>
            <a:endParaRPr lang="en-IN" b="0" i="0" dirty="0">
              <a:solidFill>
                <a:srgbClr val="EEF0FF"/>
              </a:solidFill>
              <a:effectLst/>
              <a:latin typeface="Google Sans"/>
            </a:endParaRPr>
          </a:p>
          <a:p>
            <a:pPr fontAlgn="ctr"/>
            <a:r>
              <a:rPr lang="en-IN" b="0" i="0" dirty="0">
                <a:solidFill>
                  <a:srgbClr val="C3C6D6"/>
                </a:solidFill>
                <a:effectLst/>
                <a:latin typeface="Google Sans"/>
              </a:rPr>
              <a:t>Determine where your data will come from (e.g., public datasets, APIs, surveys, existing databases). </a:t>
            </a:r>
            <a:endParaRPr lang="en-IN" b="0" i="0" dirty="0">
              <a:solidFill>
                <a:srgbClr val="E8E8E8"/>
              </a:solidFill>
              <a:effectLst/>
              <a:latin typeface="Google Sans"/>
            </a:endParaRPr>
          </a:p>
          <a:p>
            <a:r>
              <a:rPr lang="en-IN" b="1" i="0" dirty="0">
                <a:solidFill>
                  <a:srgbClr val="EEF0FF"/>
                </a:solidFill>
                <a:effectLst/>
                <a:latin typeface="Google Sans"/>
              </a:rPr>
              <a:t>Collect the data:</a:t>
            </a:r>
            <a:endParaRPr lang="en-IN" b="0" i="0" dirty="0">
              <a:solidFill>
                <a:srgbClr val="EEF0FF"/>
              </a:solidFill>
              <a:effectLst/>
              <a:latin typeface="Google Sans"/>
            </a:endParaRPr>
          </a:p>
          <a:p>
            <a:r>
              <a:rPr lang="en-IN" b="0" i="0" dirty="0">
                <a:solidFill>
                  <a:srgbClr val="C3C6D6"/>
                </a:solidFill>
                <a:effectLst/>
                <a:latin typeface="Google Sans"/>
              </a:rPr>
              <a:t>Gather the data from the identified sources, ensuring you have the necessary permissions and access. </a:t>
            </a:r>
          </a:p>
        </p:txBody>
      </p:sp>
      <p:pic>
        <p:nvPicPr>
          <p:cNvPr id="4" name="Picture 3">
            <a:extLst>
              <a:ext uri="{FF2B5EF4-FFF2-40B4-BE49-F238E27FC236}">
                <a16:creationId xmlns:a16="http://schemas.microsoft.com/office/drawing/2014/main" id="{57D1C467-B68B-28D8-F18E-0C89204FD6F2}"/>
              </a:ext>
            </a:extLst>
          </p:cNvPr>
          <p:cNvPicPr>
            <a:picLocks noChangeAspect="1"/>
          </p:cNvPicPr>
          <p:nvPr/>
        </p:nvPicPr>
        <p:blipFill>
          <a:blip r:embed="rId2"/>
          <a:stretch>
            <a:fillRect/>
          </a:stretch>
        </p:blipFill>
        <p:spPr>
          <a:xfrm>
            <a:off x="8419678" y="2219465"/>
            <a:ext cx="3655219" cy="3862386"/>
          </a:xfrm>
          <a:prstGeom prst="rect">
            <a:avLst/>
          </a:prstGeom>
        </p:spPr>
      </p:pic>
    </p:spTree>
    <p:extLst>
      <p:ext uri="{BB962C8B-B14F-4D97-AF65-F5344CB8AC3E}">
        <p14:creationId xmlns:p14="http://schemas.microsoft.com/office/powerpoint/2010/main" val="137273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681D-9B76-B16D-2589-13B2F0555AF3}"/>
              </a:ext>
            </a:extLst>
          </p:cNvPr>
          <p:cNvSpPr>
            <a:spLocks noGrp="1"/>
          </p:cNvSpPr>
          <p:nvPr>
            <p:ph type="title"/>
          </p:nvPr>
        </p:nvSpPr>
        <p:spPr/>
        <p:txBody>
          <a:bodyPr/>
          <a:lstStyle/>
          <a:p>
            <a:r>
              <a:rPr lang="en-IN" b="0" i="0" u="none" strike="noStrike">
                <a:solidFill>
                  <a:srgbClr val="72AFD2"/>
                </a:solidFill>
                <a:effectLst/>
                <a:latin typeface="Open Sans" panose="02000000000000000000" pitchFamily="2" charset="0"/>
              </a:rPr>
              <a:t>Milestone 3: Exploratory Data Analysis</a:t>
            </a:r>
            <a:endParaRPr lang="en-US"/>
          </a:p>
        </p:txBody>
      </p:sp>
      <p:sp>
        <p:nvSpPr>
          <p:cNvPr id="3" name="Content Placeholder 2">
            <a:extLst>
              <a:ext uri="{FF2B5EF4-FFF2-40B4-BE49-F238E27FC236}">
                <a16:creationId xmlns:a16="http://schemas.microsoft.com/office/drawing/2014/main" id="{9ED05368-C1A7-A8F8-A7AD-BC4528058FD1}"/>
              </a:ext>
            </a:extLst>
          </p:cNvPr>
          <p:cNvSpPr>
            <a:spLocks noGrp="1"/>
          </p:cNvSpPr>
          <p:nvPr>
            <p:ph idx="1"/>
          </p:nvPr>
        </p:nvSpPr>
        <p:spPr>
          <a:xfrm>
            <a:off x="511970" y="2052918"/>
            <a:ext cx="8120062" cy="4195481"/>
          </a:xfrm>
        </p:spPr>
        <p:txBody>
          <a:bodyPr>
            <a:normAutofit lnSpcReduction="10000"/>
          </a:bodyPr>
          <a:lstStyle/>
          <a:p>
            <a:pPr fontAlgn="ctr"/>
            <a:r>
              <a:rPr lang="en-IN" b="0" i="0">
                <a:solidFill>
                  <a:srgbClr val="EEF0FF"/>
                </a:solidFill>
                <a:effectLst/>
                <a:latin typeface="Google Sans"/>
              </a:rPr>
              <a:t>Milestone 3, Exploratory Data Analysis (EDA), involves examining your dataset to understand its characteristics, identify patterns, and uncover potential issues before formal analysis or modeling. This stage is crucial for gaining insights, formulating hypotheses, and preparing data for subsequent steps. </a:t>
            </a:r>
            <a:endParaRPr lang="en-IN" b="0" i="0">
              <a:solidFill>
                <a:srgbClr val="E8E8E8"/>
              </a:solidFill>
              <a:effectLst/>
              <a:latin typeface="Google Sans"/>
            </a:endParaRPr>
          </a:p>
          <a:p>
            <a:r>
              <a:rPr lang="en-IN" b="0" i="0">
                <a:solidFill>
                  <a:srgbClr val="EEF0FF"/>
                </a:solidFill>
                <a:effectLst/>
                <a:latin typeface="Google Sans"/>
              </a:rPr>
              <a:t>Key aspects of EDA include:</a:t>
            </a:r>
          </a:p>
          <a:p>
            <a:pPr fontAlgn="ctr"/>
            <a:r>
              <a:rPr lang="en-IN" b="1" i="0">
                <a:solidFill>
                  <a:srgbClr val="EEF0FF"/>
                </a:solidFill>
                <a:effectLst/>
                <a:latin typeface="Google Sans"/>
              </a:rPr>
              <a:t>Data Understanding:</a:t>
            </a:r>
            <a:r>
              <a:rPr lang="en-IN" b="0" i="0">
                <a:solidFill>
                  <a:srgbClr val="EEF0FF"/>
                </a:solidFill>
                <a:effectLst/>
                <a:latin typeface="Google Sans"/>
              </a:rPr>
              <a:t> Familiarize yourself with the data's structure, variables, and potential relationships. </a:t>
            </a:r>
            <a:endParaRPr lang="en-IN" b="0" i="0">
              <a:solidFill>
                <a:srgbClr val="E8E8E8"/>
              </a:solidFill>
              <a:effectLst/>
              <a:latin typeface="Google Sans"/>
            </a:endParaRPr>
          </a:p>
          <a:p>
            <a:pPr fontAlgn="ctr"/>
            <a:r>
              <a:rPr lang="en-IN" b="1" i="0">
                <a:solidFill>
                  <a:srgbClr val="EEF0FF"/>
                </a:solidFill>
                <a:effectLst/>
                <a:latin typeface="Google Sans"/>
              </a:rPr>
              <a:t>Data Cleaning:</a:t>
            </a:r>
            <a:r>
              <a:rPr lang="en-IN" b="0" i="0">
                <a:solidFill>
                  <a:srgbClr val="EEF0FF"/>
                </a:solidFill>
                <a:effectLst/>
                <a:latin typeface="Google Sans"/>
              </a:rPr>
              <a:t> Address missing values, duplicates, and data type inconsistencies. </a:t>
            </a:r>
            <a:endParaRPr lang="en-IN" b="0" i="0">
              <a:solidFill>
                <a:srgbClr val="E8E8E8"/>
              </a:solidFill>
              <a:effectLst/>
              <a:latin typeface="Google Sans"/>
            </a:endParaRPr>
          </a:p>
          <a:p>
            <a:r>
              <a:rPr lang="en-IN" b="1" i="0">
                <a:solidFill>
                  <a:srgbClr val="EEF0FF"/>
                </a:solidFill>
                <a:effectLst/>
                <a:latin typeface="Google Sans"/>
              </a:rPr>
              <a:t>Univariate Analysis:</a:t>
            </a:r>
            <a:r>
              <a:rPr lang="en-IN" b="0" i="0">
                <a:solidFill>
                  <a:srgbClr val="EEF0FF"/>
                </a:solidFill>
                <a:effectLst/>
                <a:latin typeface="Google Sans"/>
              </a:rPr>
              <a:t> Analyze individual variables using summary statistics (mean</a:t>
            </a:r>
          </a:p>
        </p:txBody>
      </p:sp>
      <p:pic>
        <p:nvPicPr>
          <p:cNvPr id="4" name="Picture 3">
            <a:extLst>
              <a:ext uri="{FF2B5EF4-FFF2-40B4-BE49-F238E27FC236}">
                <a16:creationId xmlns:a16="http://schemas.microsoft.com/office/drawing/2014/main" id="{1B7A8C45-E2E2-D87D-FFD2-103681A5D490}"/>
              </a:ext>
            </a:extLst>
          </p:cNvPr>
          <p:cNvPicPr>
            <a:picLocks noChangeAspect="1"/>
          </p:cNvPicPr>
          <p:nvPr/>
        </p:nvPicPr>
        <p:blipFill>
          <a:blip r:embed="rId2"/>
          <a:stretch>
            <a:fillRect/>
          </a:stretch>
        </p:blipFill>
        <p:spPr>
          <a:xfrm>
            <a:off x="8632031" y="2214563"/>
            <a:ext cx="3226593" cy="3923770"/>
          </a:xfrm>
          <a:prstGeom prst="rect">
            <a:avLst/>
          </a:prstGeom>
        </p:spPr>
      </p:pic>
    </p:spTree>
    <p:extLst>
      <p:ext uri="{BB962C8B-B14F-4D97-AF65-F5344CB8AC3E}">
        <p14:creationId xmlns:p14="http://schemas.microsoft.com/office/powerpoint/2010/main" val="387258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1116-A665-7AF1-2CED-432B444360EA}"/>
              </a:ext>
            </a:extLst>
          </p:cNvPr>
          <p:cNvSpPr>
            <a:spLocks noGrp="1"/>
          </p:cNvSpPr>
          <p:nvPr>
            <p:ph type="title"/>
          </p:nvPr>
        </p:nvSpPr>
        <p:spPr/>
        <p:txBody>
          <a:bodyPr/>
          <a:lstStyle/>
          <a:p>
            <a:r>
              <a:rPr lang="en-IN" b="0" i="0" u="none" strike="noStrike">
                <a:solidFill>
                  <a:srgbClr val="72AFD2"/>
                </a:solidFill>
                <a:effectLst/>
                <a:latin typeface="Open Sans" panose="02000000000000000000" pitchFamily="2" charset="0"/>
              </a:rPr>
              <a:t>Milestone 4: Model Building</a:t>
            </a:r>
            <a:endParaRPr lang="en-US"/>
          </a:p>
        </p:txBody>
      </p:sp>
      <p:sp>
        <p:nvSpPr>
          <p:cNvPr id="3" name="Content Placeholder 2">
            <a:extLst>
              <a:ext uri="{FF2B5EF4-FFF2-40B4-BE49-F238E27FC236}">
                <a16:creationId xmlns:a16="http://schemas.microsoft.com/office/drawing/2014/main" id="{82BDC48D-E534-C59B-6BE3-0E66A7CC7086}"/>
              </a:ext>
            </a:extLst>
          </p:cNvPr>
          <p:cNvSpPr>
            <a:spLocks noGrp="1"/>
          </p:cNvSpPr>
          <p:nvPr>
            <p:ph idx="1"/>
          </p:nvPr>
        </p:nvSpPr>
        <p:spPr>
          <a:xfrm>
            <a:off x="424656" y="1481418"/>
            <a:ext cx="7885907" cy="4195481"/>
          </a:xfrm>
        </p:spPr>
        <p:txBody>
          <a:bodyPr>
            <a:normAutofit fontScale="92500" lnSpcReduction="20000"/>
          </a:bodyPr>
          <a:lstStyle/>
          <a:p>
            <a:pPr fontAlgn="ctr"/>
            <a:r>
              <a:rPr lang="en-IN" b="0" i="0">
                <a:solidFill>
                  <a:srgbClr val="EEF0FF"/>
                </a:solidFill>
                <a:effectLst/>
                <a:latin typeface="Google Sans"/>
              </a:rPr>
              <a:t> "Model Building," signifies the stage where the actual construction or development of the project's core components begins, often following a period of design and planning. It involves creating, testing, and refining the key elements of the project based on the established specifications. This could involve building software, physical prototypes, or other project-specific models. </a:t>
            </a:r>
            <a:endParaRPr lang="en-IN" b="0" i="0">
              <a:solidFill>
                <a:srgbClr val="E8E8E8"/>
              </a:solidFill>
              <a:effectLst/>
              <a:latin typeface="Google Sans"/>
            </a:endParaRPr>
          </a:p>
          <a:p>
            <a:r>
              <a:rPr lang="en-IN" b="0" i="0">
                <a:solidFill>
                  <a:srgbClr val="EEF0FF"/>
                </a:solidFill>
                <a:effectLst/>
                <a:latin typeface="Google Sans"/>
              </a:rPr>
              <a:t>Key Aspects of Milestone 4 (Model Building):</a:t>
            </a:r>
          </a:p>
          <a:p>
            <a:r>
              <a:rPr lang="en-IN" b="1" i="0">
                <a:solidFill>
                  <a:srgbClr val="EEF0FF"/>
                </a:solidFill>
                <a:effectLst/>
                <a:latin typeface="Google Sans"/>
              </a:rPr>
              <a:t>Construction:</a:t>
            </a:r>
            <a:endParaRPr lang="en-IN" b="0" i="0">
              <a:solidFill>
                <a:srgbClr val="EEF0FF"/>
              </a:solidFill>
              <a:effectLst/>
              <a:latin typeface="Google Sans"/>
            </a:endParaRPr>
          </a:p>
          <a:p>
            <a:r>
              <a:rPr lang="en-IN" b="0" i="0">
                <a:solidFill>
                  <a:srgbClr val="C3C6D6"/>
                </a:solidFill>
                <a:effectLst/>
                <a:latin typeface="Google Sans"/>
              </a:rPr>
              <a:t>This is where the project starts to take physical or digital shape. It could involve coding a software application, assembling a product, or constructing a building.</a:t>
            </a:r>
          </a:p>
          <a:p>
            <a:r>
              <a:rPr lang="en-IN" b="1" i="0">
                <a:solidFill>
                  <a:srgbClr val="EEF0FF"/>
                </a:solidFill>
                <a:effectLst/>
                <a:latin typeface="Google Sans"/>
              </a:rPr>
              <a:t>Testing and Refinement:</a:t>
            </a:r>
            <a:endParaRPr lang="en-IN" b="0" i="0">
              <a:solidFill>
                <a:srgbClr val="EEF0FF"/>
              </a:solidFill>
              <a:effectLst/>
              <a:latin typeface="Google Sans"/>
            </a:endParaRPr>
          </a:p>
          <a:p>
            <a:r>
              <a:rPr lang="en-IN" b="0" i="0">
                <a:solidFill>
                  <a:srgbClr val="C3C6D6"/>
                </a:solidFill>
                <a:effectLst/>
                <a:latin typeface="Google Sans"/>
              </a:rPr>
              <a:t>As the model is built, it's crucial to test its functionality and identify areas for</a:t>
            </a:r>
          </a:p>
        </p:txBody>
      </p:sp>
      <p:pic>
        <p:nvPicPr>
          <p:cNvPr id="4" name="Picture 3">
            <a:extLst>
              <a:ext uri="{FF2B5EF4-FFF2-40B4-BE49-F238E27FC236}">
                <a16:creationId xmlns:a16="http://schemas.microsoft.com/office/drawing/2014/main" id="{E5450619-A8DB-60D7-E229-64CE034446B9}"/>
              </a:ext>
            </a:extLst>
          </p:cNvPr>
          <p:cNvPicPr>
            <a:picLocks noChangeAspect="1"/>
          </p:cNvPicPr>
          <p:nvPr/>
        </p:nvPicPr>
        <p:blipFill>
          <a:blip r:embed="rId2"/>
          <a:stretch>
            <a:fillRect/>
          </a:stretch>
        </p:blipFill>
        <p:spPr>
          <a:xfrm>
            <a:off x="8584405" y="2046963"/>
            <a:ext cx="3488531" cy="3740385"/>
          </a:xfrm>
          <a:prstGeom prst="rect">
            <a:avLst/>
          </a:prstGeom>
        </p:spPr>
      </p:pic>
    </p:spTree>
    <p:extLst>
      <p:ext uri="{BB962C8B-B14F-4D97-AF65-F5344CB8AC3E}">
        <p14:creationId xmlns:p14="http://schemas.microsoft.com/office/powerpoint/2010/main" val="274849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EA3F-63C5-F9A0-B9EC-F92ADA53986E}"/>
              </a:ext>
            </a:extLst>
          </p:cNvPr>
          <p:cNvSpPr>
            <a:spLocks noGrp="1"/>
          </p:cNvSpPr>
          <p:nvPr>
            <p:ph type="title"/>
          </p:nvPr>
        </p:nvSpPr>
        <p:spPr/>
        <p:txBody>
          <a:bodyPr/>
          <a:lstStyle/>
          <a:p>
            <a:r>
              <a:rPr lang="en-IN" b="0" i="0" u="none" strike="noStrike">
                <a:solidFill>
                  <a:srgbClr val="72AFD2"/>
                </a:solidFill>
                <a:effectLst/>
                <a:latin typeface="Open Sans" panose="02000000000000000000" pitchFamily="2" charset="0"/>
              </a:rPr>
              <a:t>Milestone 5: Performance Testing &amp; Hyperparameter Tuning</a:t>
            </a:r>
            <a:endParaRPr lang="en-IN" b="0" i="0">
              <a:solidFill>
                <a:srgbClr val="35475C"/>
              </a:solidFill>
              <a:effectLst/>
              <a:latin typeface="Open Sans" panose="02000000000000000000" pitchFamily="2" charset="0"/>
            </a:endParaRPr>
          </a:p>
        </p:txBody>
      </p:sp>
      <p:sp>
        <p:nvSpPr>
          <p:cNvPr id="3" name="Content Placeholder 2">
            <a:extLst>
              <a:ext uri="{FF2B5EF4-FFF2-40B4-BE49-F238E27FC236}">
                <a16:creationId xmlns:a16="http://schemas.microsoft.com/office/drawing/2014/main" id="{F8F85F13-9F68-F1E8-1EE8-85B929434A8B}"/>
              </a:ext>
            </a:extLst>
          </p:cNvPr>
          <p:cNvSpPr>
            <a:spLocks noGrp="1"/>
          </p:cNvSpPr>
          <p:nvPr>
            <p:ph idx="1"/>
          </p:nvPr>
        </p:nvSpPr>
        <p:spPr>
          <a:xfrm>
            <a:off x="646111" y="2064824"/>
            <a:ext cx="7140577" cy="4195481"/>
          </a:xfrm>
        </p:spPr>
        <p:txBody>
          <a:bodyPr>
            <a:normAutofit fontScale="62500" lnSpcReduction="20000"/>
          </a:bodyPr>
          <a:lstStyle/>
          <a:p>
            <a:pPr fontAlgn="ctr"/>
            <a:r>
              <a:rPr lang="en-IN" b="0" i="0">
                <a:solidFill>
                  <a:srgbClr val="EEF0FF"/>
                </a:solidFill>
                <a:effectLst/>
                <a:latin typeface="Google Sans"/>
              </a:rPr>
              <a:t>This involves evaluating the model's performance using various metrics and then iteratively adjusting hyperparameters to improve its effectiveness. The goal is to find the optimal configuration of hyperparameters that maximizes the model's performance, typically measured by a chosen metric like accuracy or F1-score. </a:t>
            </a:r>
            <a:endParaRPr lang="en-IN" b="0" i="0">
              <a:solidFill>
                <a:srgbClr val="E8E8E8"/>
              </a:solidFill>
              <a:effectLst/>
              <a:latin typeface="Google Sans"/>
            </a:endParaRPr>
          </a:p>
          <a:p>
            <a:r>
              <a:rPr lang="en-IN" b="0" i="0">
                <a:solidFill>
                  <a:srgbClr val="EEF0FF"/>
                </a:solidFill>
                <a:effectLst/>
                <a:latin typeface="Google Sans"/>
              </a:rPr>
              <a:t>Here's a breakdown of the key concepts:</a:t>
            </a:r>
          </a:p>
          <a:p>
            <a:r>
              <a:rPr lang="en-IN" b="0" i="0">
                <a:solidFill>
                  <a:srgbClr val="EEF0FF"/>
                </a:solidFill>
                <a:effectLst/>
                <a:latin typeface="Google Sans"/>
              </a:rPr>
              <a:t>1. Performance Testing:</a:t>
            </a:r>
          </a:p>
          <a:p>
            <a:r>
              <a:rPr lang="en-IN" b="1" i="0">
                <a:solidFill>
                  <a:srgbClr val="EEF0FF"/>
                </a:solidFill>
                <a:effectLst/>
                <a:latin typeface="Google Sans"/>
              </a:rPr>
              <a:t>Purpose:</a:t>
            </a:r>
            <a:endParaRPr lang="en-IN" b="0" i="0">
              <a:solidFill>
                <a:srgbClr val="EEF0FF"/>
              </a:solidFill>
              <a:effectLst/>
              <a:latin typeface="Google Sans"/>
            </a:endParaRPr>
          </a:p>
          <a:p>
            <a:pPr fontAlgn="ctr"/>
            <a:r>
              <a:rPr lang="en-IN" b="0" i="0">
                <a:solidFill>
                  <a:srgbClr val="C3C6D6"/>
                </a:solidFill>
                <a:effectLst/>
                <a:latin typeface="Google Sans"/>
              </a:rPr>
              <a:t>To assess how well the model performs on unseen data and identify areas for improvement. </a:t>
            </a:r>
            <a:endParaRPr lang="en-IN" b="0" i="0">
              <a:solidFill>
                <a:srgbClr val="E8E8E8"/>
              </a:solidFill>
              <a:effectLst/>
              <a:latin typeface="Google Sans"/>
            </a:endParaRPr>
          </a:p>
          <a:p>
            <a:r>
              <a:rPr lang="en-IN" b="1" i="0">
                <a:solidFill>
                  <a:srgbClr val="EEF0FF"/>
                </a:solidFill>
                <a:effectLst/>
                <a:latin typeface="Google Sans"/>
              </a:rPr>
              <a:t>Metrics:</a:t>
            </a:r>
            <a:endParaRPr lang="en-IN" b="0" i="0">
              <a:solidFill>
                <a:srgbClr val="EEF0FF"/>
              </a:solidFill>
              <a:effectLst/>
              <a:latin typeface="Google Sans"/>
            </a:endParaRPr>
          </a:p>
          <a:p>
            <a:pPr fontAlgn="ctr"/>
            <a:r>
              <a:rPr lang="en-IN" b="0" i="0">
                <a:solidFill>
                  <a:srgbClr val="C3C6D6"/>
                </a:solidFill>
                <a:effectLst/>
                <a:latin typeface="Google Sans"/>
              </a:rPr>
              <a:t>Common metrics include accuracy, precision, recall, F1-score, AUC-ROC, and others depending on the specific task (classification, regression, etc.). </a:t>
            </a:r>
            <a:endParaRPr lang="en-IN" b="0" i="0">
              <a:solidFill>
                <a:srgbClr val="E8E8E8"/>
              </a:solidFill>
              <a:effectLst/>
              <a:latin typeface="Google Sans"/>
            </a:endParaRPr>
          </a:p>
          <a:p>
            <a:r>
              <a:rPr lang="en-IN" b="1" i="0">
                <a:solidFill>
                  <a:srgbClr val="EEF0FF"/>
                </a:solidFill>
                <a:effectLst/>
                <a:latin typeface="Google Sans"/>
              </a:rPr>
              <a:t>Tools:</a:t>
            </a:r>
            <a:endParaRPr lang="en-IN" b="0" i="0">
              <a:solidFill>
                <a:srgbClr val="EEF0FF"/>
              </a:solidFill>
              <a:effectLst/>
              <a:latin typeface="Google Sans"/>
            </a:endParaRPr>
          </a:p>
          <a:p>
            <a:pPr fontAlgn="ctr"/>
            <a:r>
              <a:rPr lang="en-IN" b="0" i="0">
                <a:solidFill>
                  <a:srgbClr val="C3C6D6"/>
                </a:solidFill>
                <a:effectLst/>
                <a:latin typeface="Google Sans"/>
              </a:rPr>
              <a:t>Confusion matrices are used to visualize and analyze the performance of classification models. </a:t>
            </a:r>
            <a:endParaRPr lang="en-IN" b="0" i="0">
              <a:solidFill>
                <a:srgbClr val="E8E8E8"/>
              </a:solidFill>
              <a:effectLst/>
              <a:latin typeface="Google Sans"/>
            </a:endParaRPr>
          </a:p>
          <a:p>
            <a:r>
              <a:rPr lang="en-IN" b="1" i="0">
                <a:solidFill>
                  <a:srgbClr val="EEF0FF"/>
                </a:solidFill>
                <a:effectLst/>
                <a:latin typeface="Google Sans"/>
              </a:rPr>
              <a:t>Process:</a:t>
            </a:r>
            <a:endParaRPr lang="en-IN" b="0" i="0">
              <a:solidFill>
                <a:srgbClr val="EEF0FF"/>
              </a:solidFill>
              <a:effectLst/>
              <a:latin typeface="Google Sans"/>
            </a:endParaRPr>
          </a:p>
          <a:p>
            <a:r>
              <a:rPr lang="en-IN" b="0" i="0">
                <a:solidFill>
                  <a:srgbClr val="C3C6D6"/>
                </a:solidFill>
                <a:effectLst/>
                <a:latin typeface="Google Sans"/>
              </a:rPr>
              <a:t>Involves evaluating the model on a test set, comparing predicted values with actual values, and calculating relevant </a:t>
            </a:r>
          </a:p>
        </p:txBody>
      </p:sp>
      <p:pic>
        <p:nvPicPr>
          <p:cNvPr id="4" name="Picture 3">
            <a:extLst>
              <a:ext uri="{FF2B5EF4-FFF2-40B4-BE49-F238E27FC236}">
                <a16:creationId xmlns:a16="http://schemas.microsoft.com/office/drawing/2014/main" id="{004402B7-0306-CE95-2471-E747C9F9E54D}"/>
              </a:ext>
            </a:extLst>
          </p:cNvPr>
          <p:cNvPicPr>
            <a:picLocks noChangeAspect="1"/>
          </p:cNvPicPr>
          <p:nvPr/>
        </p:nvPicPr>
        <p:blipFill>
          <a:blip r:embed="rId2"/>
          <a:stretch>
            <a:fillRect/>
          </a:stretch>
        </p:blipFill>
        <p:spPr>
          <a:xfrm>
            <a:off x="7786688" y="2440781"/>
            <a:ext cx="3559968" cy="3524250"/>
          </a:xfrm>
          <a:prstGeom prst="rect">
            <a:avLst/>
          </a:prstGeom>
        </p:spPr>
      </p:pic>
    </p:spTree>
    <p:extLst>
      <p:ext uri="{BB962C8B-B14F-4D97-AF65-F5344CB8AC3E}">
        <p14:creationId xmlns:p14="http://schemas.microsoft.com/office/powerpoint/2010/main" val="325684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5448-25E9-3857-958E-C4666D110E55}"/>
              </a:ext>
            </a:extLst>
          </p:cNvPr>
          <p:cNvSpPr>
            <a:spLocks noGrp="1"/>
          </p:cNvSpPr>
          <p:nvPr>
            <p:ph type="title"/>
          </p:nvPr>
        </p:nvSpPr>
        <p:spPr/>
        <p:txBody>
          <a:bodyPr/>
          <a:lstStyle/>
          <a:p>
            <a:r>
              <a:rPr lang="en-IN" dirty="0"/>
              <a:t>Revolutionizing liver:</a:t>
            </a:r>
            <a:br>
              <a:rPr lang="en-IN" dirty="0"/>
            </a:br>
            <a:endParaRPr lang="en-US" dirty="0"/>
          </a:p>
        </p:txBody>
      </p:sp>
      <p:sp>
        <p:nvSpPr>
          <p:cNvPr id="3" name="Content Placeholder 2">
            <a:extLst>
              <a:ext uri="{FF2B5EF4-FFF2-40B4-BE49-F238E27FC236}">
                <a16:creationId xmlns:a16="http://schemas.microsoft.com/office/drawing/2014/main" id="{B9D4FD5D-440A-C5B9-916F-734EF129AE44}"/>
              </a:ext>
            </a:extLst>
          </p:cNvPr>
          <p:cNvSpPr>
            <a:spLocks noGrp="1"/>
          </p:cNvSpPr>
          <p:nvPr>
            <p:ph idx="1"/>
          </p:nvPr>
        </p:nvSpPr>
        <p:spPr>
          <a:xfrm>
            <a:off x="496093" y="1309688"/>
            <a:ext cx="7862095" cy="4986336"/>
          </a:xfrm>
        </p:spPr>
        <p:txBody>
          <a:bodyPr>
            <a:normAutofit fontScale="92500" lnSpcReduction="10000"/>
          </a:bodyPr>
          <a:lstStyle/>
          <a:p>
            <a:pPr fontAlgn="ctr"/>
            <a:r>
              <a:rPr lang="en-IN" b="0" i="0">
                <a:solidFill>
                  <a:srgbClr val="EEF0FF"/>
                </a:solidFill>
                <a:effectLst/>
                <a:latin typeface="Google Sans"/>
              </a:rPr>
              <a:t>The field of liver health is undergoing rapid advancements, with technologies like 3D organoids, AI, and machine learning poised to revolutionize diagnosis, treatment, and even organ regeneration. These innovations offer the potential for more precise and personalized care for liver diseases. </a:t>
            </a:r>
            <a:endParaRPr lang="en-IN" b="0" i="0">
              <a:solidFill>
                <a:srgbClr val="E8E8E8"/>
              </a:solidFill>
              <a:effectLst/>
              <a:latin typeface="Google Sans"/>
            </a:endParaRPr>
          </a:p>
          <a:p>
            <a:r>
              <a:rPr lang="en-IN" b="0" i="0">
                <a:solidFill>
                  <a:srgbClr val="EEF0FF"/>
                </a:solidFill>
                <a:effectLst/>
                <a:latin typeface="Google Sans"/>
              </a:rPr>
              <a:t>Key advancements include:</a:t>
            </a:r>
          </a:p>
          <a:p>
            <a:r>
              <a:rPr lang="en-IN" b="1" i="0">
                <a:solidFill>
                  <a:srgbClr val="EEF0FF"/>
                </a:solidFill>
                <a:effectLst/>
                <a:latin typeface="Google Sans"/>
              </a:rPr>
              <a:t>3D Organoid Technology:</a:t>
            </a:r>
            <a:endParaRPr lang="en-IN" b="0" i="0">
              <a:solidFill>
                <a:srgbClr val="EEF0FF"/>
              </a:solidFill>
              <a:effectLst/>
              <a:latin typeface="Google Sans"/>
            </a:endParaRPr>
          </a:p>
          <a:p>
            <a:pPr fontAlgn="ctr"/>
            <a:r>
              <a:rPr lang="en-IN" b="0" i="0">
                <a:solidFill>
                  <a:srgbClr val="C3C6D6"/>
                </a:solidFill>
                <a:effectLst/>
                <a:latin typeface="Google Sans"/>
              </a:rPr>
              <a:t>Mimicking the human liver's environment, 3D organoids are providing new insights into liver fibrosis and potential therapies. These models offer a more accurate representation of liver function compared to traditional cell cultures, allowing researchers to study disease mechanisms and test potential treatments more effectively. </a:t>
            </a:r>
            <a:endParaRPr lang="en-IN" b="0" i="0">
              <a:solidFill>
                <a:srgbClr val="E8E8E8"/>
              </a:solidFill>
              <a:effectLst/>
              <a:latin typeface="Google Sans"/>
            </a:endParaRPr>
          </a:p>
          <a:p>
            <a:r>
              <a:rPr lang="en-IN" b="1" i="0">
                <a:solidFill>
                  <a:srgbClr val="EEF0FF"/>
                </a:solidFill>
                <a:effectLst/>
                <a:latin typeface="Google Sans"/>
              </a:rPr>
              <a:t>AI and Machine Learning:</a:t>
            </a:r>
            <a:endParaRPr lang="en-IN" b="0" i="0">
              <a:solidFill>
                <a:srgbClr val="EEF0FF"/>
              </a:solidFill>
              <a:effectLst/>
              <a:latin typeface="Google Sans"/>
            </a:endParaRPr>
          </a:p>
          <a:p>
            <a:r>
              <a:rPr lang="en-IN" b="0" i="0">
                <a:solidFill>
                  <a:srgbClr val="C3C6D6"/>
                </a:solidFill>
                <a:effectLst/>
                <a:latin typeface="Google Sans"/>
              </a:rPr>
              <a:t>AI is being used to improve the accuracy and efficiency of liver disease diagnosis</a:t>
            </a:r>
          </a:p>
        </p:txBody>
      </p:sp>
      <p:pic>
        <p:nvPicPr>
          <p:cNvPr id="4" name="Picture 3">
            <a:extLst>
              <a:ext uri="{FF2B5EF4-FFF2-40B4-BE49-F238E27FC236}">
                <a16:creationId xmlns:a16="http://schemas.microsoft.com/office/drawing/2014/main" id="{7556263E-88D9-00F0-9614-10336F08A833}"/>
              </a:ext>
            </a:extLst>
          </p:cNvPr>
          <p:cNvPicPr>
            <a:picLocks noChangeAspect="1"/>
          </p:cNvPicPr>
          <p:nvPr/>
        </p:nvPicPr>
        <p:blipFill>
          <a:blip r:embed="rId2"/>
          <a:stretch>
            <a:fillRect/>
          </a:stretch>
        </p:blipFill>
        <p:spPr>
          <a:xfrm>
            <a:off x="8508206" y="1583532"/>
            <a:ext cx="3187701" cy="3831160"/>
          </a:xfrm>
          <a:prstGeom prst="rect">
            <a:avLst/>
          </a:prstGeom>
        </p:spPr>
      </p:pic>
    </p:spTree>
    <p:extLst>
      <p:ext uri="{BB962C8B-B14F-4D97-AF65-F5344CB8AC3E}">
        <p14:creationId xmlns:p14="http://schemas.microsoft.com/office/powerpoint/2010/main" val="231688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39BD-21BE-C44A-D59E-C6AABAD6E675}"/>
              </a:ext>
            </a:extLst>
          </p:cNvPr>
          <p:cNvSpPr>
            <a:spLocks noGrp="1"/>
          </p:cNvSpPr>
          <p:nvPr>
            <p:ph type="title"/>
          </p:nvPr>
        </p:nvSpPr>
        <p:spPr>
          <a:xfrm>
            <a:off x="645130" y="0"/>
            <a:ext cx="9404723" cy="1400530"/>
          </a:xfrm>
        </p:spPr>
        <p:txBody>
          <a:bodyPr/>
          <a:lstStyle/>
          <a:p>
            <a:r>
              <a:rPr lang="en-IN" b="0" i="0" u="none" strike="noStrike" dirty="0">
                <a:solidFill>
                  <a:schemeClr val="tx1"/>
                </a:solidFill>
                <a:effectLst/>
                <a:latin typeface="Open Sans" panose="02000000000000000000" pitchFamily="2" charset="0"/>
              </a:rPr>
              <a:t>Predicting Liver Cirrhosis Using Advanced Machine Learning Techniques :</a:t>
            </a:r>
            <a:br>
              <a:rPr lang="en-IN" b="0" i="0" u="none" strike="noStrike" dirty="0">
                <a:solidFill>
                  <a:schemeClr val="tx1"/>
                </a:solidFill>
                <a:effectLst/>
                <a:latin typeface="Open Sans" panose="02000000000000000000" pitchFamily="2"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3104BA26-C254-C988-D7D9-6695904CBD3C}"/>
              </a:ext>
            </a:extLst>
          </p:cNvPr>
          <p:cNvSpPr>
            <a:spLocks noGrp="1"/>
          </p:cNvSpPr>
          <p:nvPr>
            <p:ph idx="1"/>
          </p:nvPr>
        </p:nvSpPr>
        <p:spPr>
          <a:xfrm>
            <a:off x="404815" y="2112449"/>
            <a:ext cx="7953373" cy="4195481"/>
          </a:xfrm>
        </p:spPr>
        <p:txBody>
          <a:bodyPr>
            <a:normAutofit fontScale="92500" lnSpcReduction="10000"/>
          </a:bodyPr>
          <a:lstStyle/>
          <a:p>
            <a:pPr fontAlgn="ctr"/>
            <a:r>
              <a:rPr lang="en-IN" b="0" i="0">
                <a:solidFill>
                  <a:srgbClr val="EEF0FF"/>
                </a:solidFill>
                <a:effectLst/>
                <a:latin typeface="Google Sans"/>
              </a:rPr>
              <a:t>Algorithms like decision trees, random forests, and support vector machines, along with neural networks, can analyze patient data to identify patterns and predict the likelihood of developing cirrhosis. These models can be trained using various datasets including clinical, biochemical, and demographic information. Feature selection methods are employed to identify the most relevant predictors, improving model accuracy and interpretability. </a:t>
            </a:r>
            <a:endParaRPr lang="en-IN" b="0" i="0">
              <a:solidFill>
                <a:srgbClr val="E8E8E8"/>
              </a:solidFill>
              <a:effectLst/>
              <a:latin typeface="Google Sans"/>
            </a:endParaRPr>
          </a:p>
          <a:p>
            <a:r>
              <a:rPr lang="en-IN" b="0" i="0">
                <a:solidFill>
                  <a:srgbClr val="EEF0FF"/>
                </a:solidFill>
                <a:effectLst/>
                <a:latin typeface="Google Sans"/>
              </a:rPr>
              <a:t>Here's a more detailed look:</a:t>
            </a:r>
          </a:p>
          <a:p>
            <a:r>
              <a:rPr lang="en-IN" b="0" i="0">
                <a:solidFill>
                  <a:srgbClr val="EEF0FF"/>
                </a:solidFill>
                <a:effectLst/>
                <a:latin typeface="Google Sans"/>
              </a:rPr>
              <a:t>1. Data Sources:</a:t>
            </a:r>
          </a:p>
          <a:p>
            <a:pPr fontAlgn="ctr"/>
            <a:r>
              <a:rPr lang="en-IN" b="1" i="0">
                <a:solidFill>
                  <a:srgbClr val="EEF0FF"/>
                </a:solidFill>
                <a:effectLst/>
                <a:latin typeface="Google Sans"/>
              </a:rPr>
              <a:t>Clinical Data:</a:t>
            </a:r>
            <a:r>
              <a:rPr lang="en-IN" b="0" i="0">
                <a:solidFill>
                  <a:srgbClr val="EEF0FF"/>
                </a:solidFill>
                <a:effectLst/>
                <a:latin typeface="Google Sans"/>
              </a:rPr>
              <a:t> Patient history, symptoms, and physical examination findings. </a:t>
            </a:r>
            <a:endParaRPr lang="en-IN" b="0" i="0">
              <a:solidFill>
                <a:srgbClr val="E8E8E8"/>
              </a:solidFill>
              <a:effectLst/>
              <a:latin typeface="Google Sans"/>
            </a:endParaRPr>
          </a:p>
          <a:p>
            <a:pPr fontAlgn="ctr"/>
            <a:r>
              <a:rPr lang="en-IN" b="1" i="0">
                <a:solidFill>
                  <a:srgbClr val="EEF0FF"/>
                </a:solidFill>
                <a:effectLst/>
                <a:latin typeface="Google Sans"/>
              </a:rPr>
              <a:t>Biochemical Data:</a:t>
            </a:r>
            <a:r>
              <a:rPr lang="en-IN" b="0" i="0">
                <a:solidFill>
                  <a:srgbClr val="EEF0FF"/>
                </a:solidFill>
                <a:effectLst/>
                <a:latin typeface="Google Sans"/>
              </a:rPr>
              <a:t> Blood tests, including liver function tests (LFTs) and other relevant markers. </a:t>
            </a:r>
            <a:endParaRPr lang="en-IN" b="0" i="0">
              <a:solidFill>
                <a:srgbClr val="E8E8E8"/>
              </a:solidFill>
              <a:effectLst/>
              <a:latin typeface="Google Sans"/>
            </a:endParaRPr>
          </a:p>
          <a:p>
            <a:r>
              <a:rPr lang="en-IN" b="1" i="0">
                <a:solidFill>
                  <a:srgbClr val="EEF0FF"/>
                </a:solidFill>
                <a:effectLst/>
                <a:latin typeface="Google Sans"/>
              </a:rPr>
              <a:t>Demographic Data:</a:t>
            </a:r>
            <a:r>
              <a:rPr lang="en-IN" b="0" i="0">
                <a:solidFill>
                  <a:srgbClr val="EEF0FF"/>
                </a:solidFill>
                <a:effectLst/>
                <a:latin typeface="Google Sans"/>
              </a:rPr>
              <a:t> Age, sex, ethnicity, and other relevant demographic</a:t>
            </a:r>
          </a:p>
        </p:txBody>
      </p:sp>
      <p:pic>
        <p:nvPicPr>
          <p:cNvPr id="4" name="Picture 3">
            <a:extLst>
              <a:ext uri="{FF2B5EF4-FFF2-40B4-BE49-F238E27FC236}">
                <a16:creationId xmlns:a16="http://schemas.microsoft.com/office/drawing/2014/main" id="{C1005252-615D-16DB-C7AA-214D23A40074}"/>
              </a:ext>
            </a:extLst>
          </p:cNvPr>
          <p:cNvPicPr>
            <a:picLocks noChangeAspect="1"/>
          </p:cNvPicPr>
          <p:nvPr/>
        </p:nvPicPr>
        <p:blipFill>
          <a:blip r:embed="rId2"/>
          <a:stretch>
            <a:fillRect/>
          </a:stretch>
        </p:blipFill>
        <p:spPr>
          <a:xfrm>
            <a:off x="8358188" y="2274095"/>
            <a:ext cx="3188681" cy="3542770"/>
          </a:xfrm>
          <a:prstGeom prst="rect">
            <a:avLst/>
          </a:prstGeom>
        </p:spPr>
      </p:pic>
    </p:spTree>
    <p:extLst>
      <p:ext uri="{BB962C8B-B14F-4D97-AF65-F5344CB8AC3E}">
        <p14:creationId xmlns:p14="http://schemas.microsoft.com/office/powerpoint/2010/main" val="2658217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Revolutionizing Liver Care : Predicting Liver Cirrhosis Using Advanced Machine Learning Techniques</vt:lpstr>
      <vt:lpstr>Introduction to Revolutionizing liver:   </vt:lpstr>
      <vt:lpstr>Milestone 1: Define Problem / Problem Understanding</vt:lpstr>
      <vt:lpstr>Milestone 2: Data Collection &amp; Preparation</vt:lpstr>
      <vt:lpstr>Milestone 3: Exploratory Data Analysis</vt:lpstr>
      <vt:lpstr>Milestone 4: Model Building</vt:lpstr>
      <vt:lpstr>Milestone 5: Performance Testing &amp; Hyperparameter Tuning</vt:lpstr>
      <vt:lpstr>Revolutionizing liver: </vt:lpstr>
      <vt:lpstr>Predicting Liver Cirrhosis Using Advanced Machine Learning Techniques : </vt:lpstr>
      <vt:lpstr>CONCLUSION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Liver Care : Predicting Liver Cirrhosis Using Advanced Machine Learning Techniques</dc:title>
  <dc:creator>vangetiasrutha@gmail.com</dc:creator>
  <cp:lastModifiedBy>vangetiasrutha@gmail.com</cp:lastModifiedBy>
  <cp:revision>2</cp:revision>
  <dcterms:created xsi:type="dcterms:W3CDTF">2025-06-24T07:00:16Z</dcterms:created>
  <dcterms:modified xsi:type="dcterms:W3CDTF">2025-06-28T06:55:54Z</dcterms:modified>
</cp:coreProperties>
</file>