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Inter"/>
      <p:regular r:id="rId33"/>
      <p:bold r:id="rId34"/>
      <p:italic r:id="rId35"/>
      <p:boldItalic r:id="rId36"/>
    </p:embeddedFont>
    <p:embeddedFont>
      <p:font typeface="Corbel"/>
      <p:regular r:id="rId37"/>
      <p:bold r:id="rId38"/>
      <p:italic r:id="rId39"/>
      <p:boldItalic r:id="rId40"/>
    </p:embeddedFont>
    <p:embeddedFont>
      <p:font typeface="Inter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5" roundtripDataSignature="AMtx7miRLMBiR/lX4YXdqPWfttPWcPje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C7418A-CCDB-45E0-B02A-6A50DE96B61F}">
  <a:tblStyle styleId="{71C7418A-CCDB-45E0-B02A-6A50DE96B6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Italic.fntdata"/><Relationship Id="rId20" Type="http://schemas.openxmlformats.org/officeDocument/2006/relationships/slide" Target="slides/slide13.xml"/><Relationship Id="rId42" Type="http://schemas.openxmlformats.org/officeDocument/2006/relationships/font" Target="fonts/InterMedium-bold.fntdata"/><Relationship Id="rId41" Type="http://schemas.openxmlformats.org/officeDocument/2006/relationships/font" Target="fonts/InterMedium-regular.fntdata"/><Relationship Id="rId22" Type="http://schemas.openxmlformats.org/officeDocument/2006/relationships/slide" Target="slides/slide15.xml"/><Relationship Id="rId44" Type="http://schemas.openxmlformats.org/officeDocument/2006/relationships/font" Target="fonts/InterMedium-boldItalic.fntdata"/><Relationship Id="rId21" Type="http://schemas.openxmlformats.org/officeDocument/2006/relationships/slide" Target="slides/slide14.xml"/><Relationship Id="rId43" Type="http://schemas.openxmlformats.org/officeDocument/2006/relationships/font" Target="fonts/InterMedium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Inter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Inter-italic.fntdata"/><Relationship Id="rId12" Type="http://schemas.openxmlformats.org/officeDocument/2006/relationships/slide" Target="slides/slide5.xml"/><Relationship Id="rId34" Type="http://schemas.openxmlformats.org/officeDocument/2006/relationships/font" Target="fonts/Inter-bold.fntdata"/><Relationship Id="rId15" Type="http://schemas.openxmlformats.org/officeDocument/2006/relationships/slide" Target="slides/slide8.xml"/><Relationship Id="rId37" Type="http://schemas.openxmlformats.org/officeDocument/2006/relationships/font" Target="fonts/Corbel-regular.fntdata"/><Relationship Id="rId14" Type="http://schemas.openxmlformats.org/officeDocument/2006/relationships/slide" Target="slides/slide7.xml"/><Relationship Id="rId36" Type="http://schemas.openxmlformats.org/officeDocument/2006/relationships/font" Target="fonts/Inter-boldItalic.fntdata"/><Relationship Id="rId17" Type="http://schemas.openxmlformats.org/officeDocument/2006/relationships/slide" Target="slides/slide10.xml"/><Relationship Id="rId39" Type="http://schemas.openxmlformats.org/officeDocument/2006/relationships/font" Target="fonts/Corbel-italic.fntdata"/><Relationship Id="rId16" Type="http://schemas.openxmlformats.org/officeDocument/2006/relationships/slide" Target="slides/slide9.xml"/><Relationship Id="rId38" Type="http://schemas.openxmlformats.org/officeDocument/2006/relationships/font" Target="fonts/Corbel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-333375" y="0"/>
            <a:ext cx="2667000" cy="15001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 txBox="1"/>
          <p:nvPr>
            <p:ph type="title"/>
          </p:nvPr>
        </p:nvSpPr>
        <p:spPr>
          <a:xfrm>
            <a:off x="341837" y="595361"/>
            <a:ext cx="8460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4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/>
          <p:nvPr>
            <p:ph type="title"/>
          </p:nvPr>
        </p:nvSpPr>
        <p:spPr>
          <a:xfrm>
            <a:off x="341837" y="595361"/>
            <a:ext cx="8460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5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1_DEFAULT 3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6"/>
          <p:cNvSpPr txBox="1"/>
          <p:nvPr>
            <p:ph type="title"/>
          </p:nvPr>
        </p:nvSpPr>
        <p:spPr>
          <a:xfrm>
            <a:off x="628650" y="273845"/>
            <a:ext cx="6851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1" i="0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33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3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1">
  <p:cSld name="DEFAUL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1">
  <p:cSld name="1_DEFAULT 3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7" name="Google Shape;8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7"/>
          <p:cNvSpPr txBox="1"/>
          <p:nvPr>
            <p:ph type="title"/>
          </p:nvPr>
        </p:nvSpPr>
        <p:spPr>
          <a:xfrm>
            <a:off x="628650" y="273845"/>
            <a:ext cx="6851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/>
          <p:nvPr>
            <p:ph type="title"/>
          </p:nvPr>
        </p:nvSpPr>
        <p:spPr>
          <a:xfrm>
            <a:off x="341837" y="595361"/>
            <a:ext cx="8460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" type="body"/>
          </p:nvPr>
        </p:nvSpPr>
        <p:spPr>
          <a:xfrm>
            <a:off x="1116868" y="1759737"/>
            <a:ext cx="65670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588037" y="376998"/>
            <a:ext cx="2105023" cy="27323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Микросервисы и API. Lesson 3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Pydantic и сериализация данных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>
            <p:ph type="title"/>
          </p:nvPr>
        </p:nvSpPr>
        <p:spPr>
          <a:xfrm>
            <a:off x="341837" y="988961"/>
            <a:ext cx="7113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2600">
                <a:solidFill>
                  <a:srgbClr val="666666"/>
                </a:solidFill>
                <a:latin typeface="Inter Medium"/>
                <a:ea typeface="Inter Medium"/>
                <a:cs typeface="Inter Medium"/>
                <a:sym typeface="Inter Medium"/>
              </a:rPr>
              <a:t>Установка</a:t>
            </a:r>
            <a:endParaRPr i="1" sz="2600">
              <a:solidFill>
                <a:srgbClr val="666666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00" y="311717"/>
            <a:ext cx="3114291" cy="6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341825" y="1591100"/>
            <a:ext cx="2313600" cy="46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 install pydantic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>
            <p:ph type="title"/>
          </p:nvPr>
        </p:nvSpPr>
        <p:spPr>
          <a:xfrm>
            <a:off x="341837" y="988961"/>
            <a:ext cx="7113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2600">
                <a:solidFill>
                  <a:srgbClr val="666666"/>
                </a:solidFill>
                <a:latin typeface="Inter Medium"/>
                <a:ea typeface="Inter Medium"/>
                <a:cs typeface="Inter Medium"/>
                <a:sym typeface="Inter Medium"/>
              </a:rPr>
              <a:t>Создание моделей</a:t>
            </a:r>
            <a:endParaRPr i="1" sz="2600">
              <a:solidFill>
                <a:srgbClr val="666666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00" y="311717"/>
            <a:ext cx="3114291" cy="62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11"/>
          <p:cNvGraphicFramePr/>
          <p:nvPr/>
        </p:nvGraphicFramePr>
        <p:xfrm>
          <a:off x="341825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{71C7418A-CCDB-45E0-B02A-6A50DE96B61F}</a:tableStyleId>
              </a:tblPr>
              <a:tblGrid>
                <a:gridCol w="4955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pydantic </a:t>
                      </a:r>
                      <a:r>
                        <a:rPr lang="en" sz="18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 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BaseModel</a:t>
                      </a:r>
                      <a:endParaRPr sz="18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(BaseModel):</a:t>
                      </a:r>
                      <a:endParaRPr sz="18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id: </a:t>
                      </a:r>
                      <a:r>
                        <a:rPr lang="en" sz="18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name: </a:t>
                      </a:r>
                      <a:r>
                        <a:rPr lang="en" sz="18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endParaRPr sz="18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age: </a:t>
                      </a:r>
                      <a:r>
                        <a:rPr lang="en" sz="18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 txBox="1"/>
          <p:nvPr>
            <p:ph type="title"/>
          </p:nvPr>
        </p:nvSpPr>
        <p:spPr>
          <a:xfrm>
            <a:off x="341837" y="988961"/>
            <a:ext cx="7113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2600">
                <a:solidFill>
                  <a:srgbClr val="666666"/>
                </a:solidFill>
                <a:latin typeface="Inter Medium"/>
                <a:ea typeface="Inter Medium"/>
                <a:cs typeface="Inter Medium"/>
                <a:sym typeface="Inter Medium"/>
              </a:rPr>
              <a:t>Вложенные модели</a:t>
            </a:r>
            <a:endParaRPr i="1" sz="2600">
              <a:solidFill>
                <a:srgbClr val="666666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00" y="311717"/>
            <a:ext cx="3114291" cy="62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12"/>
          <p:cNvGraphicFramePr/>
          <p:nvPr/>
        </p:nvGraphicFramePr>
        <p:xfrm>
          <a:off x="341825" y="171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{71C7418A-CCDB-45E0-B02A-6A50DE96B61F}</a:tableStyleId>
              </a:tblPr>
              <a:tblGrid>
                <a:gridCol w="38186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pydantic </a:t>
                      </a:r>
                      <a:r>
                        <a:rPr lang="en" sz="14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BaseModel</a:t>
                      </a:r>
                      <a:endParaRPr sz="14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BaseModel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sz="14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name: </a:t>
                      </a: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endParaRPr sz="14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bio: </a:t>
                      </a: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n" sz="14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400" u="none" cap="none" strike="noStrike">
                        <a:solidFill>
                          <a:srgbClr val="0033B3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33B3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(BaseModel):</a:t>
                      </a:r>
                      <a:endParaRPr sz="14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title: </a:t>
                      </a: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endParaRPr sz="14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author: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year: </a:t>
                      </a: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4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genre: </a:t>
                      </a: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endParaRPr sz="14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Live-coding преподавателя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Покажите в режиме live-coding и объясните:</a:t>
            </a:r>
            <a:endParaRPr b="0" i="0" sz="1600" u="none" cap="none" strike="noStrike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Создание моделей в Pydantic</a:t>
            </a:r>
            <a:endParaRPr b="0" i="0" sz="1600" u="none" cap="none" strike="noStrike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Сериализация и десериализация с Pydantic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9" name="Google Shape;1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exercise_1.md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40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7" name="Google Shape;2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19" name="Google Shape;2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5" name="Google Shape;2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/>
          <p:nvPr/>
        </p:nvSpPr>
        <p:spPr>
          <a:xfrm>
            <a:off x="2495350" y="1268025"/>
            <a:ext cx="61200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Pydantic + FastApi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28" name="Google Shape;2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1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0" name="Google Shape;2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>
            <p:ph type="title"/>
          </p:nvPr>
        </p:nvSpPr>
        <p:spPr>
          <a:xfrm>
            <a:off x="341837" y="988961"/>
            <a:ext cx="7113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2600">
                <a:solidFill>
                  <a:srgbClr val="666666"/>
                </a:solidFill>
                <a:latin typeface="Inter Medium"/>
                <a:ea typeface="Inter Medium"/>
                <a:cs typeface="Inter Medium"/>
                <a:sym typeface="Inter Medium"/>
              </a:rPr>
              <a:t>Интеграция с FastApi</a:t>
            </a:r>
            <a:endParaRPr i="1" sz="2600">
              <a:solidFill>
                <a:srgbClr val="666666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00" y="311717"/>
            <a:ext cx="3114291" cy="62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18"/>
          <p:cNvGraphicFramePr/>
          <p:nvPr/>
        </p:nvGraphicFramePr>
        <p:xfrm>
          <a:off x="341825" y="171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{71C7418A-CCDB-45E0-B02A-6A50DE96B61F}</a:tableStyleId>
              </a:tblPr>
              <a:tblGrid>
                <a:gridCol w="38186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pydantic </a:t>
                      </a:r>
                      <a:r>
                        <a:rPr lang="en" sz="14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BaseModel</a:t>
                      </a:r>
                      <a:endParaRPr sz="14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BaseModel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sz="14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name: </a:t>
                      </a: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endParaRPr sz="14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bio: </a:t>
                      </a: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n" sz="14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400" u="none" cap="none" strike="noStrike">
                        <a:solidFill>
                          <a:srgbClr val="0033B3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33B3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(BaseModel):</a:t>
                      </a:r>
                      <a:endParaRPr sz="14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title: </a:t>
                      </a: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endParaRPr sz="14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author: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year: </a:t>
                      </a: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4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4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genre: </a:t>
                      </a:r>
                      <a:r>
                        <a:rPr lang="en" sz="14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endParaRPr sz="14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p18"/>
          <p:cNvGraphicFramePr/>
          <p:nvPr/>
        </p:nvGraphicFramePr>
        <p:xfrm>
          <a:off x="4469925" y="171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{71C7418A-CCDB-45E0-B02A-6A50DE96B61F}</a:tableStyleId>
              </a:tblPr>
              <a:tblGrid>
                <a:gridCol w="4370650"/>
              </a:tblGrid>
              <a:tr h="117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books = []</a:t>
                      </a:r>
                      <a:endParaRPr sz="18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9E88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@app.post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800" u="none" cap="none" strike="noStrike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"/books/"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</a:t>
                      </a:r>
                      <a:r>
                        <a:rPr lang="en" sz="1800" u="none" cap="none" strike="noStrike">
                          <a:solidFill>
                            <a:srgbClr val="00627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create_book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sz="18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books.append(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8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</a:t>
                      </a: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endParaRPr sz="18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18"/>
          <p:cNvSpPr txBox="1"/>
          <p:nvPr/>
        </p:nvSpPr>
        <p:spPr>
          <a:xfrm>
            <a:off x="4469925" y="1208650"/>
            <a:ext cx="1915800" cy="43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Десериализация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>
            <p:ph type="title"/>
          </p:nvPr>
        </p:nvSpPr>
        <p:spPr>
          <a:xfrm>
            <a:off x="341837" y="988961"/>
            <a:ext cx="7113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2600">
                <a:solidFill>
                  <a:srgbClr val="666666"/>
                </a:solidFill>
                <a:latin typeface="Inter Medium"/>
                <a:ea typeface="Inter Medium"/>
                <a:cs typeface="Inter Medium"/>
                <a:sym typeface="Inter Medium"/>
              </a:rPr>
              <a:t>Интеграция с FastApi</a:t>
            </a:r>
            <a:endParaRPr i="1" sz="2600">
              <a:solidFill>
                <a:srgbClr val="666666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00" y="311717"/>
            <a:ext cx="3114291" cy="62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19"/>
          <p:cNvGraphicFramePr/>
          <p:nvPr/>
        </p:nvGraphicFramePr>
        <p:xfrm>
          <a:off x="341825" y="171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{71C7418A-CCDB-45E0-B02A-6A50DE96B61F}</a:tableStyleId>
              </a:tblPr>
              <a:tblGrid>
                <a:gridCol w="3050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</a:t>
                      </a: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pydantic </a:t>
                      </a:r>
                      <a:r>
                        <a:rPr lang="en" sz="12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 </a:t>
                      </a: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BaseModel</a:t>
                      </a:r>
                      <a:endParaRPr sz="12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</a:t>
                      </a: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BaseModel</a:t>
                      </a: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sz="12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name: </a:t>
                      </a:r>
                      <a:r>
                        <a:rPr lang="en" sz="12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endParaRPr sz="12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bio: </a:t>
                      </a:r>
                      <a:r>
                        <a:rPr lang="en" sz="12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 </a:t>
                      </a: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n" sz="12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200" u="none" cap="none" strike="noStrike">
                        <a:solidFill>
                          <a:srgbClr val="0033B3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33B3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(BaseModel):</a:t>
                      </a:r>
                      <a:endParaRPr sz="12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title: </a:t>
                      </a:r>
                      <a:r>
                        <a:rPr lang="en" sz="12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endParaRPr sz="12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author: </a:t>
                      </a: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year: </a:t>
                      </a:r>
                      <a:r>
                        <a:rPr lang="en" sz="12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200" u="none" cap="none" strike="noStrike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2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genre: </a:t>
                      </a:r>
                      <a:r>
                        <a:rPr lang="en" sz="12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19"/>
          <p:cNvGraphicFramePr/>
          <p:nvPr/>
        </p:nvGraphicFramePr>
        <p:xfrm>
          <a:off x="3510500" y="171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{71C7418A-CCDB-45E0-B02A-6A50DE96B61F}</a:tableStyleId>
              </a:tblPr>
              <a:tblGrid>
                <a:gridCol w="5355650"/>
              </a:tblGrid>
              <a:tr h="117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9E88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@app.get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300" u="none" cap="none" strike="noStrike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"/books/"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lang="en" sz="1300" u="none" cap="none" strike="noStrike">
                          <a:solidFill>
                            <a:srgbClr val="6600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response_model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List[Book]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3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</a:t>
                      </a:r>
                      <a:r>
                        <a:rPr lang="en" sz="1300" u="none" cap="none" strike="noStrike">
                          <a:solidFill>
                            <a:srgbClr val="00627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read_books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():</a:t>
                      </a:r>
                      <a:endParaRPr sz="13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3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books</a:t>
                      </a:r>
                      <a:endParaRPr sz="13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9E88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@app.get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300" u="none" cap="none" strike="noStrike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"/books/{book_index}"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lang="en" sz="1300" u="none" cap="none" strike="noStrike">
                          <a:solidFill>
                            <a:srgbClr val="6600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response_model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3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</a:t>
                      </a:r>
                      <a:r>
                        <a:rPr lang="en" sz="1300" u="none" cap="none" strike="noStrike">
                          <a:solidFill>
                            <a:srgbClr val="00627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read_book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book_index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13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sz="13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3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book_index 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 </a:t>
                      </a:r>
                      <a:r>
                        <a:rPr lang="en" sz="1300" u="none" cap="none" strike="noStrike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(books):</a:t>
                      </a:r>
                      <a:endParaRPr sz="13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n" sz="13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raise 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HTTPException(</a:t>
                      </a:r>
                      <a:r>
                        <a:rPr lang="en" sz="1300" u="none" cap="none" strike="noStrike">
                          <a:solidFill>
                            <a:srgbClr val="6600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status_code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300" u="none" cap="none" strike="noStrike">
                          <a:solidFill>
                            <a:srgbClr val="1750E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404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b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</a:t>
                      </a:r>
                      <a:r>
                        <a:rPr lang="en" sz="1300" u="none" cap="none" strike="noStrike">
                          <a:solidFill>
                            <a:srgbClr val="6600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detail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300" u="none" cap="none" strike="noStrike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"Book not found"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3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300" u="none" cap="none" strike="noStrike">
                          <a:solidFill>
                            <a:srgbClr val="0033B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books[</a:t>
                      </a: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book_index</a:t>
                      </a:r>
                      <a:r>
                        <a:rPr lang="en" sz="13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20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19"/>
          <p:cNvSpPr txBox="1"/>
          <p:nvPr/>
        </p:nvSpPr>
        <p:spPr>
          <a:xfrm>
            <a:off x="4469925" y="1208650"/>
            <a:ext cx="1915800" cy="43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Сериализация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Сериализация и десериализация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Знакомство с Pydantic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Интеграция с FastAPI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Live-coding преподавателя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Покажите в режиме live-coding и объясните:</a:t>
            </a:r>
            <a:endParaRPr b="0" i="0" sz="1600" u="none" cap="none" strike="noStrike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Связь Pydantic и FastAPI</a:t>
            </a:r>
            <a:endParaRPr b="0" i="0" sz="1600" u="none" cap="none" strike="noStrike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57" name="Google Shape;2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8" name="Google Shape;2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exercise_2.md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65" name="Google Shape;2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6" name="Google Shape;2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84" name="Google Shape;2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6" name="Google Shape;28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8" name="Google Shape;28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5" name="Google Shape;2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exercise_1.md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папке урока. Прорешайте еще раз индивидуально все задания, которые решали в классе. Начните с тех, что не успели сделать в классе.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Заучите синтаксис пройденных конструкций.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синтаксис в пройденных уроках.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Сериализация и десериализация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17" name="Google Shape;11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341825" y="290550"/>
            <a:ext cx="78291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Сериализация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341825" y="1235500"/>
            <a:ext cx="74817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Сериализация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это процесс преобразования объекта Python в формат, который можно легко сохранить или передать.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Часто означает преобразование объекта в JSON-строку.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44772" t="0"/>
          <a:stretch/>
        </p:blipFill>
        <p:spPr>
          <a:xfrm>
            <a:off x="341825" y="2454100"/>
            <a:ext cx="2788126" cy="25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341825" y="290550"/>
            <a:ext cx="78291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Десериализация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341825" y="1235500"/>
            <a:ext cx="74817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Десериализация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  это обратный процесс, когда данные в формате, пригодном для хранения или передачи (например, JSON-строка), преобразуются обратно в объект Python.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825" y="2682700"/>
            <a:ext cx="5048450" cy="25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341825" y="290550"/>
            <a:ext cx="78291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Для чего это нужно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341825" y="1235500"/>
            <a:ext cx="74817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Передача данных: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Сериализация позволяет легко передавать данные между различными частями вашего приложения или между разными приложениями (например, через API).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Хранение данных: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Сериализация позволяет сохранять данные в файлы или базы данных.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4574" l="0" r="0" t="16561"/>
          <a:stretch/>
        </p:blipFill>
        <p:spPr>
          <a:xfrm>
            <a:off x="341825" y="2654375"/>
            <a:ext cx="4427950" cy="222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/>
          <p:nvPr/>
        </p:nvSpPr>
        <p:spPr>
          <a:xfrm>
            <a:off x="2495350" y="1268025"/>
            <a:ext cx="61200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Знакомство с Pydantic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2" name="Google Shape;15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341825" y="1369950"/>
            <a:ext cx="74817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Pydantic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  это библиотека Python, которая позволяет определять модели данных, используя подсказки типов Python.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Она обеспечивает проверку данных во время выполнения, сериализацию и десериализацию данных, а также автоматическую генерацию схем JSON.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50" y="582317"/>
            <a:ext cx="3114291" cy="6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341825" y="1369950"/>
            <a:ext cx="74817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600"/>
              <a:buFont typeface="Arial"/>
              <a:buChar char="✓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Проверка данных: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Pydantic гарантирует, что ваши данные соответствуют ожидаемым типам и ограничениям.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45F06"/>
              </a:buClr>
              <a:buSzPts val="1600"/>
              <a:buFont typeface="Arial"/>
              <a:buChar char="✓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Четкость кода: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Модели Pydantic делают ваш код более понятным и поддерживаемым.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45F06"/>
              </a:buClr>
              <a:buSzPts val="1600"/>
              <a:buFont typeface="Arial"/>
              <a:buChar char="✓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Интеграция с API: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Pydantic отлично подходит для работы с API, где требуется проверка и сериализация данных.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B45F06"/>
              </a:buClr>
              <a:buSzPts val="1600"/>
              <a:buFont typeface="Arial"/>
              <a:buChar char="✓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Автоматическая документация: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Pydantic может генерировать схемы JSON, которые можно использовать для автоматической генерации документации.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>
            <p:ph type="title"/>
          </p:nvPr>
        </p:nvSpPr>
        <p:spPr>
          <a:xfrm>
            <a:off x="341837" y="988961"/>
            <a:ext cx="7113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2600">
                <a:solidFill>
                  <a:srgbClr val="666666"/>
                </a:solidFill>
                <a:latin typeface="Inter Medium"/>
                <a:ea typeface="Inter Medium"/>
                <a:cs typeface="Inter Medium"/>
                <a:sym typeface="Inter Medium"/>
              </a:rPr>
              <a:t>Преимущества</a:t>
            </a:r>
            <a:endParaRPr i="1" sz="2600">
              <a:solidFill>
                <a:srgbClr val="666666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00" y="311717"/>
            <a:ext cx="3114291" cy="6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