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</p:sldIdLst>
  <p:sldSz cy="5143500" cx="9144000"/>
  <p:notesSz cx="6858000" cy="9144000"/>
  <p:embeddedFontLst>
    <p:embeddedFont>
      <p:font typeface="Inter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60" roundtripDataSignature="AMtx7mgbj9r7vCQHbdGD+QlaNrzGKR7z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B9CC7D7-BE22-40CB-934D-13D6F269F466}">
  <a:tblStyle styleId="{DB9CC7D7-BE22-40CB-934D-13D6F269F46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customschemas.google.com/relationships/presentationmetadata" Target="meta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font" Target="fonts/Inter-bold.fntdata"/><Relationship Id="rId12" Type="http://schemas.openxmlformats.org/officeDocument/2006/relationships/slide" Target="slides/slide6.xml"/><Relationship Id="rId56" Type="http://schemas.openxmlformats.org/officeDocument/2006/relationships/font" Target="fonts/Inter-regular.fntdata"/><Relationship Id="rId15" Type="http://schemas.openxmlformats.org/officeDocument/2006/relationships/slide" Target="slides/slide9.xml"/><Relationship Id="rId59" Type="http://schemas.openxmlformats.org/officeDocument/2006/relationships/font" Target="fonts/Inter-boldItalic.fntdata"/><Relationship Id="rId14" Type="http://schemas.openxmlformats.org/officeDocument/2006/relationships/slide" Target="slides/slide8.xml"/><Relationship Id="rId58" Type="http://schemas.openxmlformats.org/officeDocument/2006/relationships/font" Target="fonts/Inter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dcc3d2cc9c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g2dcc3d2cc9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dcc3d2cc9c_1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g2dcc3d2cc9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" name="Google Shape;397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dcc3d2cc9c_1_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g2dcc3d2cc9c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dcc3d2cc9c_1_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g2dcc3d2cc9c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1" name="Google Shape;421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9" name="Google Shape;429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4" name="Google Shape;434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Google Shape;452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4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5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5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5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5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jp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jp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jp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.jp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hyperlink" Target="http://127.0.0.1:8000/task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8.jp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037" y="416819"/>
            <a:ext cx="2105022" cy="2334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5" name="Google Shape;5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5381643" y="1381141"/>
            <a:ext cx="5143497" cy="23812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6" name="Google Shape;56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9514" y="416819"/>
            <a:ext cx="1138238" cy="42585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/>
          <p:nvPr/>
        </p:nvSpPr>
        <p:spPr>
          <a:xfrm>
            <a:off x="588037" y="376998"/>
            <a:ext cx="2105023" cy="273238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ru-RU" sz="9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Микросервисы и API. Lesson 2</a:t>
            </a:r>
            <a:endParaRPr b="0" i="0" sz="9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515150" y="2046425"/>
            <a:ext cx="6858900" cy="1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ru-RU" sz="5000" u="none" cap="none" strike="noStrike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2. Введение в FastAPI</a:t>
            </a:r>
            <a:endParaRPr b="1" i="0" sz="5000" u="none" cap="none" strike="noStrike">
              <a:solidFill>
                <a:srgbClr val="0E0E0E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 txBox="1"/>
          <p:nvPr>
            <p:ph type="title"/>
          </p:nvPr>
        </p:nvSpPr>
        <p:spPr>
          <a:xfrm>
            <a:off x="217916" y="29028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/>
              <a:t>История создания</a:t>
            </a:r>
            <a:endParaRPr/>
          </a:p>
        </p:txBody>
      </p:sp>
      <p:pic>
        <p:nvPicPr>
          <p:cNvPr descr="preencoded.png" id="133" name="Google Shape;13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4967" y="333343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34" name="Google Shape;13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0"/>
          <p:cNvSpPr txBox="1"/>
          <p:nvPr>
            <p:ph idx="1" type="body"/>
          </p:nvPr>
        </p:nvSpPr>
        <p:spPr>
          <a:xfrm>
            <a:off x="0" y="1152474"/>
            <a:ext cx="9144000" cy="3991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 sz="1600">
                <a:solidFill>
                  <a:schemeClr val="dk1"/>
                </a:solidFill>
              </a:rPr>
              <a:t>Разработчиком </a:t>
            </a:r>
            <a:r>
              <a:rPr i="1" lang="ru-RU" sz="1600">
                <a:solidFill>
                  <a:srgbClr val="7030A0"/>
                </a:solidFill>
              </a:rPr>
              <a:t>FastAPI</a:t>
            </a:r>
            <a:r>
              <a:rPr lang="ru-RU" sz="1600">
                <a:solidFill>
                  <a:schemeClr val="dk1"/>
                </a:solidFill>
              </a:rPr>
              <a:t> является </a:t>
            </a:r>
            <a:r>
              <a:rPr b="1" i="1" lang="ru-RU" sz="1600">
                <a:solidFill>
                  <a:schemeClr val="dk1"/>
                </a:solidFill>
              </a:rPr>
              <a:t>Sebastián Ramírez</a:t>
            </a:r>
            <a:r>
              <a:rPr lang="ru-RU" sz="1600">
                <a:solidFill>
                  <a:schemeClr val="dk1"/>
                </a:solidFill>
              </a:rPr>
              <a:t> (он же </a:t>
            </a:r>
            <a:r>
              <a:rPr b="1" i="1" lang="ru-RU" sz="1600">
                <a:solidFill>
                  <a:schemeClr val="dk1"/>
                </a:solidFill>
              </a:rPr>
              <a:t>tiangolo</a:t>
            </a:r>
            <a:r>
              <a:rPr lang="ru-RU" sz="1600">
                <a:solidFill>
                  <a:schemeClr val="dk1"/>
                </a:solidFill>
              </a:rPr>
              <a:t> на </a:t>
            </a:r>
            <a:r>
              <a:rPr b="1" lang="ru-RU" sz="1600">
                <a:solidFill>
                  <a:schemeClr val="dk1"/>
                </a:solidFill>
              </a:rPr>
              <a:t>GitHub</a:t>
            </a:r>
            <a:r>
              <a:rPr lang="ru-RU" sz="1600">
                <a:solidFill>
                  <a:schemeClr val="dk1"/>
                </a:solidFill>
              </a:rPr>
              <a:t>).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-RU" sz="1600">
                <a:solidFill>
                  <a:schemeClr val="dk1"/>
                </a:solidFill>
              </a:rPr>
              <a:t>Первые релизы </a:t>
            </a:r>
            <a:r>
              <a:rPr i="1" lang="ru-RU" sz="1600">
                <a:solidFill>
                  <a:srgbClr val="7030A0"/>
                </a:solidFill>
              </a:rPr>
              <a:t>FastAPI</a:t>
            </a:r>
            <a:r>
              <a:rPr lang="ru-RU" sz="1600">
                <a:solidFill>
                  <a:schemeClr val="dk1"/>
                </a:solidFill>
              </a:rPr>
              <a:t> появились в 2018–2019 годах, когда автор искал удобный способ объединить асинхронность (</a:t>
            </a:r>
            <a:r>
              <a:rPr b="1" lang="ru-RU" sz="1600">
                <a:solidFill>
                  <a:schemeClr val="dk1"/>
                </a:solidFill>
              </a:rPr>
              <a:t>ASGI</a:t>
            </a:r>
            <a:r>
              <a:rPr lang="ru-RU" sz="1600">
                <a:solidFill>
                  <a:schemeClr val="dk1"/>
                </a:solidFill>
              </a:rPr>
              <a:t>), простоту описания схем данных (</a:t>
            </a:r>
            <a:r>
              <a:rPr b="1" lang="ru-RU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Pydantic</a:t>
            </a:r>
            <a:r>
              <a:rPr lang="ru-RU" sz="1600">
                <a:solidFill>
                  <a:schemeClr val="dk1"/>
                </a:solidFill>
              </a:rPr>
              <a:t>) и автогенерацию </a:t>
            </a:r>
            <a:r>
              <a:rPr b="1" lang="ru-RU" sz="1600">
                <a:solidFill>
                  <a:schemeClr val="dk1"/>
                </a:solidFill>
              </a:rPr>
              <a:t>OpenAPI</a:t>
            </a:r>
            <a:r>
              <a:rPr lang="ru-RU" sz="1600">
                <a:solidFill>
                  <a:schemeClr val="dk1"/>
                </a:solidFill>
              </a:rPr>
              <a:t>-документации.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Char char="●"/>
            </a:pPr>
            <a:r>
              <a:rPr lang="ru-RU" sz="1600">
                <a:solidFill>
                  <a:schemeClr val="dk1"/>
                </a:solidFill>
              </a:rPr>
              <a:t>За короткое время </a:t>
            </a:r>
            <a:r>
              <a:rPr i="1" lang="ru-RU" sz="1600">
                <a:solidFill>
                  <a:srgbClr val="7030A0"/>
                </a:solidFill>
              </a:rPr>
              <a:t>FastAPI</a:t>
            </a:r>
            <a:r>
              <a:rPr lang="ru-RU" sz="1600">
                <a:solidFill>
                  <a:schemeClr val="dk1"/>
                </a:solidFill>
              </a:rPr>
              <a:t> набрал большую популярность в </a:t>
            </a:r>
            <a:r>
              <a:rPr i="1" lang="ru-RU" sz="1600">
                <a:solidFill>
                  <a:srgbClr val="7030A0"/>
                </a:solidFill>
              </a:rPr>
              <a:t>Python</a:t>
            </a:r>
            <a:r>
              <a:rPr lang="ru-RU" sz="1600">
                <a:solidFill>
                  <a:schemeClr val="dk1"/>
                </a:solidFill>
              </a:rPr>
              <a:t>-сообществе за счёт простоты, гибкости и производительности.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40" name="Google Shape;14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4967" y="333343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1" name="Google Shape;14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1"/>
          <p:cNvSpPr txBox="1"/>
          <p:nvPr>
            <p:ph idx="1" type="body"/>
          </p:nvPr>
        </p:nvSpPr>
        <p:spPr>
          <a:xfrm>
            <a:off x="0" y="1152475"/>
            <a:ext cx="9144000" cy="25801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08108"/>
              <a:buNone/>
            </a:pPr>
            <a:r>
              <a:rPr lang="ru-RU">
                <a:solidFill>
                  <a:schemeClr val="dk1"/>
                </a:solidFill>
              </a:rPr>
              <a:t>Забавный факт: однажды </a:t>
            </a:r>
            <a:r>
              <a:rPr b="1" i="1" lang="ru-RU">
                <a:solidFill>
                  <a:schemeClr val="dk1"/>
                </a:solidFill>
              </a:rPr>
              <a:t>Себастьян</a:t>
            </a:r>
            <a:r>
              <a:rPr lang="ru-RU">
                <a:solidFill>
                  <a:schemeClr val="dk1"/>
                </a:solidFill>
              </a:rPr>
              <a:t> </a:t>
            </a:r>
            <a:r>
              <a:rPr b="1" i="1" lang="ru-RU">
                <a:solidFill>
                  <a:schemeClr val="dk1"/>
                </a:solidFill>
              </a:rPr>
              <a:t>Рамирес</a:t>
            </a:r>
            <a:r>
              <a:rPr lang="ru-RU">
                <a:solidFill>
                  <a:schemeClr val="dk1"/>
                </a:solidFill>
              </a:rPr>
              <a:t>, автор </a:t>
            </a:r>
            <a:r>
              <a:rPr i="1" lang="ru-RU">
                <a:solidFill>
                  <a:srgbClr val="7030A0"/>
                </a:solidFill>
              </a:rPr>
              <a:t>FastAPI</a:t>
            </a:r>
            <a:r>
              <a:rPr lang="ru-RU">
                <a:solidFill>
                  <a:schemeClr val="dk1"/>
                </a:solidFill>
              </a:rPr>
              <a:t>, увидел вакансию, в которой требовалось </a:t>
            </a:r>
            <a:r>
              <a:rPr lang="ru-RU" u="sng">
                <a:solidFill>
                  <a:schemeClr val="dk1"/>
                </a:solidFill>
                <a:highlight>
                  <a:srgbClr val="C0C0C0"/>
                </a:highlight>
              </a:rPr>
              <a:t>«не менее 4 лет опыта работы с </a:t>
            </a:r>
            <a:r>
              <a:rPr i="1" lang="ru-RU" u="sng">
                <a:solidFill>
                  <a:srgbClr val="7030A0"/>
                </a:solidFill>
                <a:highlight>
                  <a:srgbClr val="C0C0C0"/>
                </a:highlight>
              </a:rPr>
              <a:t>FastAPI</a:t>
            </a:r>
            <a:r>
              <a:rPr lang="ru-RU" u="sng">
                <a:solidFill>
                  <a:schemeClr val="dk1"/>
                </a:solidFill>
                <a:highlight>
                  <a:srgbClr val="C0C0C0"/>
                </a:highlight>
              </a:rPr>
              <a:t>»</a:t>
            </a:r>
            <a:r>
              <a:rPr lang="ru-RU">
                <a:solidFill>
                  <a:schemeClr val="dk1"/>
                </a:solidFill>
              </a:rPr>
              <a:t>. Проблема в том, что сам фреймворк к тому моменту существовал около двух лет! </a:t>
            </a:r>
            <a:r>
              <a:rPr b="1" i="1" lang="ru-RU">
                <a:solidFill>
                  <a:schemeClr val="dk1"/>
                </a:solidFill>
              </a:rPr>
              <a:t>Рамирес</a:t>
            </a:r>
            <a:r>
              <a:rPr lang="ru-RU">
                <a:solidFill>
                  <a:schemeClr val="dk1"/>
                </a:solidFill>
              </a:rPr>
              <a:t> пошутил в </a:t>
            </a:r>
            <a:r>
              <a:rPr b="1" lang="ru-RU">
                <a:solidFill>
                  <a:schemeClr val="dk1"/>
                </a:solidFill>
              </a:rPr>
              <a:t>Twitter</a:t>
            </a:r>
            <a:r>
              <a:rPr lang="ru-RU">
                <a:solidFill>
                  <a:schemeClr val="dk1"/>
                </a:solidFill>
              </a:rPr>
              <a:t>, что даже он, как создатель </a:t>
            </a:r>
            <a:r>
              <a:rPr i="1" lang="ru-RU">
                <a:solidFill>
                  <a:srgbClr val="7030A0"/>
                </a:solidFill>
              </a:rPr>
              <a:t>FastAPI</a:t>
            </a:r>
            <a:r>
              <a:rPr lang="ru-RU">
                <a:solidFill>
                  <a:schemeClr val="dk1"/>
                </a:solidFill>
              </a:rPr>
              <a:t>, не соответствует таким критериям — ведь он написал библиотеку меньше, чем 4 года назад. Эта история быстро разлетелась по соцсетям, и теперь её часто приводят в пример того, как HR часто формируют нереалистичные или просто абсурдные требования к специалистам.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descr="Angel-A - Разработчик и создатель технологии FastAPI Себастьян Рамирез 11  июля написал в своем твиттере о том, что нашел вакансию, на которую он не  может претендовать из-за нехватки опыта в FastAPI А" id="143" name="Google Shape;143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57500" y="3545058"/>
            <a:ext cx="3429000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type="title"/>
          </p:nvPr>
        </p:nvSpPr>
        <p:spPr>
          <a:xfrm>
            <a:off x="217916" y="29028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2000"/>
              <a:t>Основные особенности — высокая производительность </a:t>
            </a:r>
            <a:endParaRPr sz="2000"/>
          </a:p>
        </p:txBody>
      </p:sp>
      <p:pic>
        <p:nvPicPr>
          <p:cNvPr descr="preencoded.png" id="149" name="Google Shape;14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4967" y="333343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0" name="Google Shape;15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2"/>
          <p:cNvSpPr txBox="1"/>
          <p:nvPr>
            <p:ph idx="1" type="body"/>
          </p:nvPr>
        </p:nvSpPr>
        <p:spPr>
          <a:xfrm>
            <a:off x="0" y="1152474"/>
            <a:ext cx="9144000" cy="3991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 sz="1600">
                <a:solidFill>
                  <a:schemeClr val="dk1"/>
                </a:solidFill>
              </a:rPr>
              <a:t>Использует асинхронную модель (</a:t>
            </a:r>
            <a:r>
              <a:rPr b="1" lang="ru-RU" sz="1600">
                <a:solidFill>
                  <a:schemeClr val="dk1"/>
                </a:solidFill>
              </a:rPr>
              <a:t>ASGI</a:t>
            </a:r>
            <a:r>
              <a:rPr lang="ru-RU" sz="1600">
                <a:solidFill>
                  <a:schemeClr val="dk1"/>
                </a:solidFill>
              </a:rPr>
              <a:t>) и может работать с серверами </a:t>
            </a:r>
            <a:r>
              <a:rPr b="1" lang="ru-RU" sz="1600">
                <a:solidFill>
                  <a:schemeClr val="dk1"/>
                </a:solidFill>
              </a:rPr>
              <a:t>Uvicorn</a:t>
            </a:r>
            <a:r>
              <a:rPr lang="ru-RU" sz="1600">
                <a:solidFill>
                  <a:schemeClr val="dk1"/>
                </a:solidFill>
              </a:rPr>
              <a:t> или </a:t>
            </a:r>
            <a:r>
              <a:rPr b="1" lang="ru-RU" sz="1600">
                <a:solidFill>
                  <a:schemeClr val="dk1"/>
                </a:solidFill>
              </a:rPr>
              <a:t>Hypercorn</a:t>
            </a:r>
            <a:r>
              <a:rPr lang="ru-RU" sz="1600">
                <a:solidFill>
                  <a:schemeClr val="dk1"/>
                </a:solidFill>
              </a:rPr>
              <a:t>.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Char char="●"/>
            </a:pPr>
            <a:r>
              <a:rPr lang="ru-RU" sz="1600">
                <a:solidFill>
                  <a:schemeClr val="dk1"/>
                </a:solidFill>
              </a:rPr>
              <a:t>Считается одним из самых быстрых фреймворков на </a:t>
            </a:r>
            <a:r>
              <a:rPr i="1" lang="ru-RU" sz="1600">
                <a:solidFill>
                  <a:srgbClr val="7030A0"/>
                </a:solidFill>
              </a:rPr>
              <a:t>Python</a:t>
            </a:r>
            <a:r>
              <a:rPr lang="ru-RU" sz="1600">
                <a:solidFill>
                  <a:schemeClr val="dk1"/>
                </a:solidFill>
              </a:rPr>
              <a:t> по скорости обработки запросов.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"/>
          <p:cNvSpPr txBox="1"/>
          <p:nvPr>
            <p:ph type="title"/>
          </p:nvPr>
        </p:nvSpPr>
        <p:spPr>
          <a:xfrm>
            <a:off x="217916" y="29028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2000"/>
              <a:t>Основные особенности — удобство разработки</a:t>
            </a:r>
            <a:endParaRPr sz="2000"/>
          </a:p>
        </p:txBody>
      </p:sp>
      <p:pic>
        <p:nvPicPr>
          <p:cNvPr descr="preencoded.png" id="157" name="Google Shape;15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4967" y="333343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8" name="Google Shape;15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3"/>
          <p:cNvSpPr txBox="1"/>
          <p:nvPr>
            <p:ph idx="1" type="body"/>
          </p:nvPr>
        </p:nvSpPr>
        <p:spPr>
          <a:xfrm>
            <a:off x="0" y="1152474"/>
            <a:ext cx="9144000" cy="3991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 sz="1600">
                <a:solidFill>
                  <a:schemeClr val="dk1"/>
                </a:solidFill>
              </a:rPr>
              <a:t>Минимальный «шаблон кода». Объявляете роуты (эндпоинты) и сразу получаете рабочее </a:t>
            </a:r>
            <a:r>
              <a:rPr b="1" lang="ru-RU" sz="1600">
                <a:solidFill>
                  <a:schemeClr val="dk1"/>
                </a:solidFill>
              </a:rPr>
              <a:t>API</a:t>
            </a:r>
            <a:r>
              <a:rPr lang="ru-RU" sz="1600">
                <a:solidFill>
                  <a:schemeClr val="dk1"/>
                </a:solidFill>
              </a:rPr>
              <a:t>.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Char char="●"/>
            </a:pPr>
            <a:r>
              <a:rPr lang="ru-RU" sz="1600">
                <a:solidFill>
                  <a:schemeClr val="dk1"/>
                </a:solidFill>
              </a:rPr>
              <a:t>Стандартная структура, базирующаяся на аннотациях типов (</a:t>
            </a:r>
            <a:r>
              <a:rPr b="1" lang="ru-RU" sz="1600">
                <a:solidFill>
                  <a:schemeClr val="dk1"/>
                </a:solidFill>
              </a:rPr>
              <a:t>type hints</a:t>
            </a:r>
            <a:r>
              <a:rPr lang="ru-RU" sz="1600">
                <a:solidFill>
                  <a:schemeClr val="dk1"/>
                </a:solidFill>
              </a:rPr>
              <a:t>), упрощает чтение и поддержку кода.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"/>
          <p:cNvSpPr txBox="1"/>
          <p:nvPr>
            <p:ph type="title"/>
          </p:nvPr>
        </p:nvSpPr>
        <p:spPr>
          <a:xfrm>
            <a:off x="217916" y="29028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2000"/>
              <a:t>Основные особенности — валидация данных через Pydantic</a:t>
            </a:r>
            <a:endParaRPr sz="2000"/>
          </a:p>
        </p:txBody>
      </p:sp>
      <p:pic>
        <p:nvPicPr>
          <p:cNvPr descr="preencoded.png" id="165" name="Google Shape;16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4967" y="333343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6" name="Google Shape;16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4"/>
          <p:cNvSpPr txBox="1"/>
          <p:nvPr>
            <p:ph idx="1" type="body"/>
          </p:nvPr>
        </p:nvSpPr>
        <p:spPr>
          <a:xfrm>
            <a:off x="0" y="1152474"/>
            <a:ext cx="9144000" cy="3991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 sz="1600">
                <a:solidFill>
                  <a:schemeClr val="dk1"/>
                </a:solidFill>
              </a:rPr>
              <a:t>Позволяет строго описывать входные и выходные схемы данных, сводит к минимуму «сюрпризы» при передаче </a:t>
            </a:r>
            <a:r>
              <a:rPr i="1" lang="ru-RU" sz="1600">
                <a:solidFill>
                  <a:srgbClr val="7030A0"/>
                </a:solidFill>
              </a:rPr>
              <a:t>JSON</a:t>
            </a:r>
            <a:r>
              <a:rPr lang="ru-RU" sz="1600">
                <a:solidFill>
                  <a:schemeClr val="dk1"/>
                </a:solidFill>
              </a:rPr>
              <a:t>-данных.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Char char="●"/>
            </a:pPr>
            <a:r>
              <a:rPr lang="ru-RU" sz="1600">
                <a:solidFill>
                  <a:schemeClr val="dk1"/>
                </a:solidFill>
              </a:rPr>
              <a:t>По умолчанию в случае несоответствия типов вы получаете понятный ответ с кодом 422 (</a:t>
            </a:r>
            <a:r>
              <a:rPr b="1" lang="ru-RU" sz="1600">
                <a:solidFill>
                  <a:schemeClr val="dk1"/>
                </a:solidFill>
              </a:rPr>
              <a:t>Unprocessable</a:t>
            </a:r>
            <a:r>
              <a:rPr lang="ru-RU" sz="1600">
                <a:solidFill>
                  <a:schemeClr val="dk1"/>
                </a:solidFill>
              </a:rPr>
              <a:t> </a:t>
            </a:r>
            <a:r>
              <a:rPr b="1" lang="ru-RU" sz="1600">
                <a:solidFill>
                  <a:schemeClr val="dk1"/>
                </a:solidFill>
              </a:rPr>
              <a:t>Entity</a:t>
            </a:r>
            <a:r>
              <a:rPr lang="ru-RU" sz="1600">
                <a:solidFill>
                  <a:schemeClr val="dk1"/>
                </a:solidFill>
              </a:rPr>
              <a:t>).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"/>
          <p:cNvSpPr txBox="1"/>
          <p:nvPr>
            <p:ph type="title"/>
          </p:nvPr>
        </p:nvSpPr>
        <p:spPr>
          <a:xfrm>
            <a:off x="217916" y="29028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2000"/>
              <a:t>Основные особенности — автоматическая документация</a:t>
            </a:r>
            <a:endParaRPr sz="2000"/>
          </a:p>
        </p:txBody>
      </p:sp>
      <p:pic>
        <p:nvPicPr>
          <p:cNvPr descr="preencoded.png" id="173" name="Google Shape;1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4967" y="333343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4" name="Google Shape;17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5"/>
          <p:cNvSpPr txBox="1"/>
          <p:nvPr>
            <p:ph idx="1" type="body"/>
          </p:nvPr>
        </p:nvSpPr>
        <p:spPr>
          <a:xfrm>
            <a:off x="0" y="1152474"/>
            <a:ext cx="9144000" cy="3991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 sz="1600">
                <a:solidFill>
                  <a:schemeClr val="dk1"/>
                </a:solidFill>
              </a:rPr>
              <a:t>При переходе на </a:t>
            </a:r>
            <a:r>
              <a:rPr b="1" lang="ru-RU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/docs</a:t>
            </a:r>
            <a:r>
              <a:rPr lang="ru-RU" sz="1600">
                <a:solidFill>
                  <a:schemeClr val="dk1"/>
                </a:solidFill>
              </a:rPr>
              <a:t> генерирует интерактивный </a:t>
            </a:r>
            <a:r>
              <a:rPr b="1" lang="ru-RU" sz="1600">
                <a:solidFill>
                  <a:schemeClr val="dk1"/>
                </a:solidFill>
              </a:rPr>
              <a:t>Swagger</a:t>
            </a:r>
            <a:r>
              <a:rPr lang="ru-RU" sz="1600">
                <a:solidFill>
                  <a:schemeClr val="dk1"/>
                </a:solidFill>
              </a:rPr>
              <a:t> </a:t>
            </a:r>
            <a:r>
              <a:rPr b="1" lang="ru-RU" sz="1600">
                <a:solidFill>
                  <a:schemeClr val="dk1"/>
                </a:solidFill>
              </a:rPr>
              <a:t>UI</a:t>
            </a:r>
            <a:r>
              <a:rPr lang="ru-RU" sz="1600">
                <a:solidFill>
                  <a:schemeClr val="dk1"/>
                </a:solidFill>
              </a:rPr>
              <a:t>; на </a:t>
            </a:r>
            <a:r>
              <a:rPr b="1" lang="ru-RU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/redoc</a:t>
            </a:r>
            <a:r>
              <a:rPr lang="ru-RU" sz="1600">
                <a:solidFill>
                  <a:schemeClr val="dk1"/>
                </a:solidFill>
              </a:rPr>
              <a:t> — документацию в стиле </a:t>
            </a:r>
            <a:r>
              <a:rPr b="1" lang="ru-RU" sz="1600">
                <a:solidFill>
                  <a:schemeClr val="dk1"/>
                </a:solidFill>
              </a:rPr>
              <a:t>ReDoc</a:t>
            </a:r>
            <a:r>
              <a:rPr lang="ru-RU" sz="1600">
                <a:solidFill>
                  <a:schemeClr val="dk1"/>
                </a:solidFill>
              </a:rPr>
              <a:t>.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-RU" sz="1600">
                <a:solidFill>
                  <a:schemeClr val="dk1"/>
                </a:solidFill>
              </a:rPr>
              <a:t>Использует </a:t>
            </a:r>
            <a:r>
              <a:rPr b="1" lang="ru-RU" sz="1600">
                <a:solidFill>
                  <a:schemeClr val="dk1"/>
                </a:solidFill>
              </a:rPr>
              <a:t>OpenAPI</a:t>
            </a:r>
            <a:r>
              <a:rPr lang="ru-RU" sz="1600">
                <a:solidFill>
                  <a:schemeClr val="dk1"/>
                </a:solidFill>
              </a:rPr>
              <a:t>-спецификацию (ранее известную как </a:t>
            </a:r>
            <a:r>
              <a:rPr b="1" lang="ru-RU" sz="1600">
                <a:solidFill>
                  <a:schemeClr val="dk1"/>
                </a:solidFill>
              </a:rPr>
              <a:t>Swagger</a:t>
            </a:r>
            <a:r>
              <a:rPr lang="ru-RU" sz="1600">
                <a:solidFill>
                  <a:schemeClr val="dk1"/>
                </a:solidFill>
              </a:rPr>
              <a:t> </a:t>
            </a:r>
            <a:r>
              <a:rPr b="1" lang="ru-RU" sz="1600">
                <a:solidFill>
                  <a:schemeClr val="dk1"/>
                </a:solidFill>
              </a:rPr>
              <a:t>Specification</a:t>
            </a:r>
            <a:r>
              <a:rPr lang="ru-RU" sz="1600">
                <a:solidFill>
                  <a:schemeClr val="dk1"/>
                </a:solidFill>
              </a:rPr>
              <a:t>).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Char char="●"/>
            </a:pPr>
            <a:r>
              <a:rPr lang="ru-RU" sz="1600">
                <a:solidFill>
                  <a:schemeClr val="dk1"/>
                </a:solidFill>
              </a:rPr>
              <a:t>Очень удобно для тестирования и обмена документацией.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"/>
          <p:cNvSpPr txBox="1"/>
          <p:nvPr>
            <p:ph type="title"/>
          </p:nvPr>
        </p:nvSpPr>
        <p:spPr>
          <a:xfrm>
            <a:off x="217916" y="29028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2000"/>
              <a:t>Основные особенности — активное сообщество</a:t>
            </a:r>
            <a:endParaRPr sz="2000"/>
          </a:p>
        </p:txBody>
      </p:sp>
      <p:pic>
        <p:nvPicPr>
          <p:cNvPr descr="preencoded.png" id="181" name="Google Shape;18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4967" y="333343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2" name="Google Shape;18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6"/>
          <p:cNvSpPr txBox="1"/>
          <p:nvPr>
            <p:ph idx="1" type="body"/>
          </p:nvPr>
        </p:nvSpPr>
        <p:spPr>
          <a:xfrm>
            <a:off x="0" y="1152474"/>
            <a:ext cx="9144000" cy="3991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 sz="1600">
                <a:solidFill>
                  <a:schemeClr val="dk1"/>
                </a:solidFill>
              </a:rPr>
              <a:t>Быстрый рост числа пользователей и контрибьюторов.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Char char="●"/>
            </a:pPr>
            <a:r>
              <a:rPr lang="ru-RU" sz="1600">
                <a:solidFill>
                  <a:schemeClr val="dk1"/>
                </a:solidFill>
              </a:rPr>
              <a:t>Используется такими компаниями, как </a:t>
            </a:r>
            <a:r>
              <a:rPr b="1" lang="ru-RU" sz="1600">
                <a:solidFill>
                  <a:schemeClr val="dk1"/>
                </a:solidFill>
              </a:rPr>
              <a:t>Netflix</a:t>
            </a:r>
            <a:r>
              <a:rPr lang="ru-RU" sz="1600">
                <a:solidFill>
                  <a:schemeClr val="dk1"/>
                </a:solidFill>
              </a:rPr>
              <a:t>, </a:t>
            </a:r>
            <a:r>
              <a:rPr b="1" lang="ru-RU" sz="1600">
                <a:solidFill>
                  <a:schemeClr val="dk1"/>
                </a:solidFill>
              </a:rPr>
              <a:t>Microsoft</a:t>
            </a:r>
            <a:r>
              <a:rPr lang="ru-RU" sz="1600">
                <a:solidFill>
                  <a:schemeClr val="dk1"/>
                </a:solidFill>
              </a:rPr>
              <a:t>, </a:t>
            </a:r>
            <a:r>
              <a:rPr b="1" lang="ru-RU" sz="1600">
                <a:solidFill>
                  <a:schemeClr val="dk1"/>
                </a:solidFill>
              </a:rPr>
              <a:t>Uber</a:t>
            </a:r>
            <a:r>
              <a:rPr lang="ru-RU" sz="1600">
                <a:solidFill>
                  <a:schemeClr val="dk1"/>
                </a:solidFill>
              </a:rPr>
              <a:t>, а также многими стартапами.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 txBox="1"/>
          <p:nvPr>
            <p:ph type="title"/>
          </p:nvPr>
        </p:nvSpPr>
        <p:spPr>
          <a:xfrm>
            <a:off x="217916" y="29028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2000"/>
              <a:t>Основные особенности — расширяемость</a:t>
            </a:r>
            <a:endParaRPr sz="2000"/>
          </a:p>
        </p:txBody>
      </p:sp>
      <p:pic>
        <p:nvPicPr>
          <p:cNvPr descr="preencoded.png" id="189" name="Google Shape;18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4967" y="333343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90" name="Google Shape;19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7"/>
          <p:cNvSpPr txBox="1"/>
          <p:nvPr>
            <p:ph idx="1" type="body"/>
          </p:nvPr>
        </p:nvSpPr>
        <p:spPr>
          <a:xfrm>
            <a:off x="0" y="1152474"/>
            <a:ext cx="9144000" cy="3991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 sz="1600">
                <a:solidFill>
                  <a:schemeClr val="dk1"/>
                </a:solidFill>
              </a:rPr>
              <a:t>Легко интегрируется с </a:t>
            </a:r>
            <a:r>
              <a:rPr i="1" lang="ru-RU" sz="1600">
                <a:solidFill>
                  <a:srgbClr val="7030A0"/>
                </a:solidFill>
              </a:rPr>
              <a:t>SQLAlchemy</a:t>
            </a:r>
            <a:r>
              <a:rPr lang="ru-RU" sz="1600">
                <a:solidFill>
                  <a:schemeClr val="dk1"/>
                </a:solidFill>
              </a:rPr>
              <a:t>, </a:t>
            </a:r>
            <a:r>
              <a:rPr i="1" lang="ru-RU" sz="1600">
                <a:solidFill>
                  <a:srgbClr val="7030A0"/>
                </a:solidFill>
              </a:rPr>
              <a:t>Alembic</a:t>
            </a:r>
            <a:r>
              <a:rPr lang="ru-RU" sz="1600">
                <a:solidFill>
                  <a:schemeClr val="dk1"/>
                </a:solidFill>
              </a:rPr>
              <a:t> и другими инструментами для работы с БД.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Char char="●"/>
            </a:pPr>
            <a:r>
              <a:rPr lang="ru-RU" sz="1600">
                <a:solidFill>
                  <a:schemeClr val="dk1"/>
                </a:solidFill>
              </a:rPr>
              <a:t>Позволяет удобно работать с асинхронными очередями, внешними </a:t>
            </a:r>
            <a:r>
              <a:rPr b="1" lang="ru-RU" sz="1600">
                <a:solidFill>
                  <a:schemeClr val="dk1"/>
                </a:solidFill>
              </a:rPr>
              <a:t>API</a:t>
            </a:r>
            <a:r>
              <a:rPr lang="ru-RU" sz="1600">
                <a:solidFill>
                  <a:schemeClr val="dk1"/>
                </a:solidFill>
              </a:rPr>
              <a:t>, </a:t>
            </a:r>
            <a:r>
              <a:rPr b="1" lang="ru-RU" sz="1600">
                <a:solidFill>
                  <a:schemeClr val="dk1"/>
                </a:solidFill>
              </a:rPr>
              <a:t>WebSockets</a:t>
            </a:r>
            <a:r>
              <a:rPr lang="ru-RU" sz="1600">
                <a:solidFill>
                  <a:schemeClr val="dk1"/>
                </a:solidFill>
              </a:rPr>
              <a:t> и пр.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"/>
          <p:cNvSpPr txBox="1"/>
          <p:nvPr>
            <p:ph type="title"/>
          </p:nvPr>
        </p:nvSpPr>
        <p:spPr>
          <a:xfrm>
            <a:off x="217916" y="29028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/>
              <a:t>Когда выбирать FastAPI?</a:t>
            </a:r>
            <a:endParaRPr/>
          </a:p>
        </p:txBody>
      </p:sp>
      <p:pic>
        <p:nvPicPr>
          <p:cNvPr descr="preencoded.png" id="197" name="Google Shape;19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4967" y="333343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98" name="Google Shape;19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8"/>
          <p:cNvSpPr txBox="1"/>
          <p:nvPr>
            <p:ph idx="1" type="body"/>
          </p:nvPr>
        </p:nvSpPr>
        <p:spPr>
          <a:xfrm>
            <a:off x="0" y="1152474"/>
            <a:ext cx="9144000" cy="3991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 sz="1600">
                <a:solidFill>
                  <a:schemeClr val="dk1"/>
                </a:solidFill>
              </a:rPr>
              <a:t>Когда вы хотите писать микросервис(ы) или </a:t>
            </a:r>
            <a:r>
              <a:rPr b="1" lang="ru-RU" sz="1600">
                <a:solidFill>
                  <a:schemeClr val="dk1"/>
                </a:solidFill>
              </a:rPr>
              <a:t>REST API</a:t>
            </a:r>
            <a:r>
              <a:rPr lang="ru-RU" sz="1600">
                <a:solidFill>
                  <a:schemeClr val="dk1"/>
                </a:solidFill>
              </a:rPr>
              <a:t> и используете </a:t>
            </a:r>
            <a:r>
              <a:rPr i="1" lang="ru-RU" sz="1600">
                <a:solidFill>
                  <a:srgbClr val="7030A0"/>
                </a:solidFill>
              </a:rPr>
              <a:t>Python</a:t>
            </a:r>
            <a:r>
              <a:rPr lang="ru-RU" sz="1600">
                <a:solidFill>
                  <a:schemeClr val="dk1"/>
                </a:solidFill>
              </a:rPr>
              <a:t>.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-RU" sz="1600">
                <a:solidFill>
                  <a:schemeClr val="dk1"/>
                </a:solidFill>
              </a:rPr>
              <a:t>Когда нужна асинхронность и высокая пропускная способность.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Char char="●"/>
            </a:pPr>
            <a:r>
              <a:rPr lang="ru-RU" sz="1600">
                <a:solidFill>
                  <a:schemeClr val="dk1"/>
                </a:solidFill>
              </a:rPr>
              <a:t>Когда вам важны простые инструменты валидации и автогенерация документации.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Логический тип Bool. Операторы сравнения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205" name="Google Shape;20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9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i="0" lang="ru-RU" sz="12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07" name="Google Shape;20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8" name="Google Shape;208;p19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09" name="Google Shape;209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9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i="0" lang="ru-RU" sz="43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Django vs FastAPI</a:t>
            </a:r>
            <a:endParaRPr b="1" i="0" sz="43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План урока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64" name="Google Shape;6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5305" y="0"/>
            <a:ext cx="178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5" name="Google Shape;6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6" name="Google Shape;66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99728" y="1904144"/>
            <a:ext cx="4444272" cy="323935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"/>
          <p:cNvSpPr txBox="1"/>
          <p:nvPr>
            <p:ph idx="1" type="body"/>
          </p:nvPr>
        </p:nvSpPr>
        <p:spPr>
          <a:xfrm>
            <a:off x="311700" y="1653600"/>
            <a:ext cx="5827500" cy="2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ru-RU" sz="1600">
                <a:solidFill>
                  <a:srgbClr val="000000"/>
                </a:solidFill>
              </a:rPr>
              <a:t>REST API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ru-RU" sz="1600">
                <a:solidFill>
                  <a:srgbClr val="000000"/>
                </a:solidFill>
              </a:rPr>
              <a:t>FastAPI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ru-RU" sz="1600">
                <a:solidFill>
                  <a:srgbClr val="000000"/>
                </a:solidFill>
              </a:rPr>
              <a:t>Django vs FastAPI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ru-RU" sz="1600">
                <a:solidFill>
                  <a:srgbClr val="000000"/>
                </a:solidFill>
              </a:rPr>
              <a:t>Установка и настройка FastAPI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ru-RU" sz="1600">
                <a:solidFill>
                  <a:srgbClr val="000000"/>
                </a:solidFill>
              </a:rPr>
              <a:t>Создание первого FastAPI-приложения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rgbClr val="000000"/>
              </a:buClr>
              <a:buSzPts val="1600"/>
              <a:buAutoNum type="arabicPeriod"/>
            </a:pPr>
            <a:r>
              <a:rPr lang="ru-RU" sz="1600">
                <a:solidFill>
                  <a:srgbClr val="000000"/>
                </a:solidFill>
              </a:rPr>
              <a:t>Тестирование API с помощью Postman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"/>
          <p:cNvSpPr txBox="1"/>
          <p:nvPr>
            <p:ph type="title"/>
          </p:nvPr>
        </p:nvSpPr>
        <p:spPr>
          <a:xfrm>
            <a:off x="217916" y="29028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/>
              <a:t>Django</a:t>
            </a:r>
            <a:endParaRPr/>
          </a:p>
        </p:txBody>
      </p:sp>
      <p:pic>
        <p:nvPicPr>
          <p:cNvPr descr="preencoded.png" id="216" name="Google Shape;21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4967" y="333343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17" name="Google Shape;21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0"/>
          <p:cNvSpPr txBox="1"/>
          <p:nvPr>
            <p:ph idx="1" type="body"/>
          </p:nvPr>
        </p:nvSpPr>
        <p:spPr>
          <a:xfrm>
            <a:off x="0" y="1152474"/>
            <a:ext cx="9144000" cy="3991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32509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04545"/>
              <a:buChar char="●"/>
            </a:pPr>
            <a:r>
              <a:rPr lang="ru-RU" sz="1600">
                <a:solidFill>
                  <a:schemeClr val="dk1"/>
                </a:solidFill>
              </a:rPr>
              <a:t>Всеобъемлющий набор инструментов</a:t>
            </a:r>
            <a:endParaRPr/>
          </a:p>
          <a:p>
            <a:pPr indent="-322118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12121"/>
              <a:buChar char="○"/>
            </a:pPr>
            <a:r>
              <a:rPr lang="ru-RU" sz="1200">
                <a:solidFill>
                  <a:schemeClr val="dk1"/>
                </a:solidFill>
              </a:rPr>
              <a:t>Имеет встроенную админку, </a:t>
            </a:r>
            <a:r>
              <a:rPr i="1" lang="ru-RU" sz="1200">
                <a:solidFill>
                  <a:srgbClr val="7030A0"/>
                </a:solidFill>
              </a:rPr>
              <a:t>ORM</a:t>
            </a:r>
            <a:r>
              <a:rPr lang="ru-RU" sz="1200">
                <a:solidFill>
                  <a:schemeClr val="dk1"/>
                </a:solidFill>
              </a:rPr>
              <a:t> (</a:t>
            </a:r>
            <a:r>
              <a:rPr i="1" lang="ru-RU" sz="1200">
                <a:solidFill>
                  <a:srgbClr val="7030A0"/>
                </a:solidFill>
              </a:rPr>
              <a:t>Object-Relational</a:t>
            </a:r>
            <a:r>
              <a:rPr i="1" lang="ru-RU" sz="1200">
                <a:solidFill>
                  <a:schemeClr val="dk1"/>
                </a:solidFill>
              </a:rPr>
              <a:t> </a:t>
            </a:r>
            <a:r>
              <a:rPr i="1" lang="ru-RU" sz="1200">
                <a:solidFill>
                  <a:srgbClr val="7030A0"/>
                </a:solidFill>
              </a:rPr>
              <a:t>Mapping</a:t>
            </a:r>
            <a:r>
              <a:rPr lang="ru-RU" sz="1200">
                <a:solidFill>
                  <a:schemeClr val="dk1"/>
                </a:solidFill>
              </a:rPr>
              <a:t>), систему шаблонов, систему аутентификации и т.д.</a:t>
            </a:r>
            <a:endParaRPr/>
          </a:p>
          <a:p>
            <a:pPr indent="-322118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12121"/>
              <a:buChar char="○"/>
            </a:pPr>
            <a:r>
              <a:rPr lang="ru-RU" sz="1200">
                <a:solidFill>
                  <a:schemeClr val="dk1"/>
                </a:solidFill>
              </a:rPr>
              <a:t>Очень удобен для быстрого создания сайтов или сложных монолитных приложений, где нужны формы, шаблоны и админ-панель.</a:t>
            </a:r>
            <a:endParaRPr/>
          </a:p>
          <a:p>
            <a:pPr indent="-332509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04545"/>
              <a:buChar char="●"/>
            </a:pPr>
            <a:r>
              <a:rPr lang="ru-RU" sz="1600">
                <a:solidFill>
                  <a:schemeClr val="dk1"/>
                </a:solidFill>
              </a:rPr>
              <a:t>Синхронная модель работы</a:t>
            </a:r>
            <a:endParaRPr/>
          </a:p>
          <a:p>
            <a:pPr indent="-322118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12121"/>
              <a:buChar char="○"/>
            </a:pPr>
            <a:r>
              <a:rPr i="1" lang="ru-RU" sz="1200">
                <a:solidFill>
                  <a:srgbClr val="7030A0"/>
                </a:solidFill>
              </a:rPr>
              <a:t>Django</a:t>
            </a:r>
            <a:r>
              <a:rPr lang="ru-RU" sz="1200">
                <a:solidFill>
                  <a:schemeClr val="dk1"/>
                </a:solidFill>
              </a:rPr>
              <a:t> изначально создан как синхронный фреймворк. Асинхронность можно внедрять через </a:t>
            </a:r>
            <a:r>
              <a:rPr b="1" lang="ru-RU" sz="1200">
                <a:solidFill>
                  <a:schemeClr val="dk1"/>
                </a:solidFill>
              </a:rPr>
              <a:t>Channels</a:t>
            </a:r>
            <a:r>
              <a:rPr lang="ru-RU" sz="1200">
                <a:solidFill>
                  <a:schemeClr val="dk1"/>
                </a:solidFill>
              </a:rPr>
              <a:t> (</a:t>
            </a:r>
            <a:r>
              <a:rPr b="1" lang="ru-RU" sz="1200">
                <a:solidFill>
                  <a:schemeClr val="dk1"/>
                </a:solidFill>
              </a:rPr>
              <a:t>ASGI</a:t>
            </a:r>
            <a:r>
              <a:rPr lang="ru-RU" sz="1200">
                <a:solidFill>
                  <a:schemeClr val="dk1"/>
                </a:solidFill>
              </a:rPr>
              <a:t>), но это усложняет проект.</a:t>
            </a:r>
            <a:endParaRPr/>
          </a:p>
          <a:p>
            <a:pPr indent="-332509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04545"/>
              <a:buChar char="●"/>
            </a:pPr>
            <a:r>
              <a:rPr lang="ru-RU" sz="1600">
                <a:solidFill>
                  <a:schemeClr val="dk1"/>
                </a:solidFill>
              </a:rPr>
              <a:t>Узкоспециализированные модули</a:t>
            </a:r>
            <a:endParaRPr/>
          </a:p>
          <a:p>
            <a:pPr indent="-322118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12121"/>
              <a:buChar char="○"/>
            </a:pPr>
            <a:r>
              <a:rPr lang="ru-RU" sz="1200">
                <a:solidFill>
                  <a:schemeClr val="dk1"/>
                </a:solidFill>
              </a:rPr>
              <a:t>Много «из коробки» (</a:t>
            </a:r>
            <a:r>
              <a:rPr b="1" lang="ru-RU" sz="1200">
                <a:solidFill>
                  <a:schemeClr val="dk1"/>
                </a:solidFill>
              </a:rPr>
              <a:t>middleware</a:t>
            </a:r>
            <a:r>
              <a:rPr lang="ru-RU" sz="1200">
                <a:solidFill>
                  <a:schemeClr val="dk1"/>
                </a:solidFill>
              </a:rPr>
              <a:t>, классические view-функции, админка).</a:t>
            </a:r>
            <a:endParaRPr/>
          </a:p>
          <a:p>
            <a:pPr indent="-322118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12121"/>
              <a:buChar char="○"/>
            </a:pPr>
            <a:r>
              <a:rPr lang="ru-RU" sz="1200">
                <a:solidFill>
                  <a:schemeClr val="dk1"/>
                </a:solidFill>
              </a:rPr>
              <a:t>Легко начать, если вам нужен весь функционал сразу.</a:t>
            </a:r>
            <a:endParaRPr/>
          </a:p>
          <a:p>
            <a:pPr indent="-332509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04545"/>
              <a:buChar char="●"/>
            </a:pPr>
            <a:r>
              <a:rPr lang="ru-RU" sz="1600">
                <a:solidFill>
                  <a:schemeClr val="dk1"/>
                </a:solidFill>
              </a:rPr>
              <a:t>Документация API</a:t>
            </a:r>
            <a:endParaRPr/>
          </a:p>
          <a:p>
            <a:pPr indent="-322118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12121"/>
              <a:buChar char="○"/>
            </a:pPr>
            <a:r>
              <a:rPr lang="ru-RU" sz="1200">
                <a:solidFill>
                  <a:schemeClr val="dk1"/>
                </a:solidFill>
              </a:rPr>
              <a:t>Для автогенерации API-документации требуется дополнительный плагин (</a:t>
            </a:r>
            <a:r>
              <a:rPr i="1" lang="ru-RU" sz="1200">
                <a:solidFill>
                  <a:srgbClr val="7030A0"/>
                </a:solidFill>
              </a:rPr>
              <a:t>Django</a:t>
            </a:r>
            <a:r>
              <a:rPr lang="ru-RU" sz="1200">
                <a:solidFill>
                  <a:schemeClr val="dk1"/>
                </a:solidFill>
              </a:rPr>
              <a:t> </a:t>
            </a:r>
            <a:r>
              <a:rPr i="1" lang="ru-RU" sz="1200">
                <a:solidFill>
                  <a:srgbClr val="7030A0"/>
                </a:solidFill>
              </a:rPr>
              <a:t>REST</a:t>
            </a:r>
            <a:r>
              <a:rPr lang="ru-RU" sz="1200">
                <a:solidFill>
                  <a:schemeClr val="dk1"/>
                </a:solidFill>
              </a:rPr>
              <a:t> </a:t>
            </a:r>
            <a:r>
              <a:rPr i="1" lang="ru-RU" sz="1200">
                <a:solidFill>
                  <a:srgbClr val="7030A0"/>
                </a:solidFill>
              </a:rPr>
              <a:t>Framework</a:t>
            </a:r>
            <a:r>
              <a:rPr lang="ru-RU" sz="1200">
                <a:solidFill>
                  <a:schemeClr val="dk1"/>
                </a:solidFill>
              </a:rPr>
              <a:t>, </a:t>
            </a:r>
            <a:r>
              <a:rPr b="1" lang="ru-RU" sz="1200">
                <a:solidFill>
                  <a:schemeClr val="dk1"/>
                </a:solidFill>
              </a:rPr>
              <a:t>Swagger</a:t>
            </a:r>
            <a:r>
              <a:rPr lang="ru-RU" sz="1200">
                <a:solidFill>
                  <a:schemeClr val="dk1"/>
                </a:solidFill>
              </a:rPr>
              <a:t>, </a:t>
            </a:r>
            <a:r>
              <a:rPr b="1" lang="ru-RU" sz="1200">
                <a:solidFill>
                  <a:schemeClr val="dk1"/>
                </a:solidFill>
              </a:rPr>
              <a:t>ReDoc</a:t>
            </a:r>
            <a:r>
              <a:rPr lang="ru-RU" sz="1200">
                <a:solidFill>
                  <a:schemeClr val="dk1"/>
                </a:solidFill>
              </a:rPr>
              <a:t>).</a:t>
            </a:r>
            <a:endParaRPr/>
          </a:p>
          <a:p>
            <a:pPr indent="-332509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04545"/>
              <a:buChar char="●"/>
            </a:pPr>
            <a:r>
              <a:rPr lang="ru-RU" sz="1600">
                <a:solidFill>
                  <a:schemeClr val="dk1"/>
                </a:solidFill>
              </a:rPr>
              <a:t>Сфера применения</a:t>
            </a:r>
            <a:endParaRPr/>
          </a:p>
          <a:p>
            <a:pPr indent="-322118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12121"/>
              <a:buChar char="○"/>
            </a:pPr>
            <a:r>
              <a:rPr lang="ru-RU" sz="1200">
                <a:solidFill>
                  <a:schemeClr val="dk1"/>
                </a:solidFill>
              </a:rPr>
              <a:t>Сайты/веб-приложения с большим количеством форм и фронтендом на сервере.</a:t>
            </a:r>
            <a:endParaRPr/>
          </a:p>
          <a:p>
            <a:pPr indent="-322118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12121"/>
              <a:buChar char="○"/>
            </a:pPr>
            <a:r>
              <a:rPr lang="ru-RU" sz="1200">
                <a:solidFill>
                  <a:schemeClr val="dk1"/>
                </a:solidFill>
              </a:rPr>
              <a:t>Проекты, где нужна мощная админка «из коробки».</a:t>
            </a:r>
            <a:endParaRPr/>
          </a:p>
          <a:p>
            <a:pPr indent="-322118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12121"/>
              <a:buChar char="○"/>
            </a:pPr>
            <a:r>
              <a:rPr lang="ru-RU" sz="1200">
                <a:solidFill>
                  <a:schemeClr val="dk1"/>
                </a:solidFill>
              </a:rPr>
              <a:t>Монолитные приложения.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"/>
          <p:cNvSpPr txBox="1"/>
          <p:nvPr>
            <p:ph type="title"/>
          </p:nvPr>
        </p:nvSpPr>
        <p:spPr>
          <a:xfrm>
            <a:off x="217916" y="29028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/>
              <a:t>FastAPI</a:t>
            </a:r>
            <a:endParaRPr/>
          </a:p>
        </p:txBody>
      </p:sp>
      <p:pic>
        <p:nvPicPr>
          <p:cNvPr descr="preencoded.png" id="224" name="Google Shape;22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4967" y="333343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25" name="Google Shape;22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1"/>
          <p:cNvSpPr txBox="1"/>
          <p:nvPr>
            <p:ph idx="1" type="body"/>
          </p:nvPr>
        </p:nvSpPr>
        <p:spPr>
          <a:xfrm>
            <a:off x="0" y="1152474"/>
            <a:ext cx="9144000" cy="3991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4735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71"/>
              <a:buChar char="●"/>
            </a:pPr>
            <a:r>
              <a:rPr lang="ru-RU" sz="1600">
                <a:solidFill>
                  <a:schemeClr val="dk1"/>
                </a:solidFill>
              </a:rPr>
              <a:t>Лёгкость и фокус на </a:t>
            </a:r>
            <a:r>
              <a:rPr b="1" lang="ru-RU" sz="1600">
                <a:solidFill>
                  <a:schemeClr val="dk1"/>
                </a:solidFill>
              </a:rPr>
              <a:t>API</a:t>
            </a:r>
            <a:endParaRPr/>
          </a:p>
          <a:p>
            <a:pPr indent="-3238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ru-RU" sz="1200">
                <a:solidFill>
                  <a:schemeClr val="dk1"/>
                </a:solidFill>
              </a:rPr>
              <a:t>Минималистичный каркас, всё, что нужно для создания </a:t>
            </a:r>
            <a:r>
              <a:rPr b="1" lang="ru-RU" sz="1200">
                <a:solidFill>
                  <a:schemeClr val="dk1"/>
                </a:solidFill>
              </a:rPr>
              <a:t>REST</a:t>
            </a:r>
            <a:r>
              <a:rPr lang="ru-RU" sz="1200">
                <a:solidFill>
                  <a:schemeClr val="dk1"/>
                </a:solidFill>
              </a:rPr>
              <a:t> </a:t>
            </a:r>
            <a:r>
              <a:rPr b="1" lang="ru-RU" sz="1200">
                <a:solidFill>
                  <a:schemeClr val="dk1"/>
                </a:solidFill>
              </a:rPr>
              <a:t>API</a:t>
            </a:r>
            <a:r>
              <a:rPr lang="ru-RU" sz="1200">
                <a:solidFill>
                  <a:schemeClr val="dk1"/>
                </a:solidFill>
              </a:rPr>
              <a:t> и почти ничего лишнего.</a:t>
            </a:r>
            <a:endParaRPr/>
          </a:p>
          <a:p>
            <a:pPr indent="-3238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ru-RU" sz="1200">
                <a:solidFill>
                  <a:schemeClr val="dk1"/>
                </a:solidFill>
              </a:rPr>
              <a:t>Асинхронный код поддерживается по умолчанию.</a:t>
            </a:r>
            <a:endParaRPr/>
          </a:p>
          <a:p>
            <a:pPr indent="-334735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71"/>
              <a:buChar char="●"/>
            </a:pPr>
            <a:r>
              <a:rPr lang="ru-RU" sz="1600">
                <a:solidFill>
                  <a:schemeClr val="dk1"/>
                </a:solidFill>
              </a:rPr>
              <a:t>Высокая производительность</a:t>
            </a:r>
            <a:endParaRPr/>
          </a:p>
          <a:p>
            <a:pPr indent="-3238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ru-RU" sz="1200">
                <a:solidFill>
                  <a:schemeClr val="dk1"/>
                </a:solidFill>
              </a:rPr>
              <a:t>Сопоставимая с </a:t>
            </a:r>
            <a:r>
              <a:rPr i="1" lang="ru-RU" sz="1200">
                <a:solidFill>
                  <a:srgbClr val="7030A0"/>
                </a:solidFill>
              </a:rPr>
              <a:t>Node.js</a:t>
            </a:r>
            <a:r>
              <a:rPr lang="ru-RU" sz="1200">
                <a:solidFill>
                  <a:schemeClr val="dk1"/>
                </a:solidFill>
              </a:rPr>
              <a:t> и </a:t>
            </a:r>
            <a:r>
              <a:rPr i="1" lang="ru-RU" sz="1200">
                <a:solidFill>
                  <a:srgbClr val="7030A0"/>
                </a:solidFill>
              </a:rPr>
              <a:t>Go</a:t>
            </a:r>
            <a:r>
              <a:rPr lang="ru-RU" sz="1200">
                <a:solidFill>
                  <a:schemeClr val="dk1"/>
                </a:solidFill>
              </a:rPr>
              <a:t> благодаря асинхронной модели.</a:t>
            </a:r>
            <a:endParaRPr/>
          </a:p>
          <a:p>
            <a:pPr indent="-3238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ru-RU" sz="1200">
                <a:solidFill>
                  <a:schemeClr val="dk1"/>
                </a:solidFill>
              </a:rPr>
              <a:t>Хорошо масштабируется при большом числе одновременных подключений.</a:t>
            </a:r>
            <a:endParaRPr/>
          </a:p>
          <a:p>
            <a:pPr indent="-334735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71"/>
              <a:buChar char="●"/>
            </a:pPr>
            <a:r>
              <a:rPr lang="ru-RU" sz="1600">
                <a:solidFill>
                  <a:schemeClr val="dk1"/>
                </a:solidFill>
              </a:rPr>
              <a:t>Автоматическая документация</a:t>
            </a:r>
            <a:endParaRPr/>
          </a:p>
          <a:p>
            <a:pPr indent="-3238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ru-RU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/docs</a:t>
            </a:r>
            <a:r>
              <a:rPr lang="ru-RU" sz="1200">
                <a:solidFill>
                  <a:schemeClr val="dk1"/>
                </a:solidFill>
              </a:rPr>
              <a:t> (</a:t>
            </a:r>
            <a:r>
              <a:rPr b="1" lang="ru-RU" sz="1200">
                <a:solidFill>
                  <a:schemeClr val="dk1"/>
                </a:solidFill>
              </a:rPr>
              <a:t>Swagger</a:t>
            </a:r>
            <a:r>
              <a:rPr lang="ru-RU" sz="1200">
                <a:solidFill>
                  <a:schemeClr val="dk1"/>
                </a:solidFill>
              </a:rPr>
              <a:t> </a:t>
            </a:r>
            <a:r>
              <a:rPr b="1" lang="ru-RU" sz="1200">
                <a:solidFill>
                  <a:schemeClr val="dk1"/>
                </a:solidFill>
              </a:rPr>
              <a:t>UI</a:t>
            </a:r>
            <a:r>
              <a:rPr lang="ru-RU" sz="1200">
                <a:solidFill>
                  <a:schemeClr val="dk1"/>
                </a:solidFill>
              </a:rPr>
              <a:t>), </a:t>
            </a:r>
            <a:r>
              <a:rPr b="1" lang="ru-RU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/redoc</a:t>
            </a:r>
            <a:r>
              <a:rPr lang="ru-RU" sz="1200">
                <a:solidFill>
                  <a:schemeClr val="dk1"/>
                </a:solidFill>
              </a:rPr>
              <a:t> (</a:t>
            </a:r>
            <a:r>
              <a:rPr b="1" lang="ru-RU" sz="1200">
                <a:solidFill>
                  <a:schemeClr val="dk1"/>
                </a:solidFill>
              </a:rPr>
              <a:t>ReDoc</a:t>
            </a:r>
            <a:r>
              <a:rPr lang="ru-RU" sz="1200">
                <a:solidFill>
                  <a:schemeClr val="dk1"/>
                </a:solidFill>
              </a:rPr>
              <a:t>), генерируется из аннотаций типов и описаний моделей.</a:t>
            </a:r>
            <a:endParaRPr/>
          </a:p>
          <a:p>
            <a:pPr indent="-334735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71"/>
              <a:buChar char="●"/>
            </a:pPr>
            <a:r>
              <a:rPr lang="ru-RU" sz="1600">
                <a:solidFill>
                  <a:schemeClr val="dk1"/>
                </a:solidFill>
              </a:rPr>
              <a:t>Удобная валидация данных</a:t>
            </a:r>
            <a:endParaRPr/>
          </a:p>
          <a:p>
            <a:pPr indent="-3238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ru-RU" sz="1200">
                <a:solidFill>
                  <a:schemeClr val="dk1"/>
                </a:solidFill>
              </a:rPr>
              <a:t>Использует </a:t>
            </a:r>
            <a:r>
              <a:rPr i="1" lang="ru-RU" sz="1200">
                <a:solidFill>
                  <a:srgbClr val="7030A0"/>
                </a:solidFill>
              </a:rPr>
              <a:t>Pydantic</a:t>
            </a:r>
            <a:r>
              <a:rPr lang="ru-RU" sz="1200">
                <a:solidFill>
                  <a:schemeClr val="dk1"/>
                </a:solidFill>
              </a:rPr>
              <a:t>, который упрощает работу с </a:t>
            </a:r>
            <a:r>
              <a:rPr i="1" lang="ru-RU" sz="1200">
                <a:solidFill>
                  <a:srgbClr val="7030A0"/>
                </a:solidFill>
              </a:rPr>
              <a:t>JSON</a:t>
            </a:r>
            <a:r>
              <a:rPr lang="ru-RU" sz="1200">
                <a:solidFill>
                  <a:schemeClr val="dk1"/>
                </a:solidFill>
              </a:rPr>
              <a:t> и типами.</a:t>
            </a:r>
            <a:endParaRPr/>
          </a:p>
          <a:p>
            <a:pPr indent="-334735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71"/>
              <a:buChar char="●"/>
            </a:pPr>
            <a:r>
              <a:rPr lang="ru-RU" sz="1600">
                <a:solidFill>
                  <a:schemeClr val="dk1"/>
                </a:solidFill>
              </a:rPr>
              <a:t>Сфера применения</a:t>
            </a:r>
            <a:endParaRPr/>
          </a:p>
          <a:p>
            <a:pPr indent="-3238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ru-RU" sz="1200">
                <a:solidFill>
                  <a:schemeClr val="dk1"/>
                </a:solidFill>
              </a:rPr>
              <a:t>Микросервисные архитектуры, «</a:t>
            </a:r>
            <a:r>
              <a:rPr b="1" lang="ru-RU" sz="1200">
                <a:solidFill>
                  <a:schemeClr val="dk1"/>
                </a:solidFill>
              </a:rPr>
              <a:t>API-only</a:t>
            </a:r>
            <a:r>
              <a:rPr lang="ru-RU" sz="1200">
                <a:solidFill>
                  <a:schemeClr val="dk1"/>
                </a:solidFill>
              </a:rPr>
              <a:t>» проекты, реального времени (чат, </a:t>
            </a:r>
            <a:r>
              <a:rPr b="1" lang="ru-RU" sz="1200">
                <a:solidFill>
                  <a:schemeClr val="dk1"/>
                </a:solidFill>
              </a:rPr>
              <a:t>WebSockets</a:t>
            </a:r>
            <a:r>
              <a:rPr lang="ru-RU" sz="1200">
                <a:solidFill>
                  <a:schemeClr val="dk1"/>
                </a:solidFill>
              </a:rPr>
              <a:t>).</a:t>
            </a:r>
            <a:endParaRPr/>
          </a:p>
          <a:p>
            <a:pPr indent="-3238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ru-RU" sz="1200">
                <a:solidFill>
                  <a:schemeClr val="dk1"/>
                </a:solidFill>
              </a:rPr>
              <a:t>Когда ключевая задача — быстрые </a:t>
            </a:r>
            <a:r>
              <a:rPr b="1" lang="ru-RU" sz="1200">
                <a:solidFill>
                  <a:schemeClr val="dk1"/>
                </a:solidFill>
              </a:rPr>
              <a:t>HTTP</a:t>
            </a:r>
            <a:r>
              <a:rPr lang="ru-RU" sz="1200">
                <a:solidFill>
                  <a:schemeClr val="dk1"/>
                </a:solidFill>
              </a:rPr>
              <a:t>-запросы и обмен данными.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2"/>
          <p:cNvSpPr txBox="1"/>
          <p:nvPr>
            <p:ph type="title"/>
          </p:nvPr>
        </p:nvSpPr>
        <p:spPr>
          <a:xfrm>
            <a:off x="217916" y="29028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/>
              <a:t>Краткое сравнение</a:t>
            </a:r>
            <a:endParaRPr/>
          </a:p>
        </p:txBody>
      </p:sp>
      <p:pic>
        <p:nvPicPr>
          <p:cNvPr descr="preencoded.png" id="232" name="Google Shape;23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4967" y="333343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33" name="Google Shape;23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4" name="Google Shape;234;p22"/>
          <p:cNvGraphicFramePr/>
          <p:nvPr/>
        </p:nvGraphicFramePr>
        <p:xfrm>
          <a:off x="558804" y="1152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{DB9CC7D7-BE22-40CB-934D-13D6F269F466}</a:tableStyleId>
              </a:tblPr>
              <a:tblGrid>
                <a:gridCol w="2675475"/>
                <a:gridCol w="2675475"/>
                <a:gridCol w="2675475"/>
              </a:tblGrid>
              <a:tr h="287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300" u="none" cap="none" strike="noStrike"/>
                        <a:t>Характеристика</a:t>
                      </a:r>
                      <a:endParaRPr/>
                    </a:p>
                  </a:txBody>
                  <a:tcPr marT="43075" marB="43075" marR="86125" marL="861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300" u="none" cap="none" strike="noStrike"/>
                        <a:t>Django</a:t>
                      </a:r>
                      <a:endParaRPr/>
                    </a:p>
                  </a:txBody>
                  <a:tcPr marT="43075" marB="43075" marR="86125" marL="861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300" u="none" cap="none" strike="noStrike"/>
                        <a:t>FastAPI</a:t>
                      </a:r>
                      <a:endParaRPr b="1" sz="1300" u="none" cap="none" strike="noStrike"/>
                    </a:p>
                  </a:txBody>
                  <a:tcPr marT="43075" marB="43075" marR="86125" marL="861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9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300" u="none" cap="none" strike="noStrike"/>
                        <a:t>Основной фокус</a:t>
                      </a:r>
                      <a:endParaRPr sz="1300" u="none" cap="none" strike="noStrike"/>
                    </a:p>
                  </a:txBody>
                  <a:tcPr marT="43075" marB="43075" marR="86125" marL="861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u="none" cap="none" strike="noStrike"/>
                        <a:t>Монолитные приложения, серверный рендеринг HTML, админка</a:t>
                      </a:r>
                      <a:endParaRPr/>
                    </a:p>
                  </a:txBody>
                  <a:tcPr marT="43075" marB="43075" marR="86125" marL="861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u="none" cap="none" strike="noStrike"/>
                        <a:t>REST API, микросервисы, высокопроизводительные асинхронные системы</a:t>
                      </a:r>
                      <a:endParaRPr/>
                    </a:p>
                  </a:txBody>
                  <a:tcPr marT="43075" marB="43075" marR="86125" marL="861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8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300" u="none" cap="none" strike="noStrike"/>
                        <a:t>Асинхронность</a:t>
                      </a:r>
                      <a:endParaRPr sz="1300" u="none" cap="none" strike="noStrike"/>
                    </a:p>
                  </a:txBody>
                  <a:tcPr marT="43075" marB="43075" marR="86125" marL="861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u="none" cap="none" strike="noStrike"/>
                        <a:t>Дополняется через Channels, не «из коробки»</a:t>
                      </a:r>
                      <a:endParaRPr/>
                    </a:p>
                  </a:txBody>
                  <a:tcPr marT="43075" marB="43075" marR="86125" marL="861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u="none" cap="none" strike="noStrike"/>
                        <a:t>Полная поддержка async/await по умолчанию</a:t>
                      </a:r>
                      <a:endParaRPr/>
                    </a:p>
                  </a:txBody>
                  <a:tcPr marT="43075" marB="43075" marR="86125" marL="861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8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300" u="none" cap="none" strike="noStrike"/>
                        <a:t>Админка</a:t>
                      </a:r>
                      <a:endParaRPr sz="1300" u="none" cap="none" strike="noStrike"/>
                    </a:p>
                  </a:txBody>
                  <a:tcPr marT="43075" marB="43075" marR="86125" marL="861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u="none" cap="none" strike="noStrike"/>
                        <a:t>Встроенная, очень удобная</a:t>
                      </a:r>
                      <a:endParaRPr/>
                    </a:p>
                  </a:txBody>
                  <a:tcPr marT="43075" marB="43075" marR="86125" marL="861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u="none" cap="none" strike="noStrike"/>
                        <a:t>Нет встроенной, нужна сторонняя реализация</a:t>
                      </a:r>
                      <a:endParaRPr/>
                    </a:p>
                  </a:txBody>
                  <a:tcPr marT="43075" marB="43075" marR="86125" marL="861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8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300" u="none" cap="none" strike="noStrike"/>
                        <a:t>Документация API</a:t>
                      </a:r>
                      <a:endParaRPr sz="1300" u="none" cap="none" strike="noStrike"/>
                    </a:p>
                  </a:txBody>
                  <a:tcPr marT="43075" marB="43075" marR="86125" marL="861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u="none" cap="none" strike="noStrike"/>
                        <a:t>Нужен Django REST Framework + плагины Swagger/ReDoc</a:t>
                      </a:r>
                      <a:endParaRPr/>
                    </a:p>
                  </a:txBody>
                  <a:tcPr marT="43075" marB="43075" marR="86125" marL="861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u="none" cap="none" strike="noStrike"/>
                        <a:t>Генерируется автоматически</a:t>
                      </a:r>
                      <a:endParaRPr/>
                    </a:p>
                  </a:txBody>
                  <a:tcPr marT="43075" marB="43075" marR="86125" marL="861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8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300" u="none" cap="none" strike="noStrike"/>
                        <a:t>ORM</a:t>
                      </a:r>
                      <a:endParaRPr sz="1300" u="none" cap="none" strike="noStrike"/>
                    </a:p>
                  </a:txBody>
                  <a:tcPr marT="43075" marB="43075" marR="86125" marL="861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u="none" cap="none" strike="noStrike"/>
                        <a:t>Встроенная (Django ORM)</a:t>
                      </a:r>
                      <a:endParaRPr/>
                    </a:p>
                  </a:txBody>
                  <a:tcPr marT="43075" marB="43075" marR="86125" marL="861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u="none" cap="none" strike="noStrike"/>
                        <a:t>Нет встроенной, используют SQLAlchemy, т.п.</a:t>
                      </a:r>
                      <a:endParaRPr/>
                    </a:p>
                  </a:txBody>
                  <a:tcPr marT="43075" marB="43075" marR="86125" marL="861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8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300" u="none" cap="none" strike="noStrike"/>
                        <a:t>Подход</a:t>
                      </a:r>
                      <a:endParaRPr sz="1300" u="none" cap="none" strike="noStrike"/>
                    </a:p>
                  </a:txBody>
                  <a:tcPr marT="43075" marB="43075" marR="86125" marL="861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u="none" cap="none" strike="noStrike"/>
                        <a:t>«Полный» фреймворк со множеством функций</a:t>
                      </a:r>
                      <a:endParaRPr/>
                    </a:p>
                  </a:txBody>
                  <a:tcPr marT="43075" marB="43075" marR="86125" marL="861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u="none" cap="none" strike="noStrike"/>
                        <a:t>«Лёгкий» фреймворк, фокусированный на </a:t>
                      </a:r>
                      <a:r>
                        <a:rPr lang="ru-RU" sz="1300"/>
                        <a:t>API</a:t>
                      </a:r>
                      <a:endParaRPr/>
                    </a:p>
                  </a:txBody>
                  <a:tcPr marT="43075" marB="43075" marR="86125" marL="861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Логический тип Bool. Операторы сравнения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240" name="Google Shape;24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3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i="0" lang="ru-RU" sz="12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4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42" name="Google Shape;24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3" name="Google Shape;243;p23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44" name="Google Shape;244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3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i="0" lang="ru-RU" sz="43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Установка и настройка FastAPI</a:t>
            </a:r>
            <a:endParaRPr b="1" i="0" sz="43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4"/>
          <p:cNvSpPr txBox="1"/>
          <p:nvPr>
            <p:ph type="title"/>
          </p:nvPr>
        </p:nvSpPr>
        <p:spPr>
          <a:xfrm>
            <a:off x="217916" y="29028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/>
              <a:t>Минимальные требования</a:t>
            </a:r>
            <a:endParaRPr/>
          </a:p>
        </p:txBody>
      </p:sp>
      <p:pic>
        <p:nvPicPr>
          <p:cNvPr descr="preencoded.png" id="251" name="Google Shape;25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4967" y="333343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52" name="Google Shape;25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"/>
          <p:cNvSpPr txBox="1"/>
          <p:nvPr>
            <p:ph idx="1" type="body"/>
          </p:nvPr>
        </p:nvSpPr>
        <p:spPr>
          <a:xfrm>
            <a:off x="0" y="1152474"/>
            <a:ext cx="9144000" cy="3991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ru-RU" sz="1600">
                <a:solidFill>
                  <a:srgbClr val="7030A0"/>
                </a:solidFill>
              </a:rPr>
              <a:t>Python 3.7+</a:t>
            </a:r>
            <a:r>
              <a:rPr lang="ru-RU" sz="1600">
                <a:solidFill>
                  <a:schemeClr val="dk1"/>
                </a:solidFill>
              </a:rPr>
              <a:t>.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Char char="●"/>
            </a:pPr>
            <a:r>
              <a:rPr lang="ru-RU" sz="1600">
                <a:solidFill>
                  <a:schemeClr val="dk1"/>
                </a:solidFill>
              </a:rPr>
              <a:t>Рекомендуется использовать виртуальное окружение (</a:t>
            </a:r>
            <a:r>
              <a:rPr b="1" lang="ru-RU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venv</a:t>
            </a:r>
            <a:r>
              <a:rPr lang="ru-RU" sz="1600">
                <a:solidFill>
                  <a:schemeClr val="dk1"/>
                </a:solidFill>
              </a:rPr>
              <a:t> или </a:t>
            </a:r>
            <a:r>
              <a:rPr b="1" lang="ru-RU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poetry</a:t>
            </a:r>
            <a:r>
              <a:rPr lang="ru-RU" sz="1600">
                <a:solidFill>
                  <a:schemeClr val="dk1"/>
                </a:solidFill>
              </a:rPr>
              <a:t>).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5"/>
          <p:cNvSpPr txBox="1"/>
          <p:nvPr>
            <p:ph type="title"/>
          </p:nvPr>
        </p:nvSpPr>
        <p:spPr>
          <a:xfrm>
            <a:off x="217916" y="29028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/>
              <a:t>Шаги установки</a:t>
            </a:r>
            <a:endParaRPr/>
          </a:p>
        </p:txBody>
      </p:sp>
      <p:pic>
        <p:nvPicPr>
          <p:cNvPr descr="preencoded.png" id="259" name="Google Shape;25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4967" y="333343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60" name="Google Shape;26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5"/>
          <p:cNvSpPr txBox="1"/>
          <p:nvPr>
            <p:ph idx="1" type="body"/>
          </p:nvPr>
        </p:nvSpPr>
        <p:spPr>
          <a:xfrm>
            <a:off x="0" y="1152474"/>
            <a:ext cx="9144000" cy="3991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 sz="1600">
                <a:solidFill>
                  <a:schemeClr val="dk1"/>
                </a:solidFill>
              </a:rPr>
              <a:t>Создание папки проекта (например, </a:t>
            </a:r>
            <a:r>
              <a:rPr b="1" lang="ru-RU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lesson2_fastapi</a:t>
            </a:r>
            <a:r>
              <a:rPr lang="ru-RU" sz="1600">
                <a:solidFill>
                  <a:schemeClr val="dk1"/>
                </a:solidFill>
              </a:rPr>
              <a:t>).</a:t>
            </a:r>
            <a:endParaRPr sz="1600">
              <a:solidFill>
                <a:schemeClr val="dk1"/>
              </a:solidFill>
            </a:endParaRPr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-RU" sz="1600">
                <a:solidFill>
                  <a:schemeClr val="dk1"/>
                </a:solidFill>
              </a:rPr>
              <a:t>Виртуальное окружение (рекомендуется): 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ru-RU" sz="12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python -m venv venv</a:t>
            </a:r>
            <a:endParaRPr sz="1200">
              <a:solidFill>
                <a:schemeClr val="dk1"/>
              </a:solidFill>
              <a:highlight>
                <a:srgbClr val="C0C0C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ru-RU" sz="12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source venv/bin/activate  </a:t>
            </a:r>
            <a:r>
              <a:rPr i="1" lang="ru-RU" sz="1200">
                <a:solidFill>
                  <a:schemeClr val="accent3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# Linux/Mac</a:t>
            </a:r>
            <a:endParaRPr i="1" sz="1200">
              <a:solidFill>
                <a:schemeClr val="accent3"/>
              </a:solidFill>
              <a:highlight>
                <a:srgbClr val="C0C0C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ru-RU" sz="12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venv\Scripts\activate  </a:t>
            </a:r>
            <a:r>
              <a:rPr i="1" lang="ru-RU" sz="1200">
                <a:solidFill>
                  <a:schemeClr val="accent3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# Windows</a:t>
            </a:r>
            <a:endParaRPr i="1" sz="1200">
              <a:solidFill>
                <a:schemeClr val="accent3"/>
              </a:solidFill>
              <a:highlight>
                <a:srgbClr val="C0C0C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-RU" sz="1600">
                <a:solidFill>
                  <a:schemeClr val="dk1"/>
                </a:solidFill>
              </a:rPr>
              <a:t>Установка </a:t>
            </a:r>
            <a:r>
              <a:rPr i="1" lang="ru-RU" sz="1600">
                <a:solidFill>
                  <a:srgbClr val="7030A0"/>
                </a:solidFill>
              </a:rPr>
              <a:t>FastAPI</a:t>
            </a:r>
            <a:r>
              <a:rPr lang="ru-RU" sz="1600">
                <a:solidFill>
                  <a:schemeClr val="dk1"/>
                </a:solidFill>
              </a:rPr>
              <a:t> и </a:t>
            </a:r>
            <a:r>
              <a:rPr b="1" lang="ru-RU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uvicorn</a:t>
            </a:r>
            <a:r>
              <a:rPr lang="ru-RU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-285750" lvl="1" marL="74295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Char char="○"/>
            </a:pPr>
            <a:r>
              <a:rPr lang="ru-RU" sz="12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pip install fastapi uvicorn</a:t>
            </a:r>
            <a:endParaRPr sz="1200">
              <a:solidFill>
                <a:schemeClr val="dk1"/>
              </a:solidFill>
              <a:highlight>
                <a:srgbClr val="C0C0C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6"/>
          <p:cNvSpPr txBox="1"/>
          <p:nvPr>
            <p:ph type="title"/>
          </p:nvPr>
        </p:nvSpPr>
        <p:spPr>
          <a:xfrm>
            <a:off x="217916" y="29028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/>
              <a:t>Что такое uvicorn?</a:t>
            </a:r>
            <a:endParaRPr/>
          </a:p>
        </p:txBody>
      </p:sp>
      <p:pic>
        <p:nvPicPr>
          <p:cNvPr descr="preencoded.png" id="267" name="Google Shape;26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4967" y="333343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68" name="Google Shape;26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6"/>
          <p:cNvSpPr txBox="1"/>
          <p:nvPr>
            <p:ph idx="1" type="body"/>
          </p:nvPr>
        </p:nvSpPr>
        <p:spPr>
          <a:xfrm>
            <a:off x="0" y="1152474"/>
            <a:ext cx="9144000" cy="3991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-RU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uvicorn</a:t>
            </a:r>
            <a:r>
              <a:rPr lang="ru-RU" sz="1600">
                <a:solidFill>
                  <a:schemeClr val="dk1"/>
                </a:solidFill>
              </a:rPr>
              <a:t> — это </a:t>
            </a:r>
            <a:r>
              <a:rPr b="1" lang="ru-RU" sz="1600">
                <a:solidFill>
                  <a:schemeClr val="dk1"/>
                </a:solidFill>
              </a:rPr>
              <a:t>ASGI</a:t>
            </a:r>
            <a:r>
              <a:rPr lang="ru-RU" sz="1600">
                <a:solidFill>
                  <a:schemeClr val="dk1"/>
                </a:solidFill>
              </a:rPr>
              <a:t>-сервер (</a:t>
            </a:r>
            <a:r>
              <a:rPr b="1" lang="ru-RU" sz="1600">
                <a:solidFill>
                  <a:schemeClr val="dk1"/>
                </a:solidFill>
              </a:rPr>
              <a:t>Asynchronous</a:t>
            </a:r>
            <a:r>
              <a:rPr lang="ru-RU" sz="1600">
                <a:solidFill>
                  <a:schemeClr val="dk1"/>
                </a:solidFill>
              </a:rPr>
              <a:t> </a:t>
            </a:r>
            <a:r>
              <a:rPr b="1" lang="ru-RU" sz="1600">
                <a:solidFill>
                  <a:schemeClr val="dk1"/>
                </a:solidFill>
              </a:rPr>
              <a:t>Server</a:t>
            </a:r>
            <a:r>
              <a:rPr lang="ru-RU" sz="1600">
                <a:solidFill>
                  <a:schemeClr val="dk1"/>
                </a:solidFill>
              </a:rPr>
              <a:t> </a:t>
            </a:r>
            <a:r>
              <a:rPr b="1" lang="ru-RU" sz="1600">
                <a:solidFill>
                  <a:schemeClr val="dk1"/>
                </a:solidFill>
              </a:rPr>
              <a:t>Gateway</a:t>
            </a:r>
            <a:r>
              <a:rPr lang="ru-RU" sz="1600">
                <a:solidFill>
                  <a:schemeClr val="dk1"/>
                </a:solidFill>
              </a:rPr>
              <a:t> </a:t>
            </a:r>
            <a:r>
              <a:rPr b="1" lang="ru-RU" sz="1600">
                <a:solidFill>
                  <a:schemeClr val="dk1"/>
                </a:solidFill>
              </a:rPr>
              <a:t>Interface</a:t>
            </a:r>
            <a:r>
              <a:rPr lang="ru-RU" sz="1600">
                <a:solidFill>
                  <a:schemeClr val="dk1"/>
                </a:solidFill>
              </a:rPr>
              <a:t>).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-RU" sz="1600">
                <a:solidFill>
                  <a:schemeClr val="dk1"/>
                </a:solidFill>
              </a:rPr>
              <a:t>Он отвечает за то, чтобы «запустить» наше </a:t>
            </a:r>
            <a:r>
              <a:rPr i="1" lang="ru-RU" sz="1600">
                <a:solidFill>
                  <a:srgbClr val="7030A0"/>
                </a:solidFill>
              </a:rPr>
              <a:t>FastAPI</a:t>
            </a:r>
            <a:r>
              <a:rPr lang="ru-RU" sz="1600">
                <a:solidFill>
                  <a:schemeClr val="dk1"/>
                </a:solidFill>
              </a:rPr>
              <a:t>-приложение и обрабатывать входящие </a:t>
            </a:r>
            <a:r>
              <a:rPr b="1" lang="ru-RU" sz="1600">
                <a:solidFill>
                  <a:schemeClr val="dk1"/>
                </a:solidFill>
              </a:rPr>
              <a:t>HTTP</a:t>
            </a:r>
            <a:r>
              <a:rPr lang="ru-RU" sz="1600">
                <a:solidFill>
                  <a:schemeClr val="dk1"/>
                </a:solidFill>
              </a:rPr>
              <a:t>-запросы асинхронно.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Char char="●"/>
            </a:pPr>
            <a:r>
              <a:rPr lang="ru-RU" sz="1600">
                <a:solidFill>
                  <a:schemeClr val="dk1"/>
                </a:solidFill>
              </a:rPr>
              <a:t>В отличие от классических </a:t>
            </a:r>
            <a:r>
              <a:rPr b="1" lang="ru-RU" sz="1600">
                <a:solidFill>
                  <a:schemeClr val="dk1"/>
                </a:solidFill>
              </a:rPr>
              <a:t>WSGI</a:t>
            </a:r>
            <a:r>
              <a:rPr lang="ru-RU" sz="1600">
                <a:solidFill>
                  <a:schemeClr val="dk1"/>
                </a:solidFill>
              </a:rPr>
              <a:t>-серверов (например, </a:t>
            </a:r>
            <a:r>
              <a:rPr b="1" lang="ru-RU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Gunicorn</a:t>
            </a:r>
            <a:r>
              <a:rPr lang="ru-RU" sz="1600">
                <a:solidFill>
                  <a:schemeClr val="dk1"/>
                </a:solidFill>
              </a:rPr>
              <a:t>), </a:t>
            </a:r>
            <a:r>
              <a:rPr b="1" lang="ru-RU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uvicorn</a:t>
            </a:r>
            <a:r>
              <a:rPr lang="ru-RU" sz="1600">
                <a:solidFill>
                  <a:schemeClr val="dk1"/>
                </a:solidFill>
              </a:rPr>
              <a:t> рассчитан на асинхронную работу, что даёт высокую производительность.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Логический тип Bool. Операторы сравнения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275" name="Google Shape;27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7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i="0" lang="ru-RU" sz="12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5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77" name="Google Shape;27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8" name="Google Shape;278;p27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79" name="Google Shape;279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7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i="0" lang="ru-RU" sz="43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Создание первого FastAPI-приложения</a:t>
            </a:r>
            <a:endParaRPr b="1" i="0" sz="43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8"/>
          <p:cNvSpPr txBox="1"/>
          <p:nvPr>
            <p:ph type="title"/>
          </p:nvPr>
        </p:nvSpPr>
        <p:spPr>
          <a:xfrm>
            <a:off x="217916" y="29028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/>
              <a:t>Структура проекта</a:t>
            </a:r>
            <a:endParaRPr/>
          </a:p>
        </p:txBody>
      </p:sp>
      <p:pic>
        <p:nvPicPr>
          <p:cNvPr descr="preencoded.png" id="286" name="Google Shape;28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4967" y="333343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87" name="Google Shape;28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8"/>
          <p:cNvSpPr txBox="1"/>
          <p:nvPr>
            <p:ph idx="1" type="body"/>
          </p:nvPr>
        </p:nvSpPr>
        <p:spPr>
          <a:xfrm>
            <a:off x="0" y="1152474"/>
            <a:ext cx="9144000" cy="3991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2352"/>
              <a:buNone/>
            </a:pPr>
            <a:r>
              <a:rPr lang="ru-RU" sz="1600">
                <a:solidFill>
                  <a:schemeClr val="dk1"/>
                </a:solidFill>
              </a:rPr>
              <a:t>Минимально для теста может быть один файл </a:t>
            </a:r>
            <a:r>
              <a:rPr b="1" lang="ru-RU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main.py</a:t>
            </a:r>
            <a:r>
              <a:rPr lang="ru-RU" sz="1600">
                <a:solidFill>
                  <a:schemeClr val="dk1"/>
                </a:solidFill>
              </a:rPr>
              <a:t>, но в реальности принято разделять логику на модули (роуты, модели, сервисы). Простейшая структура может быть такой: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ct val="132352"/>
              <a:buNone/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lesson2_fastapi/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32352"/>
              <a:buNone/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├─ main.py                      # Точка входа в приложение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32352"/>
              <a:buNone/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├─ requirements.txt             # Список зависимостей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32352"/>
              <a:buNone/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├─ app/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32352"/>
              <a:buNone/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│   ├─ __init__.py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32352"/>
              <a:buNone/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│   ├─ routers/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32352"/>
              <a:buNone/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│   │   ├─ __init__.py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32352"/>
              <a:buNone/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│   │   └─ tasks.py             # Маршруты (эндпоинты) для управления задачами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32352"/>
              <a:buNone/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│   ├─ models/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32352"/>
              <a:buNone/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│   │   ├─ __init__.py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32352"/>
              <a:buNone/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│   │   └─ task_model.py        # Pydantic-модели или ORM-модели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32352"/>
              <a:buNone/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│   └─ services/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32352"/>
              <a:buNone/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│       └─ task_service.py      # Логика (обработка данных, работа с БД)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32352"/>
              <a:buNone/>
            </a:pPr>
            <a:r>
              <a:rPr lang="ru-RU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└─ ...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9"/>
          <p:cNvSpPr txBox="1"/>
          <p:nvPr>
            <p:ph type="title"/>
          </p:nvPr>
        </p:nvSpPr>
        <p:spPr>
          <a:xfrm>
            <a:off x="217916" y="29028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/>
              <a:t>Структура проекта</a:t>
            </a:r>
            <a:endParaRPr/>
          </a:p>
        </p:txBody>
      </p:sp>
      <p:pic>
        <p:nvPicPr>
          <p:cNvPr descr="preencoded.png" id="294" name="Google Shape;29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4967" y="333343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95" name="Google Shape;29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9"/>
          <p:cNvSpPr txBox="1"/>
          <p:nvPr>
            <p:ph idx="1" type="body"/>
          </p:nvPr>
        </p:nvSpPr>
        <p:spPr>
          <a:xfrm>
            <a:off x="0" y="1152474"/>
            <a:ext cx="9144000" cy="3991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-RU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main.py</a:t>
            </a:r>
            <a:r>
              <a:rPr lang="ru-RU" sz="1600">
                <a:solidFill>
                  <a:schemeClr val="dk1"/>
                </a:solidFill>
              </a:rPr>
              <a:t>: здесь создаём объект </a:t>
            </a:r>
            <a:r>
              <a:rPr i="1" lang="ru-RU" sz="1600">
                <a:solidFill>
                  <a:srgbClr val="7030A0"/>
                </a:solidFill>
              </a:rPr>
              <a:t>FastAPI</a:t>
            </a:r>
            <a:r>
              <a:rPr lang="ru-RU" sz="1600">
                <a:solidFill>
                  <a:schemeClr val="dk1"/>
                </a:solidFill>
              </a:rPr>
              <a:t> и подключаем роутеры.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ru-RU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app/routers/</a:t>
            </a:r>
            <a:r>
              <a:rPr lang="ru-RU" sz="1600">
                <a:solidFill>
                  <a:schemeClr val="dk1"/>
                </a:solidFill>
              </a:rPr>
              <a:t>: каталог для файлов с описанием различных маршрутов (эндпоинтов).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ru-RU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app/models/</a:t>
            </a:r>
            <a:r>
              <a:rPr lang="ru-RU" sz="1600">
                <a:solidFill>
                  <a:schemeClr val="dk1"/>
                </a:solidFill>
              </a:rPr>
              <a:t>: каталог для </a:t>
            </a:r>
            <a:r>
              <a:rPr i="1" lang="ru-RU" sz="1600">
                <a:solidFill>
                  <a:srgbClr val="7030A0"/>
                </a:solidFill>
              </a:rPr>
              <a:t>Pydantic</a:t>
            </a:r>
            <a:r>
              <a:rPr lang="ru-RU" sz="1600">
                <a:solidFill>
                  <a:schemeClr val="dk1"/>
                </a:solidFill>
              </a:rPr>
              <a:t>-моделей (или для </a:t>
            </a:r>
            <a:r>
              <a:rPr i="1" lang="ru-RU" sz="1600">
                <a:solidFill>
                  <a:srgbClr val="7030A0"/>
                </a:solidFill>
              </a:rPr>
              <a:t>ORM</a:t>
            </a:r>
            <a:r>
              <a:rPr lang="ru-RU" sz="1600">
                <a:solidFill>
                  <a:schemeClr val="dk1"/>
                </a:solidFill>
              </a:rPr>
              <a:t>-моделей, если используется </a:t>
            </a:r>
            <a:r>
              <a:rPr i="1" lang="ru-RU" sz="1600">
                <a:solidFill>
                  <a:srgbClr val="7030A0"/>
                </a:solidFill>
              </a:rPr>
              <a:t>SQLAlchemy</a:t>
            </a:r>
            <a:r>
              <a:rPr lang="ru-RU" sz="1600">
                <a:solidFill>
                  <a:schemeClr val="dk1"/>
                </a:solidFill>
              </a:rPr>
              <a:t>).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ru-RU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app/services/</a:t>
            </a:r>
            <a:r>
              <a:rPr lang="ru-RU" sz="1600">
                <a:solidFill>
                  <a:schemeClr val="dk1"/>
                </a:solidFill>
              </a:rPr>
              <a:t>: каталог для бизнес-логики, сервисных слоёв и т. п.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ru-RU" sz="1600">
                <a:solidFill>
                  <a:schemeClr val="dk1"/>
                </a:solidFill>
              </a:rPr>
              <a:t>В начале можно ограничиться одним файлом </a:t>
            </a:r>
            <a:r>
              <a:rPr b="1" lang="ru-RU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main.py</a:t>
            </a:r>
            <a:r>
              <a:rPr lang="ru-RU" sz="1600">
                <a:solidFill>
                  <a:schemeClr val="dk1"/>
                </a:solidFill>
              </a:rPr>
              <a:t>, затем постепенно рефакторить под более сложные задачи.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Логический тип Bool. Операторы сравнения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73" name="Google Shape;7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3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i="0" lang="ru-RU" sz="12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75" name="Google Shape;7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3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77" name="Google Shape;77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3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i="0" lang="ru-RU" sz="43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REST API</a:t>
            </a:r>
            <a:endParaRPr b="1" i="0" sz="43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"/>
          <p:cNvSpPr txBox="1"/>
          <p:nvPr>
            <p:ph type="title"/>
          </p:nvPr>
        </p:nvSpPr>
        <p:spPr>
          <a:xfrm>
            <a:off x="217916" y="29028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/>
              <a:t>Hello world!</a:t>
            </a:r>
            <a:endParaRPr/>
          </a:p>
        </p:txBody>
      </p:sp>
      <p:pic>
        <p:nvPicPr>
          <p:cNvPr descr="preencoded.png" id="302" name="Google Shape;30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4967" y="333343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03" name="Google Shape;30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0"/>
          <p:cNvSpPr txBox="1"/>
          <p:nvPr>
            <p:ph idx="1" type="body"/>
          </p:nvPr>
        </p:nvSpPr>
        <p:spPr>
          <a:xfrm>
            <a:off x="0" y="1152474"/>
            <a:ext cx="9144000" cy="3991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1600">
                <a:solidFill>
                  <a:schemeClr val="dk1"/>
                </a:solidFill>
              </a:rPr>
              <a:t>В </a:t>
            </a:r>
            <a:r>
              <a:rPr b="1" lang="ru-RU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main.py</a:t>
            </a:r>
            <a:r>
              <a:rPr lang="ru-RU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-RU" sz="1600">
                <a:solidFill>
                  <a:schemeClr val="accent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ru-RU" sz="16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 fastapi </a:t>
            </a:r>
            <a:r>
              <a:rPr b="1" lang="ru-RU" sz="1600">
                <a:solidFill>
                  <a:schemeClr val="accent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-RU" sz="16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 FastAPI</a:t>
            </a:r>
            <a:endParaRPr sz="1600">
              <a:solidFill>
                <a:schemeClr val="dk1"/>
              </a:solidFill>
              <a:highlight>
                <a:srgbClr val="C0C0C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C0C0C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16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app = FastAPI()</a:t>
            </a:r>
            <a:endParaRPr sz="1600">
              <a:solidFill>
                <a:schemeClr val="dk1"/>
              </a:solidFill>
              <a:highlight>
                <a:srgbClr val="C0C0C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C0C0C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16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@app.get(</a:t>
            </a:r>
            <a:r>
              <a:rPr b="1" lang="ru-RU" sz="1600">
                <a:solidFill>
                  <a:schemeClr val="accent4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"/"</a:t>
            </a:r>
            <a:r>
              <a:rPr lang="ru-RU" sz="16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-RU" sz="1600">
                <a:solidFill>
                  <a:schemeClr val="accent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ru-RU" sz="16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 read_root():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16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ru-RU" sz="1600">
                <a:solidFill>
                  <a:schemeClr val="accent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-RU" sz="16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b="1" lang="ru-RU" sz="1600">
                <a:solidFill>
                  <a:schemeClr val="accent4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"message"</a:t>
            </a:r>
            <a:r>
              <a:rPr lang="ru-RU" sz="16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ru-RU" sz="1600">
                <a:solidFill>
                  <a:schemeClr val="accent4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"Hello, World!"</a:t>
            </a:r>
            <a:r>
              <a:rPr lang="ru-RU" sz="16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-RU" sz="1600">
                <a:solidFill>
                  <a:schemeClr val="dk1"/>
                </a:solidFill>
              </a:rPr>
              <a:t>Запуск (из корня проекта):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16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uvicorn main:app --reload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-RU" sz="1600">
                <a:solidFill>
                  <a:schemeClr val="dk1"/>
                </a:solidFill>
              </a:rPr>
              <a:t>Перейдя по </a:t>
            </a:r>
            <a:r>
              <a:rPr b="1" lang="ru-RU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http://127.0.0.1:8000/</a:t>
            </a:r>
            <a:r>
              <a:rPr lang="ru-RU" sz="1600">
                <a:solidFill>
                  <a:schemeClr val="dk1"/>
                </a:solidFill>
              </a:rPr>
              <a:t>, вы увидите </a:t>
            </a:r>
            <a:r>
              <a:rPr b="1" lang="ru-RU" sz="1600">
                <a:solidFill>
                  <a:schemeClr val="dk1"/>
                </a:solidFill>
              </a:rPr>
              <a:t>JSON</a:t>
            </a:r>
            <a:r>
              <a:rPr lang="ru-RU" sz="1600">
                <a:solidFill>
                  <a:schemeClr val="dk1"/>
                </a:solidFill>
              </a:rPr>
              <a:t>-ответ: {"message": "Hello, World!"}.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ru-RU" sz="1600">
                <a:solidFill>
                  <a:schemeClr val="dk1"/>
                </a:solidFill>
              </a:rPr>
              <a:t>Код проекта можно посмотреть в папке </a:t>
            </a:r>
            <a:r>
              <a:rPr b="1" lang="ru-RU" sz="16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live-coding-1</a:t>
            </a:r>
            <a:r>
              <a:rPr lang="ru-RU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Live-coding преподавателя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31"/>
          <p:cNvSpPr txBox="1"/>
          <p:nvPr/>
        </p:nvSpPr>
        <p:spPr>
          <a:xfrm>
            <a:off x="311700" y="1747875"/>
            <a:ext cx="8520600" cy="28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Покажите в режиме live-coding и объясните: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Как устанавливать FastAPI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Как создать простейшее приложени</a:t>
            </a:r>
            <a:r>
              <a:rPr lang="ru-RU" sz="1600">
                <a:solidFill>
                  <a:schemeClr val="dk1"/>
                </a:solidFill>
              </a:rPr>
              <a:t>е</a:t>
            </a: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на FastAPI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311" name="Google Shape;31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12" name="Google Shape;312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/>
              <a:t>Вопросы для студентов</a:t>
            </a:r>
            <a:endParaRPr/>
          </a:p>
        </p:txBody>
      </p:sp>
      <p:pic>
        <p:nvPicPr>
          <p:cNvPr descr="preencoded.png" id="318" name="Google Shape;31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19" name="Google Shape;319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2"/>
          <p:cNvSpPr txBox="1"/>
          <p:nvPr>
            <p:ph idx="1" type="body"/>
          </p:nvPr>
        </p:nvSpPr>
        <p:spPr>
          <a:xfrm>
            <a:off x="311700" y="1909400"/>
            <a:ext cx="7545300" cy="27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ru-RU" sz="1600">
                <a:solidFill>
                  <a:schemeClr val="dk1"/>
                </a:solidFill>
              </a:rPr>
              <a:t>Что такое REST, и в чём заключается принцип работы REST API?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AutoNum type="arabicPeriod"/>
            </a:pPr>
            <a:r>
              <a:rPr lang="ru-RU" sz="1600">
                <a:solidFill>
                  <a:schemeClr val="dk1"/>
                </a:solidFill>
              </a:rPr>
              <a:t>Какой метод HTTP используется для создания ресурса, и какой статус-код обычно ожидается в случае успеха?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ED9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dcc3d2cc9c_1_0"/>
          <p:cNvSpPr txBox="1"/>
          <p:nvPr>
            <p:ph type="title"/>
          </p:nvPr>
        </p:nvSpPr>
        <p:spPr>
          <a:xfrm>
            <a:off x="217916" y="29028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/>
              <a:t>1. </a:t>
            </a:r>
            <a:r>
              <a:rPr lang="ru-RU"/>
              <a:t>Что такое REST, и в чём заключается принцип работы REST API?</a:t>
            </a:r>
            <a:br>
              <a:rPr lang="ru-RU"/>
            </a:br>
            <a:endParaRPr/>
          </a:p>
        </p:txBody>
      </p:sp>
      <p:pic>
        <p:nvPicPr>
          <p:cNvPr descr="preencoded.png" id="326" name="Google Shape;326;g2dcc3d2cc9c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4967" y="333343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27" name="Google Shape;327;g2dcc3d2cc9c_1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g2dcc3d2cc9c_1_0"/>
          <p:cNvSpPr txBox="1"/>
          <p:nvPr>
            <p:ph idx="1" type="body"/>
          </p:nvPr>
        </p:nvSpPr>
        <p:spPr>
          <a:xfrm>
            <a:off x="0" y="1152474"/>
            <a:ext cx="9144000" cy="3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ru-RU" sz="1600">
                <a:solidFill>
                  <a:schemeClr val="accent3"/>
                </a:solidFill>
              </a:rPr>
              <a:t>REST (Representational State Transfer) — это архитектурный стиль, в котором клиент и сервер взаимодействуют через HTTP, оперируя ресурсами (например, «пользователи», «книги»). Каждый ресурс имеет уникальный идентификатор (URI), а операции над ресурсами выполняются с помощью методов HTTP (GET, POST, PUT, DELETE и т.д.).</a:t>
            </a:r>
            <a:endParaRPr i="1" sz="12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ED9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dcc3d2cc9c_1_7"/>
          <p:cNvSpPr txBox="1"/>
          <p:nvPr>
            <p:ph type="title"/>
          </p:nvPr>
        </p:nvSpPr>
        <p:spPr>
          <a:xfrm>
            <a:off x="217925" y="-3"/>
            <a:ext cx="8520600" cy="8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/>
              <a:t>2. </a:t>
            </a:r>
            <a:r>
              <a:rPr lang="ru-RU"/>
              <a:t>Какой метод HTTP используется для создания ресурса, и какой статус-код обычно ожидается в случае успеха?</a:t>
            </a:r>
            <a:br>
              <a:rPr lang="ru-RU"/>
            </a:br>
            <a:endParaRPr/>
          </a:p>
        </p:txBody>
      </p:sp>
      <p:pic>
        <p:nvPicPr>
          <p:cNvPr descr="preencoded.png" id="334" name="Google Shape;334;g2dcc3d2cc9c_1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4967" y="333343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35" name="Google Shape;335;g2dcc3d2cc9c_1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g2dcc3d2cc9c_1_7"/>
          <p:cNvSpPr txBox="1"/>
          <p:nvPr>
            <p:ph idx="1" type="body"/>
          </p:nvPr>
        </p:nvSpPr>
        <p:spPr>
          <a:xfrm>
            <a:off x="0" y="1152474"/>
            <a:ext cx="9144000" cy="3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ru-RU" sz="1600">
                <a:solidFill>
                  <a:schemeClr val="accent3"/>
                </a:solidFill>
              </a:rPr>
              <a:t>Для создания нового ресурса в REST API по общепринятым соглашениям используют метод POST. При успешном создании чаще всего возвращают статус-код 201 (Created).</a:t>
            </a:r>
            <a:endParaRPr i="1" sz="16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Задание в сессионном зале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33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Выполните задания в файле </a:t>
            </a:r>
            <a:r>
              <a:rPr b="0" i="0" lang="ru-RU" sz="15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exercise_1.</a:t>
            </a:r>
            <a:r>
              <a:rPr lang="ru-RU" sz="1500">
                <a:solidFill>
                  <a:srgbClr val="0000FF"/>
                </a:solidFill>
              </a:rPr>
              <a:t>md</a:t>
            </a:r>
            <a:endParaRPr b="0" i="0" sz="15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Время выполнения: 20 минут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Как работать с заданием: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0" i="0" lang="ru-RU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Поделитесь на команды по 3-4 человека и перейдите в сессионные залы.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0" i="0" lang="ru-RU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Один человек демонстрирует экран и записывает решение, все остальные вырабатывают решение.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0" i="0" lang="ru-RU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Вся команда должна понимать решение, объясняйте друг другу.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343" name="Google Shape;34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44" name="Google Shape;34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Презентация результатов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34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Пусть каждая команда покажет свои решения и расскажет: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ru-RU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что получилось сделать;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ru-RU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где были трудности и какие вопросы возникли в процессе решения.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Преподаватель разбирает решения, указывает на ошибки и показывает верный подход к решению.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351" name="Google Shape;35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Логический тип Bool. Операторы сравнения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357" name="Google Shape;35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35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i="0" lang="ru-RU" sz="12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6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359" name="Google Shape;359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0" name="Google Shape;360;p35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361" name="Google Shape;361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35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i="0" lang="ru-RU" sz="43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Тестирование API с помощью Postman</a:t>
            </a:r>
            <a:endParaRPr b="1" i="0" sz="43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6"/>
          <p:cNvSpPr txBox="1"/>
          <p:nvPr>
            <p:ph type="title"/>
          </p:nvPr>
        </p:nvSpPr>
        <p:spPr>
          <a:xfrm>
            <a:off x="217916" y="29028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/>
              <a:t>Что такое Postman?</a:t>
            </a:r>
            <a:endParaRPr/>
          </a:p>
        </p:txBody>
      </p:sp>
      <p:pic>
        <p:nvPicPr>
          <p:cNvPr descr="preencoded.png" id="368" name="Google Shape;36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4967" y="333343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69" name="Google Shape;369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36"/>
          <p:cNvSpPr txBox="1"/>
          <p:nvPr>
            <p:ph idx="1" type="body"/>
          </p:nvPr>
        </p:nvSpPr>
        <p:spPr>
          <a:xfrm>
            <a:off x="0" y="1152474"/>
            <a:ext cx="9144000" cy="3991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-RU" sz="1600">
                <a:solidFill>
                  <a:schemeClr val="dk1"/>
                </a:solidFill>
              </a:rPr>
              <a:t>Postman</a:t>
            </a:r>
            <a:r>
              <a:rPr lang="ru-RU" sz="1600">
                <a:solidFill>
                  <a:schemeClr val="dk1"/>
                </a:solidFill>
              </a:rPr>
              <a:t> — это приложение (есть и веб-версия), позволяющее отправлять </a:t>
            </a:r>
            <a:r>
              <a:rPr b="1" lang="ru-RU" sz="1600">
                <a:solidFill>
                  <a:schemeClr val="dk1"/>
                </a:solidFill>
              </a:rPr>
              <a:t>HTTP</a:t>
            </a:r>
            <a:r>
              <a:rPr lang="ru-RU" sz="1600">
                <a:solidFill>
                  <a:schemeClr val="dk1"/>
                </a:solidFill>
              </a:rPr>
              <a:t>-запросы и смотреть результаты (тело ответа, заголовки, статус-коды).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Char char="●"/>
            </a:pPr>
            <a:r>
              <a:rPr lang="ru-RU" sz="1600">
                <a:solidFill>
                  <a:schemeClr val="dk1"/>
                </a:solidFill>
              </a:rPr>
              <a:t>Удобно для ручного тестирования </a:t>
            </a:r>
            <a:r>
              <a:rPr b="1" lang="ru-RU" sz="1600">
                <a:solidFill>
                  <a:schemeClr val="dk1"/>
                </a:solidFill>
              </a:rPr>
              <a:t>API</a:t>
            </a:r>
            <a:r>
              <a:rPr lang="ru-RU" sz="1600">
                <a:solidFill>
                  <a:schemeClr val="dk1"/>
                </a:solidFill>
              </a:rPr>
              <a:t>, создания коллекций запросов и их дальнейшего документирования.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7"/>
          <p:cNvSpPr txBox="1"/>
          <p:nvPr>
            <p:ph type="title"/>
          </p:nvPr>
        </p:nvSpPr>
        <p:spPr>
          <a:xfrm>
            <a:off x="217916" y="29028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/>
              <a:t>Основные действия в Postman</a:t>
            </a:r>
            <a:endParaRPr/>
          </a:p>
        </p:txBody>
      </p:sp>
      <p:pic>
        <p:nvPicPr>
          <p:cNvPr descr="preencoded.png" id="376" name="Google Shape;37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4967" y="333343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77" name="Google Shape;377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37"/>
          <p:cNvSpPr txBox="1"/>
          <p:nvPr>
            <p:ph idx="1" type="body"/>
          </p:nvPr>
        </p:nvSpPr>
        <p:spPr>
          <a:xfrm>
            <a:off x="0" y="1152474"/>
            <a:ext cx="9144000" cy="3991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 sz="1600">
                <a:solidFill>
                  <a:schemeClr val="dk1"/>
                </a:solidFill>
              </a:rPr>
              <a:t>Создайте запрос (</a:t>
            </a:r>
            <a:r>
              <a:rPr b="1" lang="ru-RU" sz="1600">
                <a:solidFill>
                  <a:schemeClr val="dk1"/>
                </a:solidFill>
              </a:rPr>
              <a:t>GET</a:t>
            </a:r>
            <a:r>
              <a:rPr lang="ru-RU" sz="1600">
                <a:solidFill>
                  <a:schemeClr val="dk1"/>
                </a:solidFill>
              </a:rPr>
              <a:t>/</a:t>
            </a:r>
            <a:r>
              <a:rPr b="1" lang="ru-RU" sz="1600">
                <a:solidFill>
                  <a:schemeClr val="dk1"/>
                </a:solidFill>
              </a:rPr>
              <a:t>POST</a:t>
            </a:r>
            <a:r>
              <a:rPr lang="ru-RU" sz="1600">
                <a:solidFill>
                  <a:schemeClr val="dk1"/>
                </a:solidFill>
              </a:rPr>
              <a:t>/</a:t>
            </a:r>
            <a:r>
              <a:rPr b="1" lang="ru-RU" sz="1600">
                <a:solidFill>
                  <a:schemeClr val="dk1"/>
                </a:solidFill>
              </a:rPr>
              <a:t>PUT</a:t>
            </a:r>
            <a:r>
              <a:rPr lang="ru-RU" sz="1600">
                <a:solidFill>
                  <a:schemeClr val="dk1"/>
                </a:solidFill>
              </a:rPr>
              <a:t>/</a:t>
            </a:r>
            <a:r>
              <a:rPr b="1" lang="ru-RU" sz="1600">
                <a:solidFill>
                  <a:schemeClr val="dk1"/>
                </a:solidFill>
              </a:rPr>
              <a:t>DELETE</a:t>
            </a:r>
            <a:r>
              <a:rPr lang="ru-RU" sz="1600">
                <a:solidFill>
                  <a:schemeClr val="dk1"/>
                </a:solidFill>
              </a:rPr>
              <a:t>).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-RU" sz="1600">
                <a:solidFill>
                  <a:schemeClr val="dk1"/>
                </a:solidFill>
              </a:rPr>
              <a:t>Укажите </a:t>
            </a:r>
            <a:r>
              <a:rPr b="1" lang="ru-RU" sz="1600">
                <a:solidFill>
                  <a:schemeClr val="dk1"/>
                </a:solidFill>
              </a:rPr>
              <a:t>URL</a:t>
            </a:r>
            <a:r>
              <a:rPr lang="ru-RU" sz="1600">
                <a:solidFill>
                  <a:schemeClr val="dk1"/>
                </a:solidFill>
              </a:rPr>
              <a:t> (например, </a:t>
            </a:r>
            <a:r>
              <a:rPr lang="ru-RU" sz="1600" u="sng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http://127.0.0.1:8000/tasks</a:t>
            </a:r>
            <a:r>
              <a:rPr lang="ru-RU" sz="1600">
                <a:solidFill>
                  <a:schemeClr val="dk1"/>
                </a:solidFill>
              </a:rPr>
              <a:t>).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-RU" sz="1600">
                <a:solidFill>
                  <a:schemeClr val="dk1"/>
                </a:solidFill>
              </a:rPr>
              <a:t>Прикрепите тело запроса (</a:t>
            </a:r>
            <a:r>
              <a:rPr i="1" lang="ru-RU" sz="1600">
                <a:solidFill>
                  <a:srgbClr val="7030A0"/>
                </a:solidFill>
              </a:rPr>
              <a:t>JSON</a:t>
            </a:r>
            <a:r>
              <a:rPr lang="ru-RU" sz="1600">
                <a:solidFill>
                  <a:schemeClr val="dk1"/>
                </a:solidFill>
              </a:rPr>
              <a:t>), если нужно (</a:t>
            </a:r>
            <a:r>
              <a:rPr b="1" lang="ru-RU" sz="1600">
                <a:solidFill>
                  <a:schemeClr val="dk1"/>
                </a:solidFill>
              </a:rPr>
              <a:t>POST</a:t>
            </a:r>
            <a:r>
              <a:rPr lang="ru-RU" sz="1600">
                <a:solidFill>
                  <a:schemeClr val="dk1"/>
                </a:solidFill>
              </a:rPr>
              <a:t>, </a:t>
            </a:r>
            <a:r>
              <a:rPr b="1" lang="ru-RU" sz="1600">
                <a:solidFill>
                  <a:schemeClr val="dk1"/>
                </a:solidFill>
              </a:rPr>
              <a:t>PUT</a:t>
            </a:r>
            <a:r>
              <a:rPr lang="ru-RU" sz="1600">
                <a:solidFill>
                  <a:schemeClr val="dk1"/>
                </a:solidFill>
              </a:rPr>
              <a:t>).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Char char="●"/>
            </a:pPr>
            <a:r>
              <a:rPr lang="ru-RU" sz="1600">
                <a:solidFill>
                  <a:schemeClr val="dk1"/>
                </a:solidFill>
              </a:rPr>
              <a:t>Нажмите </a:t>
            </a:r>
            <a:r>
              <a:rPr b="1" lang="ru-RU" sz="1600">
                <a:solidFill>
                  <a:schemeClr val="dk1"/>
                </a:solidFill>
              </a:rPr>
              <a:t>«Send»</a:t>
            </a:r>
            <a:r>
              <a:rPr lang="ru-RU" sz="1600">
                <a:solidFill>
                  <a:schemeClr val="dk1"/>
                </a:solidFill>
              </a:rPr>
              <a:t> и изучите ответ (код статуса, тело ответа в формате </a:t>
            </a:r>
            <a:r>
              <a:rPr i="1" lang="ru-RU" sz="1600">
                <a:solidFill>
                  <a:srgbClr val="7030A0"/>
                </a:solidFill>
              </a:rPr>
              <a:t>JSON</a:t>
            </a:r>
            <a:r>
              <a:rPr lang="ru-RU" sz="1600">
                <a:solidFill>
                  <a:schemeClr val="dk1"/>
                </a:solidFill>
              </a:rPr>
              <a:t>)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83" name="Google Shape;8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4967" y="333343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4" name="Google Shape;8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4"/>
          <p:cNvSpPr txBox="1"/>
          <p:nvPr>
            <p:ph idx="1" type="body"/>
          </p:nvPr>
        </p:nvSpPr>
        <p:spPr>
          <a:xfrm>
            <a:off x="0" y="1152474"/>
            <a:ext cx="9144000" cy="3991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ru-RU" sz="2400">
                <a:solidFill>
                  <a:schemeClr val="dk1"/>
                </a:solidFill>
              </a:rPr>
              <a:t>REST</a:t>
            </a:r>
            <a:r>
              <a:rPr lang="ru-RU" sz="2400">
                <a:solidFill>
                  <a:schemeClr val="dk1"/>
                </a:solidFill>
              </a:rPr>
              <a:t> (Representational State Transfer) — это архитектурный стиль, описывающий, как клиент и сервер должны взаимодействовать через </a:t>
            </a:r>
            <a:r>
              <a:rPr b="1" lang="ru-RU" sz="2400">
                <a:solidFill>
                  <a:schemeClr val="dk1"/>
                </a:solidFill>
              </a:rPr>
              <a:t>HTTP</a:t>
            </a:r>
            <a:r>
              <a:rPr lang="ru-RU" sz="2400">
                <a:solidFill>
                  <a:schemeClr val="dk1"/>
                </a:solidFill>
              </a:rPr>
              <a:t>. Ключевым понятием в </a:t>
            </a:r>
            <a:r>
              <a:rPr b="1" lang="ru-RU" sz="2400">
                <a:solidFill>
                  <a:schemeClr val="dk1"/>
                </a:solidFill>
              </a:rPr>
              <a:t>REST</a:t>
            </a:r>
            <a:r>
              <a:rPr lang="ru-RU" sz="2400">
                <a:solidFill>
                  <a:schemeClr val="dk1"/>
                </a:solidFill>
              </a:rPr>
              <a:t> является «ресурс».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8"/>
          <p:cNvSpPr txBox="1"/>
          <p:nvPr>
            <p:ph type="title"/>
          </p:nvPr>
        </p:nvSpPr>
        <p:spPr>
          <a:xfrm>
            <a:off x="217916" y="29028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/>
              <a:t>Примеры запросов для сервиса Task</a:t>
            </a:r>
            <a:endParaRPr/>
          </a:p>
        </p:txBody>
      </p:sp>
      <p:pic>
        <p:nvPicPr>
          <p:cNvPr descr="preencoded.png" id="384" name="Google Shape;38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4967" y="333343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85" name="Google Shape;385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38"/>
          <p:cNvSpPr txBox="1"/>
          <p:nvPr>
            <p:ph idx="1" type="body"/>
          </p:nvPr>
        </p:nvSpPr>
        <p:spPr>
          <a:xfrm>
            <a:off x="0" y="1152474"/>
            <a:ext cx="9144000" cy="3991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1600">
                <a:solidFill>
                  <a:schemeClr val="dk1"/>
                </a:solidFill>
              </a:rPr>
              <a:t>У нас есть следующие эндпоинты для работы с задачами (</a:t>
            </a:r>
            <a:r>
              <a:rPr b="1" lang="ru-RU" sz="1600">
                <a:solidFill>
                  <a:schemeClr val="dk1"/>
                </a:solidFill>
              </a:rPr>
              <a:t>Task</a:t>
            </a:r>
            <a:r>
              <a:rPr lang="ru-RU" sz="1600">
                <a:solidFill>
                  <a:schemeClr val="dk1"/>
                </a:solidFill>
              </a:rPr>
              <a:t>),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1600">
                <a:solidFill>
                  <a:schemeClr val="dk1"/>
                </a:solidFill>
              </a:rPr>
              <a:t>как описано в </a:t>
            </a:r>
            <a:r>
              <a:rPr b="1" lang="ru-RU" sz="16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live-coding-2</a:t>
            </a:r>
            <a:r>
              <a:rPr lang="ru-RU" sz="1600">
                <a:solidFill>
                  <a:schemeClr val="dk1"/>
                </a:solidFill>
              </a:rPr>
              <a:t>: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ru-RU" sz="1600">
                <a:solidFill>
                  <a:schemeClr val="dk1"/>
                </a:solidFill>
              </a:rPr>
              <a:t>POST</a:t>
            </a:r>
            <a:r>
              <a:rPr lang="ru-RU" sz="1600">
                <a:solidFill>
                  <a:schemeClr val="dk1"/>
                </a:solidFill>
              </a:rPr>
              <a:t> </a:t>
            </a:r>
            <a:r>
              <a:rPr b="1" lang="ru-RU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/tasks</a:t>
            </a:r>
            <a:r>
              <a:rPr lang="ru-RU" sz="1600">
                <a:solidFill>
                  <a:schemeClr val="dk1"/>
                </a:solidFill>
              </a:rPr>
              <a:t> — создание задачи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ru-RU" sz="1600">
                <a:solidFill>
                  <a:schemeClr val="dk1"/>
                </a:solidFill>
              </a:rPr>
              <a:t>GET</a:t>
            </a:r>
            <a:r>
              <a:rPr lang="ru-RU" sz="1600">
                <a:solidFill>
                  <a:schemeClr val="dk1"/>
                </a:solidFill>
              </a:rPr>
              <a:t> </a:t>
            </a:r>
            <a:r>
              <a:rPr b="1" lang="ru-RU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/tasks</a:t>
            </a:r>
            <a:r>
              <a:rPr lang="ru-RU" sz="1600">
                <a:solidFill>
                  <a:schemeClr val="dk1"/>
                </a:solidFill>
              </a:rPr>
              <a:t> — получение списка всех задач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ru-RU" sz="1600">
                <a:solidFill>
                  <a:schemeClr val="dk1"/>
                </a:solidFill>
              </a:rPr>
              <a:t>GET</a:t>
            </a:r>
            <a:r>
              <a:rPr lang="ru-RU" sz="1600">
                <a:solidFill>
                  <a:schemeClr val="dk1"/>
                </a:solidFill>
              </a:rPr>
              <a:t> </a:t>
            </a:r>
            <a:r>
              <a:rPr b="1" lang="ru-RU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/tasks/{task_id}</a:t>
            </a:r>
            <a:r>
              <a:rPr lang="ru-RU" sz="1600">
                <a:solidFill>
                  <a:schemeClr val="dk1"/>
                </a:solidFill>
              </a:rPr>
              <a:t> — получение задачи по её </a:t>
            </a:r>
            <a:r>
              <a:rPr b="1" lang="ru-RU" sz="1600">
                <a:solidFill>
                  <a:schemeClr val="dk1"/>
                </a:solidFill>
              </a:rPr>
              <a:t>ID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ru-RU" sz="1600">
                <a:solidFill>
                  <a:schemeClr val="dk1"/>
                </a:solidFill>
              </a:rPr>
              <a:t>PUT</a:t>
            </a:r>
            <a:r>
              <a:rPr lang="ru-RU" sz="1600">
                <a:solidFill>
                  <a:schemeClr val="dk1"/>
                </a:solidFill>
              </a:rPr>
              <a:t> </a:t>
            </a:r>
            <a:r>
              <a:rPr b="1" lang="ru-RU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/tasks/{task_id}</a:t>
            </a:r>
            <a:r>
              <a:rPr lang="ru-RU" sz="1600">
                <a:solidFill>
                  <a:schemeClr val="dk1"/>
                </a:solidFill>
              </a:rPr>
              <a:t> — обновление задачи по её </a:t>
            </a:r>
            <a:r>
              <a:rPr b="1" lang="ru-RU" sz="1600">
                <a:solidFill>
                  <a:schemeClr val="dk1"/>
                </a:solidFill>
              </a:rPr>
              <a:t>ID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ru-RU" sz="1600">
                <a:solidFill>
                  <a:schemeClr val="dk1"/>
                </a:solidFill>
              </a:rPr>
              <a:t>DELETE</a:t>
            </a:r>
            <a:r>
              <a:rPr lang="ru-RU" sz="1600">
                <a:solidFill>
                  <a:schemeClr val="dk1"/>
                </a:solidFill>
              </a:rPr>
              <a:t> </a:t>
            </a:r>
            <a:r>
              <a:rPr b="1" lang="ru-RU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/tasks/{task_id}</a:t>
            </a:r>
            <a:r>
              <a:rPr lang="ru-RU" sz="1600">
                <a:solidFill>
                  <a:schemeClr val="dk1"/>
                </a:solidFill>
              </a:rPr>
              <a:t> — удаление задачи по её </a:t>
            </a:r>
            <a:r>
              <a:rPr b="1" lang="ru-RU" sz="1600">
                <a:solidFill>
                  <a:schemeClr val="dk1"/>
                </a:solidFill>
              </a:rPr>
              <a:t>ID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ru-RU" sz="1600">
                <a:solidFill>
                  <a:schemeClr val="dk1"/>
                </a:solidFill>
              </a:rPr>
              <a:t>Подробную инструкцию смотрите в файле </a:t>
            </a:r>
            <a:r>
              <a:rPr b="1" lang="ru-RU" sz="16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postman.md</a:t>
            </a:r>
            <a:r>
              <a:rPr lang="ru-RU" sz="1600">
                <a:solidFill>
                  <a:schemeClr val="dk1"/>
                </a:solidFill>
              </a:rPr>
              <a:t> в </a:t>
            </a:r>
            <a:r>
              <a:rPr b="1" lang="ru-RU" sz="1600">
                <a:solidFill>
                  <a:schemeClr val="dk1"/>
                </a:solidFill>
              </a:rPr>
              <a:t>Главе 6</a:t>
            </a:r>
            <a:r>
              <a:rPr lang="ru-RU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Live-coding преподавателя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39"/>
          <p:cNvSpPr txBox="1"/>
          <p:nvPr/>
        </p:nvSpPr>
        <p:spPr>
          <a:xfrm>
            <a:off x="311700" y="1747875"/>
            <a:ext cx="8520600" cy="28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Покажите в режиме live-coding и объясните:</a:t>
            </a:r>
            <a:endParaRPr b="0" i="0" sz="1600" u="none" cap="none" strike="noStrike">
              <a:solidFill>
                <a:srgbClr val="0E0E0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-RU" sz="1600">
                <a:solidFill>
                  <a:schemeClr val="dk1"/>
                </a:solidFill>
              </a:rPr>
              <a:t>Как создать CRUD для приложения управления задачами</a:t>
            </a:r>
            <a:endParaRPr sz="1600">
              <a:solidFill>
                <a:srgbClr val="0E0E0E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ru-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Как работать в Postman с новосозданным сервисом.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393" name="Google Shape;39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94" name="Google Shape;394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/>
              <a:t>Вопросы для студентов</a:t>
            </a:r>
            <a:endParaRPr/>
          </a:p>
        </p:txBody>
      </p:sp>
      <p:pic>
        <p:nvPicPr>
          <p:cNvPr descr="preencoded.png" id="400" name="Google Shape;40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01" name="Google Shape;401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40"/>
          <p:cNvSpPr txBox="1"/>
          <p:nvPr>
            <p:ph idx="1" type="body"/>
          </p:nvPr>
        </p:nvSpPr>
        <p:spPr>
          <a:xfrm>
            <a:off x="311700" y="1909400"/>
            <a:ext cx="7545300" cy="27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ru-RU" sz="1600">
                <a:solidFill>
                  <a:schemeClr val="dk1"/>
                </a:solidFill>
              </a:rPr>
              <a:t>Какие шаги нужно выполнить, чтобы протестировать эндпоинты FastAPI в Postman?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AutoNum type="arabicPeriod"/>
            </a:pPr>
            <a:r>
              <a:rPr lang="ru-RU" sz="1600">
                <a:solidFill>
                  <a:schemeClr val="dk1"/>
                </a:solidFill>
              </a:rPr>
              <a:t>Какие преимущества даёт асинхронная модель FastAPI по сравнению с традиционными синхронными фреймворками?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ED9"/>
        </a:solid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dcc3d2cc9c_1_59"/>
          <p:cNvSpPr txBox="1"/>
          <p:nvPr>
            <p:ph type="title"/>
          </p:nvPr>
        </p:nvSpPr>
        <p:spPr>
          <a:xfrm>
            <a:off x="217916" y="29028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/>
              <a:t>Какие шаги нужно выполнить, чтобы протестировать эндпоинты FastAPI в Postman?</a:t>
            </a:r>
            <a:endParaRPr/>
          </a:p>
        </p:txBody>
      </p:sp>
      <p:pic>
        <p:nvPicPr>
          <p:cNvPr descr="preencoded.png" id="408" name="Google Shape;408;g2dcc3d2cc9c_1_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4967" y="333343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09" name="Google Shape;409;g2dcc3d2cc9c_1_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g2dcc3d2cc9c_1_59"/>
          <p:cNvSpPr txBox="1"/>
          <p:nvPr>
            <p:ph idx="1" type="body"/>
          </p:nvPr>
        </p:nvSpPr>
        <p:spPr>
          <a:xfrm>
            <a:off x="0" y="1152474"/>
            <a:ext cx="9144000" cy="3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600"/>
              <a:buAutoNum type="arabicPeriod"/>
            </a:pPr>
            <a:r>
              <a:rPr i="1" lang="ru-RU" sz="1600">
                <a:solidFill>
                  <a:schemeClr val="accent3"/>
                </a:solidFill>
              </a:rPr>
              <a:t>Установить и запустить Postman.</a:t>
            </a:r>
            <a:endParaRPr i="1" sz="1600">
              <a:solidFill>
                <a:schemeClr val="accent3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AutoNum type="arabicPeriod"/>
            </a:pPr>
            <a:r>
              <a:rPr i="1" lang="ru-RU" sz="1600">
                <a:solidFill>
                  <a:schemeClr val="accent3"/>
                </a:solidFill>
              </a:rPr>
              <a:t>Создать (или импортировать) запрос, выбрав метод (GET, POST и т.д.) и указав адрес (например, http://127.0.0.1:8000/books).</a:t>
            </a:r>
            <a:endParaRPr i="1" sz="1600">
              <a:solidFill>
                <a:schemeClr val="accent3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AutoNum type="arabicPeriod"/>
            </a:pPr>
            <a:r>
              <a:rPr i="1" lang="ru-RU" sz="1600">
                <a:solidFill>
                  <a:schemeClr val="accent3"/>
                </a:solidFill>
              </a:rPr>
              <a:t>Если запрос передаёт данные (POST, PUT), выбрать Body → raw → JSON и прописать нужный JSON-текст.</a:t>
            </a:r>
            <a:endParaRPr i="1" sz="1600">
              <a:solidFill>
                <a:schemeClr val="accent3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AutoNum type="arabicPeriod"/>
            </a:pPr>
            <a:r>
              <a:rPr i="1" lang="ru-RU" sz="1600">
                <a:solidFill>
                  <a:schemeClr val="accent3"/>
                </a:solidFill>
              </a:rPr>
              <a:t>Нажать «Send» и посмотреть статус-код, заголовки и тело ответа.</a:t>
            </a:r>
            <a:endParaRPr i="1" sz="16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ED9"/>
        </a:solidFill>
      </p:bgPr>
    </p:bg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dcc3d2cc9c_1_66"/>
          <p:cNvSpPr txBox="1"/>
          <p:nvPr>
            <p:ph type="title"/>
          </p:nvPr>
        </p:nvSpPr>
        <p:spPr>
          <a:xfrm>
            <a:off x="217925" y="-3"/>
            <a:ext cx="8520600" cy="8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/>
              <a:t>2. </a:t>
            </a:r>
            <a:r>
              <a:rPr lang="ru-RU"/>
              <a:t>Какие преимущества даёт асинхронная модель FastAPI по сравнению с традиционными синхронными фреймворками?</a:t>
            </a:r>
            <a:br>
              <a:rPr lang="ru-RU"/>
            </a:br>
            <a:endParaRPr/>
          </a:p>
        </p:txBody>
      </p:sp>
      <p:pic>
        <p:nvPicPr>
          <p:cNvPr descr="preencoded.png" id="416" name="Google Shape;416;g2dcc3d2cc9c_1_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4967" y="333343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17" name="Google Shape;417;g2dcc3d2cc9c_1_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g2dcc3d2cc9c_1_66"/>
          <p:cNvSpPr txBox="1"/>
          <p:nvPr>
            <p:ph idx="1" type="body"/>
          </p:nvPr>
        </p:nvSpPr>
        <p:spPr>
          <a:xfrm>
            <a:off x="0" y="1152474"/>
            <a:ext cx="9144000" cy="3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ru-RU" sz="1600">
                <a:solidFill>
                  <a:schemeClr val="accent3"/>
                </a:solidFill>
              </a:rPr>
              <a:t>Асинхронная модель FastAPI (основанная на ASGI) позволяет обрабатывать множество соединений одновременно без блокировки, что даёт:</a:t>
            </a:r>
            <a:endParaRPr i="1" sz="16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accent3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●"/>
            </a:pPr>
            <a:r>
              <a:rPr i="1" lang="ru-RU" sz="1600">
                <a:solidFill>
                  <a:schemeClr val="accent3"/>
                </a:solidFill>
              </a:rPr>
              <a:t>Высокую пропускную способность и производительность (важно при большом числе параллельных запросов).</a:t>
            </a:r>
            <a:endParaRPr i="1" sz="1600">
              <a:solidFill>
                <a:schemeClr val="accent3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●"/>
            </a:pPr>
            <a:r>
              <a:rPr i="1" lang="ru-RU" sz="1600">
                <a:solidFill>
                  <a:schemeClr val="accent3"/>
                </a:solidFill>
              </a:rPr>
              <a:t>Возможность эффективно выполнять долгие или IO-интенсивные операции (например, запросы к сторонним сервисам или БД).</a:t>
            </a:r>
            <a:endParaRPr i="1" sz="1600">
              <a:solidFill>
                <a:schemeClr val="accent3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●"/>
            </a:pPr>
            <a:r>
              <a:rPr i="1" lang="ru-RU" sz="1600">
                <a:solidFill>
                  <a:schemeClr val="accent3"/>
                </a:solidFill>
              </a:rPr>
              <a:t>Гибкость при масштабировании и простое подключение WebSockets и потоковых ответов в современном вебе.</a:t>
            </a:r>
            <a:endParaRPr i="1" sz="16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Задание в сессионном зале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41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Выполните задания в файле </a:t>
            </a:r>
            <a:r>
              <a:rPr b="0" i="0" lang="ru-RU" sz="15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exercise_2.</a:t>
            </a:r>
            <a:r>
              <a:rPr lang="ru-RU" sz="1500">
                <a:solidFill>
                  <a:srgbClr val="0000FF"/>
                </a:solidFill>
              </a:rPr>
              <a:t>md</a:t>
            </a:r>
            <a:endParaRPr b="0" i="0" sz="15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Время выполнения: 40 минут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Как работать с заданием: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0" i="0" lang="ru-RU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Поделитесь на команды по 3-4 человека и перейдите в сессионные залы.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0" i="0" lang="ru-RU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Один человек демонстрирует экран и записывает решение, все остальные вырабатывают решение.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0" i="0" lang="ru-RU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Вся команда должна понимать решение, объясняйте друг другу.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425" name="Google Shape;42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26" name="Google Shape;426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2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Работа в сессионном зале</a:t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Презентация результатов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43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Пусть каждая команда покажет свои решения и расскажет: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ru-RU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что получилось сделать;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ru-RU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где были трудности и какие вопросы возникли в процессе решения.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ru-RU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Преподаватель разбирает решения, указывает на ошибки и показывает верный подход к решению.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438" name="Google Shape;43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Логический тип Bool. Операторы сравнения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444" name="Google Shape;444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44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i="0" lang="ru-RU" sz="12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7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446" name="Google Shape;446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7" name="Google Shape;447;p44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448" name="Google Shape;448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44"/>
          <p:cNvSpPr/>
          <p:nvPr/>
        </p:nvSpPr>
        <p:spPr>
          <a:xfrm>
            <a:off x="2495350" y="1525700"/>
            <a:ext cx="62568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i="0" lang="ru-RU" sz="43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Домашнее задание</a:t>
            </a:r>
            <a:endParaRPr b="1" i="0" sz="43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54" name="Google Shape;45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55" name="Google Shape;455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4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ru-RU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Домашнее задание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45"/>
          <p:cNvSpPr txBox="1"/>
          <p:nvPr/>
        </p:nvSpPr>
        <p:spPr>
          <a:xfrm>
            <a:off x="311700" y="1196800"/>
            <a:ext cx="64215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ru-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Выполните задания в файле </a:t>
            </a:r>
            <a:r>
              <a:rPr lang="ru-RU" sz="1600">
                <a:solidFill>
                  <a:srgbClr val="0000FF"/>
                </a:solidFill>
              </a:rPr>
              <a:t>exercise_2.md</a:t>
            </a:r>
            <a:r>
              <a:rPr b="0" i="0" lang="ru-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в папке урока. Прорешайте еще раз индивидуально все задания, которые решали в классе. Начните с тех, что не успели сделать в классе.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ru-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Повторите теорию по презентации. Посмотрите на ютубе видео разных авторов по теме урока, чтобы составить более широкое впечатление.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ru-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Заучите синтаксис пройденных конструкций.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ru-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Повторите синтаксис в пройденных уроках.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>
            <p:ph type="title"/>
          </p:nvPr>
        </p:nvSpPr>
        <p:spPr>
          <a:xfrm>
            <a:off x="217916" y="29028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/>
              <a:t>Что такое ресурс?</a:t>
            </a:r>
            <a:endParaRPr/>
          </a:p>
        </p:txBody>
      </p:sp>
      <p:pic>
        <p:nvPicPr>
          <p:cNvPr descr="preencoded.png" id="91" name="Google Shape;9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4967" y="333343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2" name="Google Shape;9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5"/>
          <p:cNvSpPr txBox="1"/>
          <p:nvPr>
            <p:ph idx="1" type="body"/>
          </p:nvPr>
        </p:nvSpPr>
        <p:spPr>
          <a:xfrm>
            <a:off x="0" y="1152474"/>
            <a:ext cx="9144000" cy="3991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 sz="1600">
                <a:solidFill>
                  <a:schemeClr val="dk1"/>
                </a:solidFill>
              </a:rPr>
              <a:t>Ресурс — это любая сущность, с которой мы работаем в приложении.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-RU" sz="1600">
                <a:solidFill>
                  <a:schemeClr val="dk1"/>
                </a:solidFill>
              </a:rPr>
              <a:t>Примеры ресурсов: пользователи (</a:t>
            </a:r>
            <a:r>
              <a:rPr b="1" lang="ru-RU" sz="1600">
                <a:solidFill>
                  <a:schemeClr val="dk1"/>
                </a:solidFill>
              </a:rPr>
              <a:t>users</a:t>
            </a:r>
            <a:r>
              <a:rPr lang="ru-RU" sz="1600">
                <a:solidFill>
                  <a:schemeClr val="dk1"/>
                </a:solidFill>
              </a:rPr>
              <a:t>), товары (</a:t>
            </a:r>
            <a:r>
              <a:rPr b="1" lang="ru-RU" sz="1600">
                <a:solidFill>
                  <a:schemeClr val="dk1"/>
                </a:solidFill>
              </a:rPr>
              <a:t>products</a:t>
            </a:r>
            <a:r>
              <a:rPr lang="ru-RU" sz="1600">
                <a:solidFill>
                  <a:schemeClr val="dk1"/>
                </a:solidFill>
              </a:rPr>
              <a:t>), задачи (</a:t>
            </a:r>
            <a:r>
              <a:rPr b="1" lang="ru-RU" sz="1600">
                <a:solidFill>
                  <a:schemeClr val="dk1"/>
                </a:solidFill>
              </a:rPr>
              <a:t>tasks</a:t>
            </a:r>
            <a:r>
              <a:rPr lang="ru-RU" sz="1600">
                <a:solidFill>
                  <a:schemeClr val="dk1"/>
                </a:solidFill>
              </a:rPr>
              <a:t>), заказы (</a:t>
            </a:r>
            <a:r>
              <a:rPr b="1" lang="ru-RU" sz="1600">
                <a:solidFill>
                  <a:schemeClr val="dk1"/>
                </a:solidFill>
              </a:rPr>
              <a:t>orders</a:t>
            </a:r>
            <a:r>
              <a:rPr lang="ru-RU" sz="1600">
                <a:solidFill>
                  <a:schemeClr val="dk1"/>
                </a:solidFill>
              </a:rPr>
              <a:t>) и т. д.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-RU" sz="1600">
                <a:solidFill>
                  <a:schemeClr val="dk1"/>
                </a:solidFill>
              </a:rPr>
              <a:t>Каждый ресурс имеет уникальный идентификатор (</a:t>
            </a:r>
            <a:r>
              <a:rPr b="1" lang="ru-RU" sz="1600">
                <a:solidFill>
                  <a:schemeClr val="dk1"/>
                </a:solidFill>
              </a:rPr>
              <a:t>ID</a:t>
            </a:r>
            <a:r>
              <a:rPr lang="ru-RU" sz="1600">
                <a:solidFill>
                  <a:schemeClr val="dk1"/>
                </a:solidFill>
              </a:rPr>
              <a:t>).Например, если ресурс – это «пользователь»: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ru-RU" sz="1200">
                <a:solidFill>
                  <a:schemeClr val="dk1"/>
                </a:solidFill>
              </a:rPr>
              <a:t>Список пользователей может быть доступен по адресу: </a:t>
            </a:r>
            <a:r>
              <a:rPr b="1" lang="ru-RU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GET /users</a:t>
            </a:r>
            <a:endParaRPr b="1" sz="12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Char char="○"/>
            </a:pPr>
            <a:r>
              <a:rPr lang="ru-RU" sz="1200">
                <a:solidFill>
                  <a:schemeClr val="dk1"/>
                </a:solidFill>
              </a:rPr>
              <a:t>Конкретный пользователь с ID=5 — </a:t>
            </a:r>
            <a:r>
              <a:rPr b="1" lang="ru-RU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GET /users/5</a:t>
            </a:r>
            <a:endParaRPr b="1" sz="12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 txBox="1"/>
          <p:nvPr>
            <p:ph type="title"/>
          </p:nvPr>
        </p:nvSpPr>
        <p:spPr>
          <a:xfrm>
            <a:off x="217916" y="29028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/>
              <a:t>Аналогия с библиотекой</a:t>
            </a:r>
            <a:endParaRPr/>
          </a:p>
        </p:txBody>
      </p:sp>
      <p:pic>
        <p:nvPicPr>
          <p:cNvPr descr="preencoded.png" id="99" name="Google Shape;9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4967" y="333343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0" name="Google Shape;10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6"/>
          <p:cNvSpPr txBox="1"/>
          <p:nvPr>
            <p:ph idx="1" type="body"/>
          </p:nvPr>
        </p:nvSpPr>
        <p:spPr>
          <a:xfrm>
            <a:off x="0" y="1152474"/>
            <a:ext cx="9144000" cy="3991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 sz="1600">
                <a:solidFill>
                  <a:schemeClr val="dk1"/>
                </a:solidFill>
              </a:rPr>
              <a:t>Представьте библиотеку, где книги — это ресурсы.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-RU" sz="1600">
                <a:solidFill>
                  <a:schemeClr val="dk1"/>
                </a:solidFill>
              </a:rPr>
              <a:t>У каждой книги есть инвентарный номер — это уникальный </a:t>
            </a:r>
            <a:r>
              <a:rPr b="1" lang="ru-RU" sz="1600">
                <a:solidFill>
                  <a:schemeClr val="dk1"/>
                </a:solidFill>
              </a:rPr>
              <a:t>ID</a:t>
            </a:r>
            <a:r>
              <a:rPr lang="ru-RU" sz="1600">
                <a:solidFill>
                  <a:schemeClr val="dk1"/>
                </a:solidFill>
              </a:rPr>
              <a:t>.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-RU" sz="1600">
                <a:solidFill>
                  <a:schemeClr val="dk1"/>
                </a:solidFill>
              </a:rPr>
              <a:t>Когда мы хотим получить книгу (ресурс), мы обращаемся к библиотекарю (серверу) по определённому адресу (</a:t>
            </a:r>
            <a:r>
              <a:rPr b="1" lang="ru-RU" sz="1600">
                <a:solidFill>
                  <a:schemeClr val="dk1"/>
                </a:solidFill>
              </a:rPr>
              <a:t>URI</a:t>
            </a:r>
            <a:r>
              <a:rPr lang="ru-RU" sz="1600">
                <a:solidFill>
                  <a:schemeClr val="dk1"/>
                </a:solidFill>
              </a:rPr>
              <a:t>) с </a:t>
            </a:r>
            <a:r>
              <a:rPr b="1" lang="ru-RU" sz="1600">
                <a:solidFill>
                  <a:schemeClr val="dk1"/>
                </a:solidFill>
              </a:rPr>
              <a:t>GET</a:t>
            </a:r>
            <a:r>
              <a:rPr lang="ru-RU" sz="1600">
                <a:solidFill>
                  <a:schemeClr val="dk1"/>
                </a:solidFill>
              </a:rPr>
              <a:t> запросом.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-RU" sz="1600">
                <a:solidFill>
                  <a:schemeClr val="dk1"/>
                </a:solidFill>
              </a:rPr>
              <a:t>Мы можем принести новую книгу и попросить библиотекаря добавить её в коллекцию, что будет похоже на </a:t>
            </a:r>
            <a:r>
              <a:rPr b="1" lang="ru-RU" sz="1600">
                <a:solidFill>
                  <a:schemeClr val="dk1"/>
                </a:solidFill>
              </a:rPr>
              <a:t>POST</a:t>
            </a:r>
            <a:r>
              <a:rPr lang="ru-RU" sz="1600">
                <a:solidFill>
                  <a:schemeClr val="dk1"/>
                </a:solidFill>
              </a:rPr>
              <a:t> запрос.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Char char="●"/>
            </a:pPr>
            <a:r>
              <a:rPr lang="ru-RU" sz="1600">
                <a:solidFill>
                  <a:schemeClr val="dk1"/>
                </a:solidFill>
              </a:rPr>
              <a:t>Операции с ресурсами выполняются через </a:t>
            </a:r>
            <a:r>
              <a:rPr b="1" lang="ru-RU" sz="1600">
                <a:solidFill>
                  <a:schemeClr val="dk1"/>
                </a:solidFill>
              </a:rPr>
              <a:t>HTTP-методы</a:t>
            </a:r>
            <a:r>
              <a:rPr lang="ru-RU" sz="1600">
                <a:solidFill>
                  <a:schemeClr val="dk1"/>
                </a:solidFill>
              </a:rPr>
              <a:t> (</a:t>
            </a:r>
            <a:r>
              <a:rPr b="1" lang="ru-RU" sz="1600">
                <a:solidFill>
                  <a:schemeClr val="dk1"/>
                </a:solidFill>
              </a:rPr>
              <a:t>GET</a:t>
            </a:r>
            <a:r>
              <a:rPr lang="ru-RU" sz="1600">
                <a:solidFill>
                  <a:schemeClr val="dk1"/>
                </a:solidFill>
              </a:rPr>
              <a:t>, </a:t>
            </a:r>
            <a:r>
              <a:rPr b="1" lang="ru-RU" sz="1600">
                <a:solidFill>
                  <a:schemeClr val="dk1"/>
                </a:solidFill>
              </a:rPr>
              <a:t>POST</a:t>
            </a:r>
            <a:r>
              <a:rPr lang="ru-RU" sz="1600">
                <a:solidFill>
                  <a:schemeClr val="dk1"/>
                </a:solidFill>
              </a:rPr>
              <a:t>, </a:t>
            </a:r>
            <a:r>
              <a:rPr b="1" lang="ru-RU" sz="1600">
                <a:solidFill>
                  <a:schemeClr val="dk1"/>
                </a:solidFill>
              </a:rPr>
              <a:t>PUT</a:t>
            </a:r>
            <a:r>
              <a:rPr lang="ru-RU" sz="1600">
                <a:solidFill>
                  <a:schemeClr val="dk1"/>
                </a:solidFill>
              </a:rPr>
              <a:t>, </a:t>
            </a:r>
            <a:r>
              <a:rPr b="1" lang="ru-RU" sz="1600">
                <a:solidFill>
                  <a:schemeClr val="dk1"/>
                </a:solidFill>
              </a:rPr>
              <a:t>DELETE</a:t>
            </a:r>
            <a:r>
              <a:rPr lang="ru-RU" sz="1600">
                <a:solidFill>
                  <a:schemeClr val="dk1"/>
                </a:solidFill>
              </a:rPr>
              <a:t>).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type="title"/>
          </p:nvPr>
        </p:nvSpPr>
        <p:spPr>
          <a:xfrm>
            <a:off x="217916" y="29028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/>
              <a:t>Основные методы HTTP</a:t>
            </a:r>
            <a:endParaRPr/>
          </a:p>
        </p:txBody>
      </p:sp>
      <p:pic>
        <p:nvPicPr>
          <p:cNvPr descr="preencoded.png" id="107" name="Google Shape;10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4967" y="333343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8" name="Google Shape;10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7"/>
          <p:cNvSpPr txBox="1"/>
          <p:nvPr>
            <p:ph idx="1" type="body"/>
          </p:nvPr>
        </p:nvSpPr>
        <p:spPr>
          <a:xfrm>
            <a:off x="0" y="1152474"/>
            <a:ext cx="9144000" cy="3991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ru-RU" sz="1600">
                <a:solidFill>
                  <a:schemeClr val="dk1"/>
                </a:solidFill>
              </a:rPr>
              <a:t>GET</a:t>
            </a:r>
            <a:r>
              <a:rPr lang="ru-RU" sz="1600">
                <a:solidFill>
                  <a:schemeClr val="dk1"/>
                </a:solidFill>
              </a:rPr>
              <a:t> — получить данные.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ru-RU" sz="1600">
                <a:solidFill>
                  <a:schemeClr val="dk1"/>
                </a:solidFill>
              </a:rPr>
              <a:t>POST</a:t>
            </a:r>
            <a:r>
              <a:rPr lang="ru-RU" sz="1600">
                <a:solidFill>
                  <a:schemeClr val="dk1"/>
                </a:solidFill>
              </a:rPr>
              <a:t> — создать новую сущность.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ru-RU" sz="1600">
                <a:solidFill>
                  <a:schemeClr val="dk1"/>
                </a:solidFill>
              </a:rPr>
              <a:t>PUT</a:t>
            </a:r>
            <a:r>
              <a:rPr lang="ru-RU" sz="1600">
                <a:solidFill>
                  <a:schemeClr val="dk1"/>
                </a:solidFill>
              </a:rPr>
              <a:t> — обновить (заменить) существующую.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ru-RU" sz="1600">
                <a:solidFill>
                  <a:schemeClr val="dk1"/>
                </a:solidFill>
              </a:rPr>
              <a:t>PATCH</a:t>
            </a:r>
            <a:r>
              <a:rPr lang="ru-RU" sz="1600">
                <a:solidFill>
                  <a:schemeClr val="dk1"/>
                </a:solidFill>
              </a:rPr>
              <a:t> — частичное обновление (используется реже).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b="1" lang="ru-RU" sz="1600">
                <a:solidFill>
                  <a:schemeClr val="dk1"/>
                </a:solidFill>
              </a:rPr>
              <a:t>DELETE</a:t>
            </a:r>
            <a:r>
              <a:rPr lang="ru-RU" sz="1600">
                <a:solidFill>
                  <a:schemeClr val="dk1"/>
                </a:solidFill>
              </a:rPr>
              <a:t> — удалить сущность.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Логический тип Bool. Операторы сравнения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115" name="Google Shape;11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8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i="0" lang="ru-RU" sz="12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17" name="Google Shape;11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8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19" name="Google Shape;119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8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i="0" lang="ru-RU" sz="43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FastAPI</a:t>
            </a:r>
            <a:endParaRPr b="1" i="0" sz="43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25" name="Google Shape;12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4967" y="333343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6" name="Google Shape;12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9"/>
          <p:cNvSpPr txBox="1"/>
          <p:nvPr>
            <p:ph idx="1" type="body"/>
          </p:nvPr>
        </p:nvSpPr>
        <p:spPr>
          <a:xfrm>
            <a:off x="0" y="1152474"/>
            <a:ext cx="9144000" cy="3991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i="1" lang="ru-RU" sz="2400">
                <a:solidFill>
                  <a:srgbClr val="7030A0"/>
                </a:solidFill>
              </a:rPr>
              <a:t>FastAPI</a:t>
            </a:r>
            <a:r>
              <a:rPr lang="ru-RU" sz="2400">
                <a:solidFill>
                  <a:schemeClr val="dk1"/>
                </a:solidFill>
              </a:rPr>
              <a:t> — это современный, высокопроизводительный фреймворк на </a:t>
            </a:r>
            <a:r>
              <a:rPr i="1" lang="ru-RU" sz="2400">
                <a:solidFill>
                  <a:srgbClr val="7030A0"/>
                </a:solidFill>
              </a:rPr>
              <a:t>Python</a:t>
            </a:r>
            <a:r>
              <a:rPr lang="ru-RU" sz="2400">
                <a:solidFill>
                  <a:schemeClr val="dk1"/>
                </a:solidFill>
              </a:rPr>
              <a:t> для создания веб-приложений и </a:t>
            </a:r>
            <a:r>
              <a:rPr b="1" lang="ru-RU" sz="2400">
                <a:solidFill>
                  <a:schemeClr val="dk1"/>
                </a:solidFill>
              </a:rPr>
              <a:t>REST API</a:t>
            </a:r>
            <a:r>
              <a:rPr lang="ru-RU" sz="2400">
                <a:solidFill>
                  <a:schemeClr val="dk1"/>
                </a:solidFill>
              </a:rPr>
              <a:t>. Он построен поверх </a:t>
            </a:r>
            <a:r>
              <a:rPr b="1" lang="ru-RU" sz="2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Starlette</a:t>
            </a:r>
            <a:r>
              <a:rPr lang="ru-RU" sz="2400">
                <a:solidFill>
                  <a:schemeClr val="dk1"/>
                </a:solidFill>
              </a:rPr>
              <a:t> (легковесного </a:t>
            </a:r>
            <a:r>
              <a:rPr b="1" lang="ru-RU" sz="2400">
                <a:solidFill>
                  <a:schemeClr val="dk1"/>
                </a:solidFill>
              </a:rPr>
              <a:t>ASGI</a:t>
            </a:r>
            <a:r>
              <a:rPr lang="ru-RU" sz="2400">
                <a:solidFill>
                  <a:schemeClr val="dk1"/>
                </a:solidFill>
              </a:rPr>
              <a:t>-фреймворка) и </a:t>
            </a:r>
            <a:r>
              <a:rPr b="1" lang="ru-RU" sz="2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Pydantic</a:t>
            </a:r>
            <a:r>
              <a:rPr lang="ru-RU" sz="2400">
                <a:solidFill>
                  <a:schemeClr val="dk1"/>
                </a:solidFill>
              </a:rPr>
              <a:t> (библиотеки для валидации и сериализации данных).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