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Int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jbtNKmhwOFmJ7b3LCVOUNUrCTw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5FF835-0F67-4C2D-8A9B-5AD2B6A21ADD}">
  <a:tblStyle styleId="{CF5FF835-0F67-4C2D-8A9B-5AD2B6A21AD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6.xml"/><Relationship Id="rId44" Type="http://schemas.openxmlformats.org/officeDocument/2006/relationships/font" Target="fonts/Inter-boldItalic.fntdata"/><Relationship Id="rId21" Type="http://schemas.openxmlformats.org/officeDocument/2006/relationships/slide" Target="slides/slide15.xml"/><Relationship Id="rId43" Type="http://schemas.openxmlformats.org/officeDocument/2006/relationships/font" Target="fonts/Inter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588037" y="376998"/>
            <a:ext cx="2105023" cy="27323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Микросервисы и API. Lesson 4</a:t>
            </a:r>
            <a:endParaRPr b="0"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5000" u="none" cap="none" strike="noStrike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Маршрутизация и зависимости в FastAPI</a:t>
            </a:r>
            <a:endParaRPr b="1" i="0" sz="5000" u="none" cap="none" strike="noStrike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Зачем использовать APIRouter?</a:t>
            </a:r>
            <a:endParaRPr/>
          </a:p>
        </p:txBody>
      </p:sp>
      <p:pic>
        <p:nvPicPr>
          <p:cNvPr descr="preencoded.png"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2" name="Google Shape;14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0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При масштабировании проекта логично выносить различные эндпоинты (например, для пользователей, товаров, заказов) в разные файлы/модули.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solidFill>
                  <a:schemeClr val="dk1"/>
                </a:solidFill>
              </a:rPr>
              <a:t>APIRouter</a:t>
            </a:r>
            <a:r>
              <a:rPr lang="en-US" sz="1600">
                <a:solidFill>
                  <a:schemeClr val="dk1"/>
                </a:solidFill>
              </a:rPr>
              <a:t> — специальный объект в </a:t>
            </a:r>
            <a:r>
              <a:rPr i="1" lang="en-US" sz="1600">
                <a:solidFill>
                  <a:srgbClr val="7030A0"/>
                </a:solidFill>
              </a:rPr>
              <a:t>FastAPI</a:t>
            </a:r>
            <a:r>
              <a:rPr lang="en-US" sz="1600">
                <a:solidFill>
                  <a:schemeClr val="dk1"/>
                </a:solidFill>
              </a:rPr>
              <a:t>, который позволяет «группировать» маршруты и потом подключать их к главному приложению.</a:t>
            </a:r>
            <a:endParaRPr sz="1600">
              <a:solidFill>
                <a:schemeClr val="dk1"/>
              </a:solidFill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Удобно добавлять префиксы (например,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/users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/items</a:t>
            </a:r>
            <a:r>
              <a:rPr lang="en-US" sz="1600">
                <a:solidFill>
                  <a:schemeClr val="dk1"/>
                </a:solidFill>
              </a:rPr>
              <a:t>) или версии (например,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/v1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/v2</a:t>
            </a:r>
            <a:r>
              <a:rPr lang="en-US" sz="1600">
                <a:solidFill>
                  <a:schemeClr val="dk1"/>
                </a:solidFill>
              </a:rPr>
              <a:t>) при подключении роутеров.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Routes API – Marketplace – Google Cloud ..." id="144" name="Google Shape;1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93928" y="3587347"/>
            <a:ext cx="1556150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Как устроен роутинг</a:t>
            </a:r>
            <a:endParaRPr/>
          </a:p>
        </p:txBody>
      </p:sp>
      <p:pic>
        <p:nvPicPr>
          <p:cNvPr descr="preencoded.png" id="150" name="Google Shape;1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>
            <p:ph idx="1" type="body"/>
          </p:nvPr>
        </p:nvSpPr>
        <p:spPr>
          <a:xfrm>
            <a:off x="0" y="1152474"/>
            <a:ext cx="4529328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my_fastapi_app/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│── main.py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│── routers/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│── users.py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items.py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4572000" y="1152474"/>
            <a:ext cx="4529328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этом проекте маршруты (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users.py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items.py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вынесены в отдельную папку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routers/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в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они подключаются с помощью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APIRouter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main.py (главный файл приложения)</a:t>
            </a:r>
            <a:endParaRPr/>
          </a:p>
        </p:txBody>
      </p:sp>
      <p:pic>
        <p:nvPicPr>
          <p:cNvPr descr="preencoded.png"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0" y="1152474"/>
            <a:ext cx="478536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routers.users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router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users_router</a:t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routers.items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router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items_router</a:t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app = FastAPI()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1100">
                <a:solidFill>
                  <a:schemeClr val="accent3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# Подключаем роутеры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app.include_router(users_router, prefix=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"/users"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, tags=[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app.include_router(items_router, prefix=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"/items"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, tags=[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"items"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@app.get(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read_root():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"Hello from main"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12"/>
          <p:cNvSpPr txBox="1"/>
          <p:nvPr/>
        </p:nvSpPr>
        <p:spPr>
          <a:xfrm>
            <a:off x="4687826" y="1152473"/>
            <a:ext cx="4456176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users_router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и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items_router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подключены к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app.include_router()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prefix="/users"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означает, что все маршруты из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users.py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будут доступны по пути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/users/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prefix="/items"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делает то же самое для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items.py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routers/users.py (маршруты для пользователей)</a:t>
            </a:r>
            <a:endParaRPr/>
          </a:p>
        </p:txBody>
      </p:sp>
      <p:pic>
        <p:nvPicPr>
          <p:cNvPr descr="preencoded.png" id="168" name="Google Shape;1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0" y="1152474"/>
            <a:ext cx="478536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APIRouter</a:t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router = APIRouter()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@router.get(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list_users():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"user_id"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1,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"user_id"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2,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@router.get(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"/{user_id}"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get_user(user_id: </a:t>
            </a:r>
            <a:r>
              <a:rPr b="1" lang="en-US" sz="1100">
                <a:solidFill>
                  <a:srgbClr val="00B05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"user_id"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user_id,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f"User {user_id}"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4687826" y="1152473"/>
            <a:ext cx="4456176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/users/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список пользователей.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/users/{user_id}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получение конкретного пользователя.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routers/items.py (маршруты для товаров)</a:t>
            </a:r>
            <a:endParaRPr/>
          </a:p>
        </p:txBody>
      </p:sp>
      <p:pic>
        <p:nvPicPr>
          <p:cNvPr descr="preencoded.png"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/>
          <p:nvPr>
            <p:ph idx="1" type="body"/>
          </p:nvPr>
        </p:nvSpPr>
        <p:spPr>
          <a:xfrm>
            <a:off x="0" y="1152474"/>
            <a:ext cx="478536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APIRouter</a:t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router = APIRouter()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@router.get(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list_items():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[{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"item_id"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101,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"Item A"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},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"item_id"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102,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"Item B"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}]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@router.post(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create_item(title: </a:t>
            </a:r>
            <a:r>
              <a:rPr b="1" lang="en-US" sz="1100">
                <a:solidFill>
                  <a:srgbClr val="00B05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"item_id"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999,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title}</a:t>
            </a:r>
            <a:endParaRPr/>
          </a:p>
        </p:txBody>
      </p:sp>
      <p:sp>
        <p:nvSpPr>
          <p:cNvPr id="180" name="Google Shape;180;p14"/>
          <p:cNvSpPr txBox="1"/>
          <p:nvPr/>
        </p:nvSpPr>
        <p:spPr>
          <a:xfrm>
            <a:off x="4687826" y="1152473"/>
            <a:ext cx="4456176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/items/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список товаров.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POST /items/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создание нового товара.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Итог </a:t>
            </a:r>
            <a:endParaRPr/>
          </a:p>
        </p:txBody>
      </p:sp>
      <p:pic>
        <p:nvPicPr>
          <p:cNvPr descr="preencoded.png" id="186" name="Google Shape;18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Роутинг основан на разбиении логики по модулям (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users.py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items.py</a:t>
            </a:r>
            <a:r>
              <a:rPr lang="en-US" sz="1600">
                <a:solidFill>
                  <a:schemeClr val="dk1"/>
                </a:solidFill>
              </a:rPr>
              <a:t>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Маршруты подключаются к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main.py</a:t>
            </a:r>
            <a:r>
              <a:rPr lang="en-US" sz="1600">
                <a:solidFill>
                  <a:schemeClr val="dk1"/>
                </a:solidFill>
              </a:rPr>
              <a:t> с помощью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app.include_router()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Каждый модуль отвечает только за свою область (пользователи, товары).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Версионирование API </a:t>
            </a:r>
            <a:endParaRPr/>
          </a:p>
        </p:txBody>
      </p:sp>
      <p:pic>
        <p:nvPicPr>
          <p:cNvPr descr="preencoded.png" id="194" name="Google Shape;19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TFul API Versioning Insights" id="196" name="Google Shape;19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60" y="819919"/>
            <a:ext cx="7315200" cy="427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Live-coding преподавателя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Покажите в режиме live-coding и объясните: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Напомнить как работает типизация в маршрутах.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Показать как работает роутинг.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Рассказать для чего делить приложение на разные файлы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Показать работу APIRoute.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03" name="Google Shape;20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Вопросы для студентов</a:t>
            </a:r>
            <a:endParaRPr/>
          </a:p>
        </p:txBody>
      </p:sp>
      <p:pic>
        <p:nvPicPr>
          <p:cNvPr descr="preencoded.png" id="210" name="Google Shape;21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Какое основное преимущество использования APIRouter в FastAPI?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Как добавить версионирование API с APIRouter? Как это влияет на совместимость старых клиентов?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exercise_1.md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30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9" name="Google Shape;2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План урока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 sz="1600">
                <a:solidFill>
                  <a:srgbClr val="000000"/>
                </a:solidFill>
              </a:rPr>
              <a:t>Основы маршрутизации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 sz="1600">
                <a:solidFill>
                  <a:srgbClr val="000000"/>
                </a:solidFill>
              </a:rPr>
              <a:t>APIRouter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-US" sz="1600">
                <a:solidFill>
                  <a:srgbClr val="000000"/>
                </a:solidFill>
              </a:rPr>
              <a:t>Depends()</a:t>
            </a:r>
            <a:endParaRPr sz="1600">
              <a:solidFill>
                <a:srgbClr val="000000"/>
              </a:solidFill>
            </a:endParaRPr>
          </a:p>
          <a:p>
            <a:pPr indent="0" lvl="0" marL="1270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27" name="Google Shape;22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33" name="Google Shape;23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35" name="Google Shape;23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37" name="Google Shape;237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1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Depends()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Что такое Depends()?</a:t>
            </a:r>
            <a:endParaRPr/>
          </a:p>
        </p:txBody>
      </p:sp>
      <p:pic>
        <p:nvPicPr>
          <p:cNvPr descr="preencoded.png" id="244" name="Google Shape;2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5" name="Google Shape;2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2"/>
          <p:cNvSpPr txBox="1"/>
          <p:nvPr>
            <p:ph idx="1" type="body"/>
          </p:nvPr>
        </p:nvSpPr>
        <p:spPr>
          <a:xfrm>
            <a:off x="0" y="1152474"/>
            <a:ext cx="6473952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2352"/>
              <a:buNone/>
            </a:pPr>
            <a:r>
              <a:rPr b="1" lang="en-US" sz="1600">
                <a:solidFill>
                  <a:schemeClr val="dk1"/>
                </a:solidFill>
              </a:rPr>
              <a:t>Определение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2352"/>
              <a:buNone/>
            </a:pP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Depends()</a:t>
            </a:r>
            <a:r>
              <a:rPr lang="en-US" sz="1600">
                <a:solidFill>
                  <a:schemeClr val="dk1"/>
                </a:solidFill>
              </a:rPr>
              <a:t> в </a:t>
            </a:r>
            <a:r>
              <a:rPr i="1" lang="en-US" sz="1600">
                <a:solidFill>
                  <a:srgbClr val="7030A0"/>
                </a:solidFill>
              </a:rPr>
              <a:t>FastAPI</a:t>
            </a:r>
            <a:r>
              <a:rPr lang="en-US" sz="1600">
                <a:solidFill>
                  <a:schemeClr val="dk1"/>
                </a:solidFill>
              </a:rPr>
              <a:t> — это механизм внедрения зависимостей (</a:t>
            </a:r>
            <a:r>
              <a:rPr b="1" lang="en-US" sz="1600">
                <a:solidFill>
                  <a:schemeClr val="dk1"/>
                </a:solidFill>
              </a:rPr>
              <a:t>Dependency Injection</a:t>
            </a:r>
            <a:r>
              <a:rPr lang="en-US" sz="1600">
                <a:solidFill>
                  <a:schemeClr val="dk1"/>
                </a:solidFill>
              </a:rPr>
              <a:t>), который позволяет передавать функции как параметры в обработчики маршрутов.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2352"/>
              <a:buChar char="●"/>
            </a:pPr>
            <a:r>
              <a:rPr lang="en-US" sz="1600">
                <a:solidFill>
                  <a:schemeClr val="dk1"/>
                </a:solidFill>
              </a:rPr>
              <a:t>Позволяет разделять логику и переиспользовать код.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2352"/>
              <a:buChar char="●"/>
            </a:pPr>
            <a:r>
              <a:rPr lang="en-US" sz="1600">
                <a:solidFill>
                  <a:schemeClr val="dk1"/>
                </a:solidFill>
              </a:rPr>
              <a:t>Упрощает авторизацию, доступ к БД, логирование и другие общие задачи.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2352"/>
              <a:buChar char="●"/>
            </a:pPr>
            <a:r>
              <a:rPr i="1" lang="en-US" sz="1600">
                <a:solidFill>
                  <a:srgbClr val="7030A0"/>
                </a:solidFill>
              </a:rPr>
              <a:t>FastAPI</a:t>
            </a:r>
            <a:r>
              <a:rPr lang="en-US" sz="1600">
                <a:solidFill>
                  <a:schemeClr val="dk1"/>
                </a:solidFill>
              </a:rPr>
              <a:t> сам вызывает функции-зависимости, не нужно вызывать их вручную в каждом эндпоинте.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2352"/>
              <a:buNone/>
            </a:pPr>
            <a:r>
              <a:rPr b="1" lang="en-US" sz="1600">
                <a:solidFill>
                  <a:schemeClr val="dk1"/>
                </a:solidFill>
              </a:rPr>
              <a:t>Как это работает?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2352"/>
              <a:buChar char="●"/>
            </a:pPr>
            <a:r>
              <a:rPr lang="en-US" sz="1600">
                <a:solidFill>
                  <a:schemeClr val="dk1"/>
                </a:solidFill>
              </a:rPr>
              <a:t>Вместо явного вызова функции мы передаём её в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Depends()</a:t>
            </a:r>
            <a:r>
              <a:rPr lang="en-US" sz="16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32352"/>
              <a:buChar char="●"/>
            </a:pPr>
            <a:r>
              <a:rPr i="1" lang="en-US" sz="1600">
                <a:solidFill>
                  <a:srgbClr val="7030A0"/>
                </a:solidFill>
              </a:rPr>
              <a:t>FastAPI</a:t>
            </a:r>
            <a:r>
              <a:rPr lang="en-US" sz="1600">
                <a:solidFill>
                  <a:schemeClr val="dk1"/>
                </a:solidFill>
              </a:rPr>
              <a:t> автоматически вызывает её и передаёт результат в эндпоинт.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FastAPI Depends 톺아보기" id="247" name="Google Shape;247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83718" y="1175134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Короткий пример использования Depends()</a:t>
            </a:r>
            <a:endParaRPr/>
          </a:p>
        </p:txBody>
      </p:sp>
      <p:pic>
        <p:nvPicPr>
          <p:cNvPr descr="preencoded.png"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3"/>
          <p:cNvSpPr txBox="1"/>
          <p:nvPr>
            <p:ph idx="1" type="body"/>
          </p:nvPr>
        </p:nvSpPr>
        <p:spPr>
          <a:xfrm>
            <a:off x="0" y="1152474"/>
            <a:ext cx="4931664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FastAPI, Depends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app = FastAPI()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get_username():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@app.get(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"/profile"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read_profile(username: </a:t>
            </a:r>
            <a:r>
              <a:rPr b="1" lang="en-US" sz="1100">
                <a:solidFill>
                  <a:srgbClr val="00B05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= Depends(get_username)):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f"Hello, {username}!"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4858512" y="1152473"/>
            <a:ext cx="428549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get_username()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вызывается автоматически, результат подставляется в username.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Depends(get_username)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делает код чище, так как не нужно вручную вызывать функцию в обработчике.</a:t>
            </a:r>
            <a:endParaRPr/>
          </a:p>
          <a:p>
            <a:pPr indent="-285750" lvl="0" marL="2857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Работает гибко — можно легко заменять </a:t>
            </a:r>
            <a:r>
              <a:rPr b="1" i="0" lang="en-US" sz="16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get_username()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в тестах.</a:t>
            </a:r>
            <a:endParaRPr/>
          </a:p>
          <a:p>
            <a:pPr indent="-285750" lvl="1" marL="7429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Запрос: </a:t>
            </a:r>
            <a:r>
              <a:rPr b="1" i="0" lang="en-US" sz="12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/profile</a:t>
            </a:r>
            <a:endParaRPr b="1" i="0" sz="1200" u="none" cap="none" strike="noStrik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400"/>
              <a:buFont typeface="Arial"/>
              <a:buChar char="○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Ответ: {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-US" sz="1200" u="none" cap="none" strike="noStrike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"Hello, Alice!"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Когда использовать Depends()?</a:t>
            </a:r>
            <a:endParaRPr/>
          </a:p>
        </p:txBody>
      </p:sp>
      <p:pic>
        <p:nvPicPr>
          <p:cNvPr descr="preencoded.png" id="262" name="Google Shape;2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3" name="Google Shape;263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8933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3"/>
              <a:buChar char="●"/>
            </a:pPr>
            <a:r>
              <a:rPr lang="en-US" sz="1600">
                <a:solidFill>
                  <a:schemeClr val="dk1"/>
                </a:solidFill>
              </a:rPr>
              <a:t>Авторизация и аутентификация</a:t>
            </a:r>
            <a:endParaRPr/>
          </a:p>
          <a:p>
            <a:pPr indent="-31155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6"/>
              <a:buChar char="○"/>
            </a:pPr>
            <a:r>
              <a:rPr lang="en-US" sz="1200">
                <a:solidFill>
                  <a:schemeClr val="dk1"/>
                </a:solidFill>
              </a:rPr>
              <a:t>Проверка JWT-токена</a:t>
            </a:r>
            <a:endParaRPr/>
          </a:p>
          <a:p>
            <a:pPr indent="-31155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6"/>
              <a:buChar char="○"/>
            </a:pPr>
            <a:r>
              <a:rPr lang="en-US" sz="1200">
                <a:solidFill>
                  <a:schemeClr val="dk1"/>
                </a:solidFill>
              </a:rPr>
              <a:t>Получение текущего пользователя</a:t>
            </a:r>
            <a:endParaRPr/>
          </a:p>
          <a:p>
            <a:pPr indent="-318933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3"/>
              <a:buChar char="●"/>
            </a:pPr>
            <a:r>
              <a:rPr lang="en-US" sz="1600">
                <a:solidFill>
                  <a:schemeClr val="dk1"/>
                </a:solidFill>
              </a:rPr>
              <a:t>Подключение к базе данных</a:t>
            </a:r>
            <a:endParaRPr/>
          </a:p>
          <a:p>
            <a:pPr indent="-31155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6"/>
              <a:buChar char="○"/>
            </a:pPr>
            <a:r>
              <a:rPr lang="en-US" sz="1200">
                <a:solidFill>
                  <a:schemeClr val="dk1"/>
                </a:solidFill>
              </a:rPr>
              <a:t>Открытие и закрытие соединения</a:t>
            </a:r>
            <a:endParaRPr/>
          </a:p>
          <a:p>
            <a:pPr indent="-31155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6"/>
              <a:buChar char="○"/>
            </a:pPr>
            <a:r>
              <a:rPr lang="en-US" sz="1200">
                <a:solidFill>
                  <a:schemeClr val="dk1"/>
                </a:solidFill>
              </a:rPr>
              <a:t>Доступ к данным</a:t>
            </a:r>
            <a:endParaRPr/>
          </a:p>
          <a:p>
            <a:pPr indent="-318933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3"/>
              <a:buChar char="●"/>
            </a:pPr>
            <a:r>
              <a:rPr lang="en-US" sz="1600">
                <a:solidFill>
                  <a:schemeClr val="dk1"/>
                </a:solidFill>
              </a:rPr>
              <a:t>Логирование и трассировка запросов</a:t>
            </a:r>
            <a:endParaRPr/>
          </a:p>
          <a:p>
            <a:pPr indent="-31155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6"/>
              <a:buChar char="○"/>
            </a:pPr>
            <a:r>
              <a:rPr lang="en-US" sz="1200">
                <a:solidFill>
                  <a:schemeClr val="dk1"/>
                </a:solidFill>
              </a:rPr>
              <a:t>Автоматическое логирование всех запросов</a:t>
            </a:r>
            <a:endParaRPr/>
          </a:p>
          <a:p>
            <a:pPr indent="-318933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3"/>
              <a:buChar char="●"/>
            </a:pPr>
            <a:r>
              <a:rPr lang="en-US" sz="1600">
                <a:solidFill>
                  <a:schemeClr val="dk1"/>
                </a:solidFill>
              </a:rPr>
              <a:t>Повторяющаяся логика</a:t>
            </a:r>
            <a:endParaRPr/>
          </a:p>
          <a:p>
            <a:pPr indent="-31155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6"/>
              <a:buChar char="○"/>
            </a:pPr>
            <a:r>
              <a:rPr lang="en-US" sz="1200">
                <a:solidFill>
                  <a:schemeClr val="dk1"/>
                </a:solidFill>
              </a:rPr>
              <a:t>Фильтрация данных</a:t>
            </a:r>
            <a:endParaRPr/>
          </a:p>
          <a:p>
            <a:pPr indent="-311559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6"/>
              <a:buChar char="○"/>
            </a:pPr>
            <a:r>
              <a:rPr lang="en-US" sz="1200">
                <a:solidFill>
                  <a:schemeClr val="dk1"/>
                </a:solidFill>
              </a:rPr>
              <a:t>Проверка прав доступа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23"/>
              <a:buNone/>
            </a:pP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Depends()</a:t>
            </a:r>
            <a:r>
              <a:rPr lang="en-US" sz="1600">
                <a:solidFill>
                  <a:schemeClr val="dk1"/>
                </a:solidFill>
              </a:rPr>
              <a:t> убирает повторение кода, делая маршруты чистыми и читаемыми.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Плюсы использования Depends()</a:t>
            </a:r>
            <a:endParaRPr/>
          </a:p>
        </p:txBody>
      </p:sp>
      <p:pic>
        <p:nvPicPr>
          <p:cNvPr descr="preencoded.png" id="270" name="Google Shape;2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1" name="Google Shape;27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5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Меньше дублирования кода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Вместо повторяющегося вызова функций мы просто передаём </a:t>
            </a: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Depends()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Легко тестировать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Можно подменять зависимости в тестах (заменить </a:t>
            </a: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get_db()</a:t>
            </a:r>
            <a:r>
              <a:rPr lang="en-US" sz="1200">
                <a:solidFill>
                  <a:schemeClr val="dk1"/>
                </a:solidFill>
              </a:rPr>
              <a:t> на фиктивную БД).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Код легче читать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Обработчик эндпоинта остаётся чистым, а логика вынесена в зависимости.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Гибкость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Можно менять реализацию зависимостей без изменения эндпоинтов.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Расширенный пример использования Depends()</a:t>
            </a:r>
            <a:endParaRPr/>
          </a:p>
        </p:txBody>
      </p:sp>
      <p:pic>
        <p:nvPicPr>
          <p:cNvPr descr="preencoded.png" id="278" name="Google Shape;27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9" name="Google Shape;27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6"/>
          <p:cNvSpPr txBox="1"/>
          <p:nvPr>
            <p:ph idx="1" type="body"/>
          </p:nvPr>
        </p:nvSpPr>
        <p:spPr>
          <a:xfrm>
            <a:off x="0" y="1152474"/>
            <a:ext cx="4931664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FastAPI, Depends, HTTPException, status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app = FastAPI()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i="1" lang="en-US" sz="1100">
                <a:solidFill>
                  <a:schemeClr val="accent3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# Функция-зависимость для аутентификации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get_current_user(token: </a:t>
            </a:r>
            <a:r>
              <a:rPr b="1" lang="en-US" sz="1100">
                <a:solidFill>
                  <a:srgbClr val="00B05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"fake_token"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token !=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"secure_token"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HTTPException(status_code=status.HTTP_401_UNAUTHORIZED, detail=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"Invalid token"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"username"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@app.get(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"/dashboard"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read_dashboard(user: </a:t>
            </a:r>
            <a:r>
              <a:rPr b="1" lang="en-US" sz="1100">
                <a:solidFill>
                  <a:srgbClr val="00B05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= Depends(get_current_user)):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1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1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f"Welcome, {user['username']}!"</a:t>
            </a:r>
            <a:r>
              <a:rPr lang="en-US" sz="11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81" name="Google Shape;281;p26"/>
          <p:cNvSpPr txBox="1"/>
          <p:nvPr/>
        </p:nvSpPr>
        <p:spPr>
          <a:xfrm>
            <a:off x="4858512" y="1152473"/>
            <a:ext cx="428549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i="0" lang="en-US" sz="1200" u="none" cap="none" strike="noStrik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get_current_user()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автоматически вызывается перед выполнением эндпоинта.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токен неправильный → Ошибка 401 Unauthorized.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токен правильный → Получаем данные пользователя и продолжаем выполнение.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Вывод</a:t>
            </a:r>
            <a:endParaRPr/>
          </a:p>
        </p:txBody>
      </p:sp>
      <p:pic>
        <p:nvPicPr>
          <p:cNvPr descr="preencoded.png" id="287" name="Google Shape;2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8" name="Google Shape;2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Depends()</a:t>
            </a:r>
            <a:r>
              <a:rPr lang="en-US" sz="1600">
                <a:solidFill>
                  <a:schemeClr val="dk1"/>
                </a:solidFill>
              </a:rPr>
              <a:t>– мощный инструмент для организации кода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Позволяет разделять логику, избегать дублирования и делать код более поддерживаемым.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Особенно полезно для авторизации, работы с БД, логирования и повторяющихся операций.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Используйте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Depends()</a:t>
            </a:r>
            <a:r>
              <a:rPr lang="en-US" sz="1600">
                <a:solidFill>
                  <a:schemeClr val="dk1"/>
                </a:solidFill>
              </a:rPr>
              <a:t> для чистой, читаемой и тестируемой архитектуры!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Live-coding преподавателя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Покажите в режиме live-coding и объясните: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работать с Depends()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96" name="Google Shape;2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Вопросы для студентов</a:t>
            </a:r>
            <a:endParaRPr/>
          </a:p>
        </p:txBody>
      </p:sp>
      <p:pic>
        <p:nvPicPr>
          <p:cNvPr descr="preencoded.png" id="303" name="Google Shape;30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4" name="Google Shape;30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Что делает Depends() в FastAPI?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Как использовать Depends() для работы с базой данных и зачем это нужно?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Основы маршрутизации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Задание в сессионном зале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-US" sz="15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exercise_2.md</a:t>
            </a:r>
            <a:endParaRPr b="0" i="0" sz="15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Время выполнения: 30 минут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 работать с заданием: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Поделитесь на команды по 3-4 человека и перейдите в сессионные залы.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Один человек демонстрирует экран и записывает решение, все остальные вырабатывают решение.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Вся команда должна понимать решение, объясняйте друг другу.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12" name="Google Shape;3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Работа в сессионном зале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Презентация результатов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Пусть каждая команда покажет свои решения и расскажет: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что получилось сделать;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были трудности и какие вопросы возникли в процессе решения.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Преподаватель разбирает решения, указывает на ошибки и показывает верный подход к решению.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25" name="Google Shape;3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31" name="Google Shape;33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3" name="Google Shape;33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3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5" name="Google Shape;335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41" name="Google Shape;3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2" name="Google Shape;34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Выполните задания в файле </a:t>
            </a:r>
            <a:r>
              <a:rPr b="0" i="0" lang="en-US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hw.py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папке урока. Прорешайте еще раз индивидуально все задания, которые решали в классе. Начните с тех, что не успели сделать в классе.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Заучите синтаксис пройденных конструкций.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Повторите синтаксис в пройденных уроках.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Что такое маршрутизация?</a:t>
            </a:r>
            <a:endParaRPr/>
          </a:p>
        </p:txBody>
      </p:sp>
      <p:pic>
        <p:nvPicPr>
          <p:cNvPr descr="preencoded.png" id="84" name="Google Shape;8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Маршрутизация — это способ связать конкретный </a:t>
            </a:r>
            <a:r>
              <a:rPr b="1" lang="en-US" sz="1600">
                <a:solidFill>
                  <a:schemeClr val="dk1"/>
                </a:solidFill>
              </a:rPr>
              <a:t>URL</a:t>
            </a:r>
            <a:r>
              <a:rPr lang="en-US" sz="1600">
                <a:solidFill>
                  <a:schemeClr val="dk1"/>
                </a:solidFill>
              </a:rPr>
              <a:t>-путь и </a:t>
            </a:r>
            <a:r>
              <a:rPr b="1" lang="en-US" sz="1600">
                <a:solidFill>
                  <a:schemeClr val="dk1"/>
                </a:solidFill>
              </a:rPr>
              <a:t>HTTP</a:t>
            </a:r>
            <a:r>
              <a:rPr lang="en-US" sz="1600">
                <a:solidFill>
                  <a:schemeClr val="dk1"/>
                </a:solidFill>
              </a:rPr>
              <a:t>-метод (</a:t>
            </a:r>
            <a:r>
              <a:rPr b="1" lang="en-US" sz="1600">
                <a:solidFill>
                  <a:schemeClr val="dk1"/>
                </a:solidFill>
              </a:rPr>
              <a:t>GET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b="1" lang="en-US" sz="1600">
                <a:solidFill>
                  <a:schemeClr val="dk1"/>
                </a:solidFill>
              </a:rPr>
              <a:t>POST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b="1" lang="en-US" sz="1600">
                <a:solidFill>
                  <a:schemeClr val="dk1"/>
                </a:solidFill>
              </a:rPr>
              <a:t>PUT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b="1" lang="en-US" sz="1600">
                <a:solidFill>
                  <a:schemeClr val="dk1"/>
                </a:solidFill>
              </a:rPr>
              <a:t>DELETE</a:t>
            </a:r>
            <a:r>
              <a:rPr lang="en-US" sz="1600">
                <a:solidFill>
                  <a:schemeClr val="dk1"/>
                </a:solidFill>
              </a:rPr>
              <a:t> и т.д.) с функцией, которая обрабатывает запросы по этому пути.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В </a:t>
            </a:r>
            <a:r>
              <a:rPr i="1" lang="en-US" sz="1600">
                <a:solidFill>
                  <a:srgbClr val="7030A0"/>
                </a:solidFill>
              </a:rPr>
              <a:t>FastAPI</a:t>
            </a:r>
            <a:r>
              <a:rPr lang="en-US" sz="1600">
                <a:solidFill>
                  <a:schemeClr val="dk1"/>
                </a:solidFill>
              </a:rPr>
              <a:t> эта логика реализуется с помощью декораторов: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@app.get("/some-path")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@app.post("/some-path")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и т.д.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Каждый такой декоратор называется </a:t>
            </a:r>
            <a:r>
              <a:rPr b="1" lang="en-US" sz="1600">
                <a:solidFill>
                  <a:schemeClr val="dk1"/>
                </a:solidFill>
              </a:rPr>
              <a:t>path</a:t>
            </a:r>
            <a:r>
              <a:rPr lang="en-US" sz="1600">
                <a:solidFill>
                  <a:schemeClr val="dk1"/>
                </a:solidFill>
              </a:rPr>
              <a:t> </a:t>
            </a:r>
            <a:r>
              <a:rPr b="1" lang="en-US" sz="1600">
                <a:solidFill>
                  <a:schemeClr val="dk1"/>
                </a:solidFill>
              </a:rPr>
              <a:t>operation</a:t>
            </a:r>
            <a:r>
              <a:rPr lang="en-US" sz="1600">
                <a:solidFill>
                  <a:schemeClr val="dk1"/>
                </a:solidFill>
              </a:rPr>
              <a:t> (операция по пути), или проще — эндпоинт.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n-US" sz="1600">
                <a:solidFill>
                  <a:schemeClr val="dk1"/>
                </a:solidFill>
              </a:rPr>
              <a:t>Параметры пути (например,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@app.get("/users/{user_id}")</a:t>
            </a:r>
            <a:r>
              <a:rPr lang="en-US" sz="1600">
                <a:solidFill>
                  <a:schemeClr val="dk1"/>
                </a:solidFill>
              </a:rPr>
              <a:t>) позволяют передавать переменные части URL в функцию-обработчик (как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user_id: int </a:t>
            </a:r>
            <a:r>
              <a:rPr lang="en-US" sz="1600">
                <a:solidFill>
                  <a:schemeClr val="dk1"/>
                </a:solidFill>
              </a:rPr>
              <a:t>в примере).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Простой пример</a:t>
            </a:r>
            <a:endParaRPr/>
          </a:p>
        </p:txBody>
      </p:sp>
      <p:pic>
        <p:nvPicPr>
          <p:cNvPr descr="preencoded.png" id="92" name="Google Shape;9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1" type="body"/>
          </p:nvPr>
        </p:nvSpPr>
        <p:spPr>
          <a:xfrm>
            <a:off x="1" y="1152474"/>
            <a:ext cx="4572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5161"/>
              <a:buNone/>
            </a:pP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 </a:t>
            </a: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FastAPI</a:t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app = FastAPI()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@app.get(</a:t>
            </a:r>
            <a:r>
              <a:rPr b="1" lang="en-US" sz="16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read_root():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6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"message"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16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@app.get(</a:t>
            </a:r>
            <a:r>
              <a:rPr b="1" lang="en-US" sz="16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"/users/{user_id}"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read_user(user_id: </a:t>
            </a:r>
            <a:r>
              <a:rPr b="1" lang="en-US" sz="1600">
                <a:solidFill>
                  <a:srgbClr val="00B05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5161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6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"user_id"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user_id}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5161"/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C0C0C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8" y="3828845"/>
            <a:ext cx="4572001" cy="1073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1998" y="2571749"/>
            <a:ext cx="4572002" cy="1073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Параметры пути</a:t>
            </a:r>
            <a:endParaRPr/>
          </a:p>
        </p:txBody>
      </p:sp>
      <p:pic>
        <p:nvPicPr>
          <p:cNvPr descr="preencoded.png" id="102" name="Google Shape;10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0" y="1152474"/>
            <a:ext cx="530352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</a:rPr>
              <a:t>Параметры пути — это динамические части </a:t>
            </a:r>
            <a:r>
              <a:rPr b="1" lang="en-US" sz="1600">
                <a:solidFill>
                  <a:schemeClr val="dk1"/>
                </a:solidFill>
              </a:rPr>
              <a:t>URL</a:t>
            </a:r>
            <a:r>
              <a:rPr lang="en-US" sz="1600">
                <a:solidFill>
                  <a:schemeClr val="dk1"/>
                </a:solidFill>
              </a:rPr>
              <a:t>, которые позволяют передавать значения в обработчик запроса. В </a:t>
            </a:r>
            <a:r>
              <a:rPr i="1" lang="en-US" sz="1600">
                <a:solidFill>
                  <a:srgbClr val="7030A0"/>
                </a:solidFill>
              </a:rPr>
              <a:t>FastAPI</a:t>
            </a:r>
            <a:r>
              <a:rPr lang="en-US" sz="1600">
                <a:solidFill>
                  <a:schemeClr val="dk1"/>
                </a:solidFill>
              </a:rPr>
              <a:t> параметры пути обозначаются внутри фигурных скобок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600">
                <a:solidFill>
                  <a:schemeClr val="dk1"/>
                </a:solidFill>
              </a:rPr>
              <a:t> в маршруте, например: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@app.get(</a:t>
            </a:r>
            <a:r>
              <a:rPr b="1" lang="en-US" sz="16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"/users/{user_id}"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get_user(user_id: </a:t>
            </a:r>
            <a:r>
              <a:rPr b="1" lang="en-US" sz="1600">
                <a:solidFill>
                  <a:srgbClr val="00B050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chemeClr val="accent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en-US" sz="1600">
                <a:solidFill>
                  <a:schemeClr val="accent6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"user_id"</a:t>
            </a:r>
            <a:r>
              <a:rPr lang="en-US" sz="1600">
                <a:solidFill>
                  <a:schemeClr val="dk1"/>
                </a:solidFill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: user_id}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</a:rPr>
              <a:t>В этом примере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user_id</a:t>
            </a:r>
            <a:r>
              <a:rPr lang="en-US" sz="1600">
                <a:solidFill>
                  <a:schemeClr val="dk1"/>
                </a:solidFill>
              </a:rPr>
              <a:t> — это параметр пути. Когда пользователь запрашивает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/users/5</a:t>
            </a:r>
            <a:r>
              <a:rPr lang="en-US" sz="1600">
                <a:solidFill>
                  <a:schemeClr val="dk1"/>
                </a:solidFill>
              </a:rPr>
              <a:t>, </a:t>
            </a:r>
            <a:r>
              <a:rPr i="1" lang="en-US" sz="1600">
                <a:solidFill>
                  <a:srgbClr val="7030A0"/>
                </a:solidFill>
              </a:rPr>
              <a:t>FastAPI</a:t>
            </a:r>
            <a:r>
              <a:rPr lang="en-US" sz="1600">
                <a:solidFill>
                  <a:schemeClr val="dk1"/>
                </a:solidFill>
              </a:rPr>
              <a:t> автоматически передаёт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600">
                <a:solidFill>
                  <a:schemeClr val="dk1"/>
                </a:solidFill>
              </a:rPr>
              <a:t> в функцию </a:t>
            </a: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get_user</a:t>
            </a:r>
            <a:r>
              <a:rPr lang="en-US" sz="1600">
                <a:solidFill>
                  <a:schemeClr val="dk1"/>
                </a:solidFill>
              </a:rPr>
              <a:t>, которая возвращает: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{"user_id": 5}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2740" y="2235925"/>
            <a:ext cx="5031544" cy="11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6"/>
          <p:cNvSpPr/>
          <p:nvPr/>
        </p:nvSpPr>
        <p:spPr>
          <a:xfrm rot="10395416">
            <a:off x="3482301" y="2378079"/>
            <a:ext cx="1616489" cy="165419"/>
          </a:xfrm>
          <a:prstGeom prst="rightArrow">
            <a:avLst>
              <a:gd fmla="val 30930" name="adj1"/>
              <a:gd fmla="val 158701" name="adj2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 rot="-1839907">
            <a:off x="3743816" y="2792985"/>
            <a:ext cx="653178" cy="163194"/>
          </a:xfrm>
          <a:prstGeom prst="rightArrow">
            <a:avLst>
              <a:gd fmla="val 26615" name="adj1"/>
              <a:gd fmla="val 74916" name="adj2"/>
            </a:avLst>
          </a:prstGeom>
          <a:solidFill>
            <a:schemeClr val="accent1"/>
          </a:solidFill>
          <a:ln cap="flat" cmpd="sng" w="25400">
            <a:solidFill>
              <a:srgbClr val="1B38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Как FastAPI использует параметры пути?</a:t>
            </a:r>
            <a:endParaRPr/>
          </a:p>
        </p:txBody>
      </p:sp>
      <p:pic>
        <p:nvPicPr>
          <p:cNvPr descr="preencoded.png"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0" y="1152474"/>
            <a:ext cx="6349218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Извлекает значение из </a:t>
            </a:r>
            <a:r>
              <a:rPr b="1" lang="en-US" sz="1600">
                <a:solidFill>
                  <a:schemeClr val="dk1"/>
                </a:solidFill>
              </a:rPr>
              <a:t>URL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Когда приходит запрос, </a:t>
            </a:r>
            <a:r>
              <a:rPr i="1" lang="en-US" sz="1200">
                <a:solidFill>
                  <a:srgbClr val="7030A0"/>
                </a:solidFill>
              </a:rPr>
              <a:t>FastAPI</a:t>
            </a:r>
            <a:r>
              <a:rPr lang="en-US" sz="1200">
                <a:solidFill>
                  <a:schemeClr val="dk1"/>
                </a:solidFill>
              </a:rPr>
              <a:t> анализирует маршрут.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Если маршрут содержит переменную в фигурных скобках </a:t>
            </a:r>
            <a:r>
              <a:rPr b="1" lang="en-US" sz="1200">
                <a:solidFill>
                  <a:schemeClr val="dk1"/>
                </a:solidFill>
              </a:rPr>
              <a:t>{}</a:t>
            </a:r>
            <a:r>
              <a:rPr lang="en-US" sz="1200">
                <a:solidFill>
                  <a:schemeClr val="dk1"/>
                </a:solidFill>
              </a:rPr>
              <a:t>, её значение автоматически извлекается.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Подставляет значение в функцию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Значение параметра пути передаётся в соответствующий аргумент обработчика.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Например, если запрос </a:t>
            </a: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 /users/10</a:t>
            </a:r>
            <a:r>
              <a:rPr lang="en-US" sz="1200">
                <a:solidFill>
                  <a:schemeClr val="dk1"/>
                </a:solidFill>
              </a:rPr>
              <a:t>, то </a:t>
            </a: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user_id=10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Преобразует данные в нужный тип (типизация)</a:t>
            </a:r>
            <a:endParaRPr/>
          </a:p>
          <a:p>
            <a:pPr indent="-317500" lvl="1" marL="8001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n-US" sz="1200">
                <a:solidFill>
                  <a:schemeClr val="dk1"/>
                </a:solidFill>
              </a:rPr>
              <a:t>Если параметр в функции указан как </a:t>
            </a: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i="1" lang="en-US" sz="1200">
                <a:solidFill>
                  <a:srgbClr val="7030A0"/>
                </a:solidFill>
              </a:rPr>
              <a:t>FastAPI</a:t>
            </a:r>
            <a:r>
              <a:rPr lang="en-US" sz="1200">
                <a:solidFill>
                  <a:schemeClr val="dk1"/>
                </a:solidFill>
              </a:rPr>
              <a:t> автоматически конвертирует переданное значение в </a:t>
            </a: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200">
                <a:solidFill>
                  <a:schemeClr val="dk1"/>
                </a:solidFill>
              </a:rPr>
              <a:t> или выдаст ошибку </a:t>
            </a:r>
            <a:r>
              <a:rPr b="1" lang="en-US" sz="12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422</a:t>
            </a:r>
            <a:r>
              <a:rPr lang="en-US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descr="Бесконечные вопросительные знаки в 3D-рендеринге" id="116" name="Google Shape;11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9218" y="1214217"/>
            <a:ext cx="2688985" cy="179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217916" y="2902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Типизация и автоматическая валидация</a:t>
            </a:r>
            <a:endParaRPr/>
          </a:p>
        </p:txBody>
      </p:sp>
      <p:pic>
        <p:nvPicPr>
          <p:cNvPr descr="preencoded.png" id="122" name="Google Shape;12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4967" y="333343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0" y="1152474"/>
            <a:ext cx="9144000" cy="3991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</a:rPr>
              <a:t>FastAPI использует аннотацию типов (Type Hints) в параметрах функций для автоматической валидации входных данных.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4" name="Google Shape;124;p8"/>
          <p:cNvGraphicFramePr/>
          <p:nvPr/>
        </p:nvGraphicFramePr>
        <p:xfrm>
          <a:off x="42530" y="1881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{CF5FF835-0F67-4C2D-8A9B-5AD2B6A21ADD}</a:tableStyleId>
              </a:tblPr>
              <a:tblGrid>
                <a:gridCol w="4162650"/>
                <a:gridCol w="4938825"/>
              </a:tblGrid>
              <a:tr h="326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fastapi </a:t>
                      </a: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FastAPI</a:t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 = FastAPI()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@app.get(</a:t>
                      </a:r>
                      <a:r>
                        <a:rPr b="1" lang="en-US" sz="1400" u="none" cap="none" strike="noStrike">
                          <a:solidFill>
                            <a:schemeClr val="accent6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"/users/{user_id}"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get_user(user_id: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r>
                        <a:rPr b="1" lang="en-US" sz="1400" u="none" cap="none" strike="noStrike">
                          <a:solidFill>
                            <a:schemeClr val="accent6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"user_id"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user_id}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  <a:highlight>
                          <a:srgbClr val="C0C0C0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@app.get(</a:t>
                      </a:r>
                      <a:r>
                        <a:rPr b="1" lang="en-US" sz="1400" u="none" cap="none" strike="noStrike">
                          <a:solidFill>
                            <a:schemeClr val="accent6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"/products/{product_name}"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get_product(product_name: </a:t>
                      </a:r>
                      <a:r>
                        <a:rPr b="1" lang="en-US" sz="1400" u="none" cap="none" strike="noStrike">
                          <a:solidFill>
                            <a:srgbClr val="00B050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b="1" lang="en-US" sz="1400" u="none" cap="none" strike="noStrike">
                          <a:solidFill>
                            <a:schemeClr val="accent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return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r>
                        <a:rPr b="1" lang="en-US" sz="1400" u="none" cap="none" strike="noStrike">
                          <a:solidFill>
                            <a:schemeClr val="accent6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"product"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highlight>
                            <a:srgbClr val="C0C0C0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product_name}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Параметр </a:t>
                      </a:r>
                      <a:r>
                        <a:rPr b="1" lang="en-US" sz="1400" u="none" cap="none" strike="noStrike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user_id: int</a:t>
                      </a:r>
                      <a:endParaRPr b="1" sz="1400" u="none" cap="none" strike="noStrike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— Если запрос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GET /users/5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 → всё работает, потому что 5 — это число.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— Если запрос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GET /users/test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 → ошибка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422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, так как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test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 не является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int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Параметр </a:t>
                      </a:r>
                      <a:r>
                        <a:rPr b="1" lang="en-US" sz="1400" u="none" cap="none" strike="noStrike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product_name: str</a:t>
                      </a:r>
                      <a:endParaRPr b="1" sz="1400" u="none" cap="none" strike="noStrike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— Запрос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GET /products/phone → "product": "phone"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— Запрос </a:t>
                      </a: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</a:rPr>
                        <a:t>GET /products/123 → "product": "123"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 (число передаётся как строка).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Логический тип Bool. Операторы сравнения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30" name="Google Shape;1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lang="en-US" sz="120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2" name="Google Shape;1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4" name="Google Shape;13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APIRouter</a:t>
            </a:r>
            <a:endParaRPr b="1" i="0" sz="43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