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localhost:3000/" TargetMode="External"/><Relationship Id="rId4" Type="http://schemas.openxmlformats.org/officeDocument/2006/relationships/hyperlink" Target="http://localhost:3000/about"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s://github.com/senchalabs/connect#middleware" TargetMode="External"/><Relationship Id="rId4" Type="http://schemas.openxmlformats.org/officeDocument/2006/relationships/hyperlink" Target="http://localhost:3000/example.html"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It is also the underlying library for several other popular Node web frameworks. Express is a minimal and flexible web framework that provides a robust set of features for web and mobile applications. It is open source and maintained by the Node.js foundation. </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Unopinionated frameworks have fewer restrictions regarding the best way to glue components together to achieve a goal, or even what components should be used, than opinionated frameworks. These frameworks allow developers to use the best tools to complete a particular task, but you need to find these tools yourself. It is very flexible and pluggable and has no “best way” of doing something. You can use almost any compatible middleware, in almost any order and you can structure your app however you like.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Now that we have Express installed, we can start creating the code for the backend of our web application. One of the most important aspects of server-side logic is routing.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lgn="just">
              <a:lnSpc>
                <a:spcPct val="125000"/>
              </a:lnSpc>
              <a:defRPr sz="1100"/>
            </a:pPr>
            <a:r>
              <a:t>URL:</a:t>
            </a:r>
          </a:p>
          <a:p>
            <a:pPr algn="just">
              <a:lnSpc>
                <a:spcPct val="125000"/>
              </a:lnSpc>
              <a:defRPr sz="1100"/>
            </a:pPr>
            <a:r>
              <a:t>It identifies the protocol being used to send information. In the example above, the protocol being used is HTTP.</a:t>
            </a:r>
          </a:p>
          <a:p>
            <a:pPr algn="just">
              <a:lnSpc>
                <a:spcPct val="125000"/>
              </a:lnSpc>
              <a:defRPr sz="1100"/>
            </a:pPr>
            <a:r>
              <a:t>It identifies the domain name of the web server on which the resource can be found, e.g. www.hyperiondev.com.</a:t>
            </a:r>
          </a:p>
          <a:p>
            <a:pPr algn="just">
              <a:lnSpc>
                <a:spcPct val="125000"/>
              </a:lnSpc>
              <a:defRPr sz="1100"/>
            </a:pPr>
            <a:r>
              <a:t>It identifies the port on the server. In this example, the port number is given as port 80. In reality, if the default HTTP ports are used (port 80 is the default for HTTP, port 443 for HTTPS) they don’t have to be given in the URL.</a:t>
            </a:r>
          </a:p>
          <a:p>
            <a:pPr algn="just">
              <a:lnSpc>
                <a:spcPct val="125000"/>
              </a:lnSpc>
              <a:defRPr sz="1100"/>
            </a:pPr>
            <a:r>
              <a:t>It gives the path to the resource on the web server, e.g. /bootcamp/web_dev.html</a:t>
            </a:r>
          </a:p>
          <a:p>
            <a:pPr algn="just">
              <a:lnSpc>
                <a:spcPct val="125000"/>
              </a:lnSpc>
              <a:defRPr sz="1100"/>
            </a:pPr>
            <a:r>
              <a:t>Data can be passed using parameters (as shown in the image on the next slide) or using a query string (as shown in the image above).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The app.get() method takes two arguments: </a:t>
            </a: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The path</a:t>
            </a:r>
            <a:r>
              <a:rPr b="0">
                <a:latin typeface="Montserrat Light"/>
                <a:ea typeface="Montserrat Light"/>
                <a:cs typeface="Montserrat Light"/>
                <a:sym typeface="Montserrat Light"/>
              </a:rPr>
              <a:t>. In this example, the path is ‘/’ the root route of our app. In development, the URL </a:t>
            </a:r>
            <a:r>
              <a:rPr b="0" u="sng">
                <a:solidFill>
                  <a:srgbClr val="0000FF"/>
                </a:solidFill>
                <a:uFill>
                  <a:solidFill>
                    <a:srgbClr val="0000FF"/>
                  </a:solidFill>
                </a:uFill>
                <a:latin typeface="Montserrat Light"/>
                <a:ea typeface="Montserrat Light"/>
                <a:cs typeface="Montserrat Light"/>
                <a:sym typeface="Montserrat Light"/>
                <a:hlinkClick r:id="rId3" invalidUrl="" action="" tgtFrame="" tooltip="" history="1" highlightClick="0" endSnd="0"/>
              </a:rPr>
              <a:t>http://localhost:3000/</a:t>
            </a:r>
            <a:r>
              <a:rPr b="0">
                <a:latin typeface="Montserrat Light"/>
                <a:ea typeface="Montserrat Light"/>
                <a:cs typeface="Montserrat Light"/>
                <a:sym typeface="Montserrat Light"/>
              </a:rPr>
              <a:t> (where the server is running on port 3000) will match the route specified in the </a:t>
            </a:r>
            <a:r>
              <a:rPr b="0">
                <a:latin typeface="Consolas"/>
                <a:ea typeface="Consolas"/>
                <a:cs typeface="Consolas"/>
                <a:sym typeface="Consolas"/>
              </a:rPr>
              <a:t>app.get('/', ...)</a:t>
            </a:r>
            <a:r>
              <a:rPr b="0">
                <a:latin typeface="Montserrat Light"/>
                <a:ea typeface="Montserrat Light"/>
                <a:cs typeface="Montserrat Light"/>
                <a:sym typeface="Montserrat Light"/>
              </a:rPr>
              <a:t> method in our code example. If you wanted to add a route handler that would handle the HTTP request using the URL, </a:t>
            </a:r>
            <a:r>
              <a:rPr b="0" u="sng">
                <a:solidFill>
                  <a:srgbClr val="0000FF"/>
                </a:solidFill>
                <a:uFill>
                  <a:solidFill>
                    <a:srgbClr val="0000FF"/>
                  </a:solidFill>
                </a:uFill>
                <a:latin typeface="Montserrat Light"/>
                <a:ea typeface="Montserrat Light"/>
                <a:cs typeface="Montserrat Light"/>
                <a:sym typeface="Montserrat Light"/>
                <a:hlinkClick r:id="rId4" invalidUrl="" action="" tgtFrame="" tooltip="" history="1" highlightClick="0" endSnd="0"/>
              </a:rPr>
              <a:t>http://localhost:3000/about</a:t>
            </a:r>
            <a:r>
              <a:rPr b="0">
                <a:latin typeface="Montserrat Light"/>
                <a:ea typeface="Montserrat Light"/>
                <a:cs typeface="Montserrat Light"/>
                <a:sym typeface="Montserrat Light"/>
              </a:rPr>
              <a:t>, you would have to add an </a:t>
            </a:r>
            <a:r>
              <a:rPr b="0">
                <a:latin typeface="Consolas"/>
                <a:ea typeface="Consolas"/>
                <a:cs typeface="Consolas"/>
                <a:sym typeface="Consolas"/>
              </a:rPr>
              <a:t>app.get('/about', …)</a:t>
            </a:r>
            <a:r>
              <a:rPr b="0">
                <a:latin typeface="Montserrat Light"/>
                <a:ea typeface="Montserrat Light"/>
                <a:cs typeface="Montserrat Light"/>
                <a:sym typeface="Montserrat Light"/>
              </a:rPr>
              <a:t> function.</a:t>
            </a:r>
            <a:endParaRPr>
              <a:latin typeface="Montserrat Light"/>
              <a:ea typeface="Montserrat Light"/>
              <a:cs typeface="Montserrat Light"/>
              <a:sym typeface="Montserrat Light"/>
            </a:endParaRPr>
          </a:p>
          <a:p>
            <a:pPr marL="457200" indent="-298450" algn="just">
              <a:lnSpc>
                <a:spcPct val="125000"/>
              </a:lnSpc>
              <a:buClr>
                <a:srgbClr val="000000"/>
              </a:buClr>
              <a:buSzPts val="1100"/>
              <a:buFont typeface="Helvetica"/>
              <a:buChar char="●"/>
              <a:defRPr b="1" sz="1100">
                <a:latin typeface="Montserrat"/>
                <a:ea typeface="Montserrat"/>
                <a:cs typeface="Montserrat"/>
                <a:sym typeface="Montserrat"/>
              </a:defRPr>
            </a:pPr>
            <a:r>
              <a:t>A callback function</a:t>
            </a:r>
            <a:r>
              <a:rPr b="0">
                <a:latin typeface="Montserrat Light"/>
                <a:ea typeface="Montserrat Light"/>
                <a:cs typeface="Montserrat Light"/>
                <a:sym typeface="Montserrat Light"/>
              </a:rPr>
              <a:t>. The callback function that is passed as the second argument to the app.get() method acts as a </a:t>
            </a:r>
            <a:r>
              <a:rPr b="0" i="1">
                <a:latin typeface="Montserrat Light"/>
                <a:ea typeface="Montserrat Light"/>
                <a:cs typeface="Montserrat Light"/>
                <a:sym typeface="Montserrat Light"/>
              </a:rPr>
              <a:t>route handler</a:t>
            </a:r>
            <a:r>
              <a:rPr b="0">
                <a:latin typeface="Montserrat Light"/>
                <a:ea typeface="Montserrat Light"/>
                <a:cs typeface="Montserrat Light"/>
                <a:sym typeface="Montserrat Light"/>
              </a:rPr>
              <a:t>. In other words, in this example, when a get request is made to the homepage of the web app, a response object that simply contains the text ‘Hello World!’ will be sent from my server to the browser.</a:t>
            </a:r>
            <a:endParaRPr>
              <a:latin typeface="Montserrat Light"/>
              <a:ea typeface="Montserrat Light"/>
              <a:cs typeface="Montserrat Light"/>
              <a:sym typeface="Montserrat Light"/>
            </a:endParaRPr>
          </a:p>
          <a:p>
            <a:pPr indent="457200"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Now that we understand what routing is, let’s create a server with Express!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The code above is a simple “Hello World” Express web application. Let’s analyse this code line by line: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Line 1: require() is called to import the "express" module.</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Line 2: Create an object called ‘app’ by calling the top level express() function. This object represents our Express application. The app object contains important methods that we use to create our server. Notice two of the methods in the code above: get() and listen(). You will also learn about app.use() in this task.</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Line 4: Create a route handler that will respond to requests using the app.get() routing method.</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Line 8: The app object also includes the listen() method. The listen() method specifies what port our app object (application server) will listen to HTTP requests on. The app.listen() method returns an http.Server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Shape 279"/>
          <p:cNvSpPr/>
          <p:nvPr>
            <p:ph type="sldImg"/>
          </p:nvPr>
        </p:nvSpPr>
        <p:spPr>
          <a:prstGeom prst="rect">
            <a:avLst/>
          </a:prstGeom>
        </p:spPr>
        <p:txBody>
          <a:bodyPr/>
          <a:lstStyle/>
          <a:p>
            <a:pPr/>
          </a:p>
        </p:txBody>
      </p:sp>
      <p:sp>
        <p:nvSpPr>
          <p:cNvPr id="280" name="Shape 280"/>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Even dynamic web applications may have certain static components to display.</a:t>
            </a:r>
          </a:p>
          <a:p>
            <a:pPr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To allow your app to serve static files, simply do the following:</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Create a folder in your project directory to store the static files you want to serve. This folder is usually called ‘public’.</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Add all the static resources that you want your app to make available (images, HTML files etc) to this folder. Make sure that these files have meaningful names because, by default, you will use the file name of the resource to access it. Don’t store any files that you don’t want users of your app to see in this directory!!</a:t>
            </a:r>
          </a:p>
          <a:p>
            <a:pPr marL="457200" indent="-298450" algn="just">
              <a:lnSpc>
                <a:spcPct val="125000"/>
              </a:lnSpc>
              <a:buClr>
                <a:srgbClr val="000000"/>
              </a:buClr>
              <a:buSzPts val="1100"/>
              <a:buAutoNum type="arabicPeriod" startAt="1"/>
              <a:defRPr sz="1100">
                <a:latin typeface="Montserrat Light"/>
                <a:ea typeface="Montserrat Light"/>
                <a:cs typeface="Montserrat Light"/>
                <a:sym typeface="Montserrat Light"/>
              </a:defRPr>
            </a:pPr>
            <a:r>
              <a:t>Add the following code to your app.js file: </a:t>
            </a:r>
            <a:r>
              <a:rPr>
                <a:latin typeface="Consolas"/>
                <a:ea typeface="Consolas"/>
                <a:cs typeface="Consolas"/>
                <a:sym typeface="Consolas"/>
              </a:rPr>
              <a:t>app.use(express.static('public'));</a:t>
            </a:r>
            <a:endParaRPr>
              <a:latin typeface="Consolas"/>
              <a:ea typeface="Consolas"/>
              <a:cs typeface="Consolas"/>
              <a:sym typeface="Consolas"/>
            </a:endParaRPr>
          </a:p>
          <a:p>
            <a:pPr indent="457200" algn="just">
              <a:lnSpc>
                <a:spcPct val="125000"/>
              </a:lnSpc>
              <a:defRPr sz="1100">
                <a:latin typeface="Montserrat Light"/>
                <a:ea typeface="Montserrat Light"/>
                <a:cs typeface="Montserrat Light"/>
                <a:sym typeface="Montserrat Light"/>
              </a:defRPr>
            </a:pPr>
            <a:r>
              <a:t>We use </a:t>
            </a:r>
            <a:r>
              <a:rPr>
                <a:latin typeface="Consolas"/>
                <a:ea typeface="Consolas"/>
                <a:cs typeface="Consolas"/>
                <a:sym typeface="Consolas"/>
              </a:rPr>
              <a:t>app.use()</a:t>
            </a:r>
            <a:r>
              <a:t> to include any built-in middleware functions we need in our app. For a list of other built-in middleware functions for Express, see </a:t>
            </a:r>
            <a:r>
              <a:rPr u="sng">
                <a:solidFill>
                  <a:srgbClr val="0000FF"/>
                </a:solidFill>
                <a:uFill>
                  <a:solidFill>
                    <a:srgbClr val="0000FF"/>
                  </a:solidFill>
                </a:uFill>
                <a:hlinkClick r:id="rId3" invalidUrl="" action="" tgtFrame="" tooltip="" history="1" highlightClick="0" endSnd="0"/>
              </a:rPr>
              <a:t>here</a:t>
            </a:r>
            <a:r>
              <a:t>.</a:t>
            </a:r>
          </a:p>
          <a:p>
            <a:pPr indent="457200" algn="just">
              <a:lnSpc>
                <a:spcPct val="125000"/>
              </a:lnSpc>
              <a:defRPr sz="1100">
                <a:latin typeface="Montserrat Light"/>
                <a:ea typeface="Montserrat Light"/>
                <a:cs typeface="Montserrat Light"/>
                <a:sym typeface="Montserrat Light"/>
              </a:defRPr>
            </a:pPr>
          </a:p>
          <a:p>
            <a:pPr algn="just">
              <a:lnSpc>
                <a:spcPct val="125000"/>
              </a:lnSpc>
              <a:defRPr sz="1100">
                <a:latin typeface="Montserrat Light"/>
                <a:ea typeface="Montserrat Light"/>
                <a:cs typeface="Montserrat Light"/>
                <a:sym typeface="Montserrat Light"/>
              </a:defRPr>
            </a:pPr>
            <a:r>
              <a:t>Once you start your server (type </a:t>
            </a:r>
            <a:r>
              <a:rPr>
                <a:latin typeface="Consolas"/>
                <a:ea typeface="Consolas"/>
                <a:cs typeface="Consolas"/>
                <a:sym typeface="Consolas"/>
              </a:rPr>
              <a:t>node app.js</a:t>
            </a:r>
            <a:r>
              <a:t> in the terminal), you should be able to access these static resources from the browser. For example, if you added an HTML file called ‘example.html’ to the public folder, you could access it with this URL: </a:t>
            </a:r>
            <a:r>
              <a:rPr u="sng">
                <a:solidFill>
                  <a:srgbClr val="0000FF"/>
                </a:solidFill>
                <a:uFill>
                  <a:solidFill>
                    <a:srgbClr val="0000FF"/>
                  </a:solidFill>
                </a:uFill>
                <a:hlinkClick r:id="rId4" invalidUrl="" action="" tgtFrame="" tooltip="" history="1" highlightClick="0" endSnd="0"/>
              </a:rPr>
              <a:t>http://localhost:3000/example.html</a:t>
            </a:r>
            <a:r>
              <a:t> (where you have created a server that listens for HTTP requests on port 3000).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So far, the only variables we have used have been variables we have created using the keywords var, const or let. However, backend code needs to be able to access variables created and set in the environment in which the code is run (i.e. variables set by the server).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As you have probably experienced by now, it can be time-consuming to restart your server every time you make changes to your code!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2" y="-6352"/>
            <a:ext cx="9144003" cy="5149853"/>
            <a:chOff x="0" y="0"/>
            <a:chExt cx="9144001" cy="5149852"/>
          </a:xfrm>
        </p:grpSpPr>
        <p:sp>
          <p:nvSpPr>
            <p:cNvPr id="22" name="Google Shape;24;p2"/>
            <p:cNvSpPr/>
            <p:nvPr/>
          </p:nvSpPr>
          <p:spPr>
            <a:xfrm>
              <a:off x="7028259"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0" y="2767409"/>
              <a:ext cx="3572671"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6"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5" name="Google Shape;27;p2"/>
            <p:cNvSpPr/>
            <p:nvPr/>
          </p:nvSpPr>
          <p:spPr>
            <a:xfrm>
              <a:off x="7202581"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6" name="Google Shape;28;p2"/>
            <p:cNvSpPr/>
            <p:nvPr/>
          </p:nvSpPr>
          <p:spPr>
            <a:xfrm>
              <a:off x="6699250"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27" name="Google Shape;29;p2"/>
            <p:cNvSpPr/>
            <p:nvPr/>
          </p:nvSpPr>
          <p:spPr>
            <a:xfrm>
              <a:off x="7000875" y="-1"/>
              <a:ext cx="2140747"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8" name="Google Shape;30;p2"/>
            <p:cNvSpPr/>
            <p:nvPr/>
          </p:nvSpPr>
          <p:spPr>
            <a:xfrm>
              <a:off x="8174047"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29" name="Google Shape;31;p2"/>
            <p:cNvSpPr/>
            <p:nvPr/>
          </p:nvSpPr>
          <p:spPr>
            <a:xfrm>
              <a:off x="8204248"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30" name="Google Shape;32;p2"/>
            <p:cNvSpPr/>
            <p:nvPr/>
          </p:nvSpPr>
          <p:spPr>
            <a:xfrm>
              <a:off x="7778749"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31" name="Google Shape;33;p2"/>
            <p:cNvSpPr/>
            <p:nvPr/>
          </p:nvSpPr>
          <p:spPr>
            <a:xfrm rot="10800000">
              <a:off x="-1" y="6349"/>
              <a:ext cx="631949" cy="4249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137158" indent="22861" algn="r">
              <a:spcBef>
                <a:spcPts val="700"/>
              </a:spcBef>
              <a:buClrTx/>
              <a:buSzTx/>
              <a:buFontTx/>
              <a:buNone/>
              <a:defRPr>
                <a:solidFill>
                  <a:srgbClr val="7F7F7F"/>
                </a:solidFill>
              </a:defRPr>
            </a:lvl1pPr>
            <a:lvl2pPr marL="137158" indent="160020" algn="r">
              <a:spcBef>
                <a:spcPts val="700"/>
              </a:spcBef>
              <a:buClrTx/>
              <a:buSzTx/>
              <a:buFontTx/>
              <a:buNone/>
              <a:defRPr>
                <a:solidFill>
                  <a:srgbClr val="7F7F7F"/>
                </a:solidFill>
              </a:defRPr>
            </a:lvl2pPr>
            <a:lvl3pPr marL="137158" indent="160020" algn="r">
              <a:spcBef>
                <a:spcPts val="700"/>
              </a:spcBef>
              <a:buClrTx/>
              <a:buSzTx/>
              <a:buFontTx/>
              <a:buNone/>
              <a:defRPr>
                <a:solidFill>
                  <a:srgbClr val="7F7F7F"/>
                </a:solidFill>
              </a:defRPr>
            </a:lvl3pPr>
            <a:lvl4pPr marL="137158" indent="160020" algn="r">
              <a:spcBef>
                <a:spcPts val="700"/>
              </a:spcBef>
              <a:buClrTx/>
              <a:buSzTx/>
              <a:buFontTx/>
              <a:buNone/>
              <a:defRPr>
                <a:solidFill>
                  <a:srgbClr val="7F7F7F"/>
                </a:solidFill>
              </a:defRPr>
            </a:lvl4pPr>
            <a:lvl5pPr marL="137158" indent="16002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1"/>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0"/>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0" y="3352800"/>
            <a:ext cx="6447504" cy="1178222"/>
          </a:xfrm>
          <a:prstGeom prst="rect">
            <a:avLst/>
          </a:prstGeom>
        </p:spPr>
        <p:txBody>
          <a:bodyPr lIns="45699" tIns="45699" rIns="45699" bIns="45699" anchor="ctr"/>
          <a:lstStyle/>
          <a:p>
            <a:pPr/>
          </a:p>
        </p:txBody>
      </p:sp>
      <p:sp>
        <p:nvSpPr>
          <p:cNvPr id="138" name="Google Shape;107;p13"/>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39" name="Google Shape;108;p13"/>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4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8"/>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59" name="Google Shape;122;p15"/>
          <p:cNvSpPr txBox="1"/>
          <p:nvPr/>
        </p:nvSpPr>
        <p:spPr>
          <a:xfrm>
            <a:off x="440701" y="352113"/>
            <a:ext cx="388602"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0" name="Google Shape;123;p15"/>
          <p:cNvSpPr txBox="1"/>
          <p:nvPr/>
        </p:nvSpPr>
        <p:spPr>
          <a:xfrm>
            <a:off x="6704058" y="1924247"/>
            <a:ext cx="388602"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latin typeface="+mj-lt"/>
                <a:ea typeface="+mj-ea"/>
                <a:cs typeface="+mj-cs"/>
                <a:sym typeface="Arial"/>
              </a:defRPr>
            </a:lvl1pPr>
          </a:lstStyle>
          <a:p>
            <a:pPr/>
            <a:r>
              <a:t>”</a:t>
            </a:r>
          </a:p>
        </p:txBody>
      </p:sp>
      <p:sp>
        <p:nvSpPr>
          <p:cNvPr id="16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0" y="3395586"/>
            <a:ext cx="6447504" cy="1135438"/>
          </a:xfrm>
          <a:prstGeom prst="rect">
            <a:avLst/>
          </a:prstGeom>
        </p:spPr>
        <p:txBody>
          <a:bodyPr lIns="45699" tIns="45699" rIns="45699" bIns="45699"/>
          <a:lstStyle/>
          <a:p>
            <a:pPr/>
          </a:p>
        </p:txBody>
      </p:sp>
      <p:sp>
        <p:nvSpPr>
          <p:cNvPr id="171"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2"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59"/>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5"/>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n-lt"/>
                <a:ea typeface="+mn-ea"/>
                <a:cs typeface="+mn-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9"/>
          </a:xfrm>
          <a:prstGeom prst="rect">
            <a:avLst/>
          </a:prstGeom>
        </p:spPr>
        <p:txBody>
          <a:bodyPr lIns="19050" tIns="19050" rIns="19050" bIns="19050"/>
          <a:lstStyle>
            <a:lvl1pPr marL="0" indent="0" algn="r" defTabSz="309560">
              <a:buClrTx/>
              <a:buSzTx/>
              <a:buFontTx/>
              <a:buNone/>
              <a:defRPr b="1" sz="2000">
                <a:solidFill>
                  <a:srgbClr val="FFFFFF"/>
                </a:solidFill>
                <a:latin typeface="+mn-lt"/>
                <a:ea typeface="+mn-ea"/>
                <a:cs typeface="+mn-cs"/>
                <a:sym typeface="Helvetica"/>
              </a:defRPr>
            </a:lvl1pPr>
            <a:lvl2pPr marL="0" indent="0" algn="r" defTabSz="309560">
              <a:buClrTx/>
              <a:buSzTx/>
              <a:buFontTx/>
              <a:buNone/>
              <a:defRPr b="1" sz="2000">
                <a:solidFill>
                  <a:srgbClr val="FFFFFF"/>
                </a:solidFill>
                <a:latin typeface="+mn-lt"/>
                <a:ea typeface="+mn-ea"/>
                <a:cs typeface="+mn-cs"/>
                <a:sym typeface="Helvetica"/>
              </a:defRPr>
            </a:lvl2pPr>
            <a:lvl3pPr marL="0" indent="0" algn="r" defTabSz="309560">
              <a:buClrTx/>
              <a:buSzTx/>
              <a:buFontTx/>
              <a:buNone/>
              <a:defRPr b="1" sz="2000">
                <a:solidFill>
                  <a:srgbClr val="FFFFFF"/>
                </a:solidFill>
                <a:latin typeface="+mn-lt"/>
                <a:ea typeface="+mn-ea"/>
                <a:cs typeface="+mn-cs"/>
                <a:sym typeface="Helvetica"/>
              </a:defRPr>
            </a:lvl3pPr>
            <a:lvl4pPr marL="0" indent="0" algn="r" defTabSz="309560">
              <a:buClrTx/>
              <a:buSzTx/>
              <a:buFontTx/>
              <a:buNone/>
              <a:defRPr b="1" sz="2000">
                <a:solidFill>
                  <a:srgbClr val="FFFFFF"/>
                </a:solidFill>
                <a:latin typeface="+mn-lt"/>
                <a:ea typeface="+mn-ea"/>
                <a:cs typeface="+mn-cs"/>
                <a:sym typeface="Helvetica"/>
              </a:defRPr>
            </a:lvl4pPr>
            <a:lvl5pPr marL="0" indent="0" algn="r" defTabSz="309560">
              <a:buClrTx/>
              <a:buSzTx/>
              <a:buFontTx/>
              <a:buNone/>
              <a:defRPr b="1" sz="2000">
                <a:solidFill>
                  <a:srgbClr val="FFFFFF"/>
                </a:solidFill>
                <a:latin typeface="+mn-lt"/>
                <a:ea typeface="+mn-ea"/>
                <a:cs typeface="+mn-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7"/>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7" cy="1504497"/>
          </a:xfrm>
          <a:prstGeom prst="rect">
            <a:avLst/>
          </a:prstGeom>
          <a:ln w="12700">
            <a:miter lim="400000"/>
          </a:ln>
        </p:spPr>
      </p:pic>
      <p:grpSp>
        <p:nvGrpSpPr>
          <p:cNvPr id="203" name="v"/>
          <p:cNvGrpSpPr/>
          <p:nvPr/>
        </p:nvGrpSpPr>
        <p:grpSpPr>
          <a:xfrm>
            <a:off x="2193" y="-20602"/>
            <a:ext cx="9139613" cy="574444"/>
            <a:chOff x="0" y="0"/>
            <a:chExt cx="9139611" cy="574442"/>
          </a:xfrm>
        </p:grpSpPr>
        <p:sp>
          <p:nvSpPr>
            <p:cNvPr id="201" name="Rectangle"/>
            <p:cNvSpPr/>
            <p:nvPr/>
          </p:nvSpPr>
          <p:spPr>
            <a:xfrm>
              <a:off x="-1" y="-1"/>
              <a:ext cx="9139613" cy="574444"/>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1" y="175130"/>
              <a:ext cx="9139613"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5" cy="1261388"/>
          </a:xfrm>
          <a:prstGeom prst="rect">
            <a:avLst/>
          </a:prstGeom>
          <a:ln w="12700">
            <a:miter lim="400000"/>
          </a:ln>
        </p:spPr>
      </p:pic>
      <p:sp>
        <p:nvSpPr>
          <p:cNvPr id="205" name="Slide Number"/>
          <p:cNvSpPr txBox="1"/>
          <p:nvPr>
            <p:ph type="sldNum" sz="quarter" idx="2"/>
          </p:nvPr>
        </p:nvSpPr>
        <p:spPr>
          <a:xfrm>
            <a:off x="4501889" y="4918851"/>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2"/>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8" cy="2910581"/>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8" cy="2910584"/>
          </a:xfrm>
          <a:prstGeom prst="rect">
            <a:avLst/>
          </a:prstGeom>
        </p:spPr>
        <p:txBody>
          <a:bodyPr lIns="45699" tIns="45699" rIns="45699" bIns="45699"/>
          <a:lstStyle/>
          <a:p>
            <a:pPr/>
          </a:p>
        </p:txBody>
      </p:sp>
      <p:sp>
        <p:nvSpPr>
          <p:cNvPr id="7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9" cy="432199"/>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1"/>
          </a:xfrm>
          <a:prstGeom prst="rect">
            <a:avLst/>
          </a:prstGeom>
        </p:spPr>
        <p:txBody>
          <a:bodyPr lIns="45699" tIns="45699" rIns="45699" bIns="45699"/>
          <a:lstStyle/>
          <a:p>
            <a:pPr/>
          </a:p>
        </p:txBody>
      </p:sp>
      <p:sp>
        <p:nvSpPr>
          <p:cNvPr id="82" name="Google Shape;66;p7"/>
          <p:cNvSpPr txBox="1"/>
          <p:nvPr>
            <p:ph type="body" sz="quarter" idx="22"/>
          </p:nvPr>
        </p:nvSpPr>
        <p:spPr>
          <a:xfrm>
            <a:off x="3816286" y="1620737"/>
            <a:ext cx="3139216" cy="432199"/>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6" y="2052933"/>
            <a:ext cx="3139216" cy="2478091"/>
          </a:xfrm>
          <a:prstGeom prst="rect">
            <a:avLst/>
          </a:prstGeom>
        </p:spPr>
        <p:txBody>
          <a:bodyPr lIns="45699" tIns="45699" rIns="45699" bIns="45699"/>
          <a:lstStyle/>
          <a:p>
            <a:pPr/>
          </a:p>
        </p:txBody>
      </p:sp>
      <p:sp>
        <p:nvSpPr>
          <p:cNvPr id="84"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7"/>
          </a:xfrm>
          <a:prstGeom prst="rect">
            <a:avLst/>
          </a:prstGeom>
        </p:spPr>
        <p:txBody>
          <a:bodyPr lIns="45699" tIns="45699" rIns="45699" bIns="45699"/>
          <a:lstStyle/>
          <a:p>
            <a:pPr/>
          </a:p>
        </p:txBody>
      </p:sp>
      <p:sp>
        <p:nvSpPr>
          <p:cNvPr id="109" name="Slide Number"/>
          <p:cNvSpPr txBox="1"/>
          <p:nvPr>
            <p:ph type="sldNum" sz="quarter" idx="2"/>
          </p:nvPr>
        </p:nvSpPr>
        <p:spPr>
          <a:xfrm>
            <a:off x="6771483" y="4577794"/>
            <a:ext cx="184020"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0" y="-6352"/>
            <a:ext cx="9144002" cy="5149853"/>
            <a:chOff x="0" y="0"/>
            <a:chExt cx="9144001" cy="5149852"/>
          </a:xfrm>
        </p:grpSpPr>
        <p:sp>
          <p:nvSpPr>
            <p:cNvPr id="2" name="Google Shape;7;p1"/>
            <p:cNvSpPr/>
            <p:nvPr/>
          </p:nvSpPr>
          <p:spPr>
            <a:xfrm>
              <a:off x="7028260" y="6349"/>
              <a:ext cx="914401" cy="5143502"/>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1" y="2767409"/>
              <a:ext cx="3572670" cy="2382442"/>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7" y="-1"/>
              <a:ext cx="2255514"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5" name="Google Shape;10;p1"/>
            <p:cNvSpPr/>
            <p:nvPr/>
          </p:nvSpPr>
          <p:spPr>
            <a:xfrm>
              <a:off x="7202582" y="-1"/>
              <a:ext cx="1941420"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6" name="Google Shape;11;p1"/>
            <p:cNvSpPr/>
            <p:nvPr/>
          </p:nvSpPr>
          <p:spPr>
            <a:xfrm>
              <a:off x="6699251" y="2292350"/>
              <a:ext cx="2444751" cy="2857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7" name="Google Shape;12;p1"/>
            <p:cNvSpPr/>
            <p:nvPr/>
          </p:nvSpPr>
          <p:spPr>
            <a:xfrm>
              <a:off x="7000876" y="-1"/>
              <a:ext cx="2140746"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8" name="Google Shape;13;p1"/>
            <p:cNvSpPr/>
            <p:nvPr/>
          </p:nvSpPr>
          <p:spPr>
            <a:xfrm>
              <a:off x="8174048" y="-1"/>
              <a:ext cx="967573"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9" name="Google Shape;14;p1"/>
            <p:cNvSpPr/>
            <p:nvPr/>
          </p:nvSpPr>
          <p:spPr>
            <a:xfrm>
              <a:off x="8204249" y="-1"/>
              <a:ext cx="937371" cy="5149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defRPr>
                  <a:latin typeface="+mj-lt"/>
                  <a:ea typeface="+mj-ea"/>
                  <a:cs typeface="+mj-cs"/>
                  <a:sym typeface="Arial"/>
                </a:defRPr>
              </a:pPr>
            </a:p>
          </p:txBody>
        </p:sp>
        <p:sp>
          <p:nvSpPr>
            <p:cNvPr id="10" name="Google Shape;15;p1"/>
            <p:cNvSpPr/>
            <p:nvPr/>
          </p:nvSpPr>
          <p:spPr>
            <a:xfrm>
              <a:off x="7778750" y="2698750"/>
              <a:ext cx="1362871" cy="2451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sp>
          <p:nvSpPr>
            <p:cNvPr id="11" name="Google Shape;16;p1"/>
            <p:cNvSpPr/>
            <p:nvPr/>
          </p:nvSpPr>
          <p:spPr>
            <a:xfrm>
              <a:off x="-1" y="3016250"/>
              <a:ext cx="336552" cy="2133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defRPr>
                  <a:latin typeface="+mj-lt"/>
                  <a:ea typeface="+mj-ea"/>
                  <a:cs typeface="+mj-cs"/>
                  <a:sym typeface="Arial"/>
                </a:defRPr>
              </a:pPr>
            </a:p>
          </p:txBody>
        </p:sp>
      </p:grpSp>
      <p:sp>
        <p:nvSpPr>
          <p:cNvPr id="1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1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9" y="4724142"/>
            <a:ext cx="275470" cy="271749"/>
          </a:xfrm>
          <a:prstGeom prst="rect">
            <a:avLst/>
          </a:prstGeom>
          <a:ln w="12700">
            <a:miter lim="400000"/>
          </a:ln>
        </p:spPr>
        <p:txBody>
          <a:bodyPr wrap="none" lIns="91423" tIns="91423" rIns="91423" bIns="91423"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0"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expressjs.com/en/resources/middleware.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Introduction To Express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14;p28" descr="Google Shape;214;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8" name="Google Shape;215;p28"/>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Routing</a:t>
            </a:r>
          </a:p>
        </p:txBody>
      </p:sp>
      <p:sp>
        <p:nvSpPr>
          <p:cNvPr id="259" name="Google Shape;216;p28"/>
          <p:cNvSpPr txBox="1"/>
          <p:nvPr>
            <p:ph type="body" idx="1"/>
          </p:nvPr>
        </p:nvSpPr>
        <p:spPr>
          <a:xfrm>
            <a:off x="235500" y="748148"/>
            <a:ext cx="8663400" cy="4150204"/>
          </a:xfrm>
          <a:prstGeom prst="rect">
            <a:avLst/>
          </a:prstGeom>
        </p:spPr>
        <p:txBody>
          <a:bodyPr/>
          <a:lstStyle/>
          <a:p>
            <a:pPr indent="-368300">
              <a:buClr>
                <a:schemeClr val="accent3"/>
              </a:buClr>
              <a:buSzPts val="2200"/>
              <a:buChar char="❖"/>
              <a:defRPr sz="2200">
                <a:solidFill>
                  <a:srgbClr val="FFFFFF"/>
                </a:solidFill>
              </a:defRPr>
            </a:pPr>
            <a:r>
              <a:t>To perform routing, we are interested in the </a:t>
            </a:r>
            <a:r>
              <a:rPr>
                <a:solidFill>
                  <a:schemeClr val="accent3"/>
                </a:solidFill>
              </a:rPr>
              <a:t>path section</a:t>
            </a:r>
            <a:r>
              <a:t> of the URL</a:t>
            </a:r>
          </a:p>
          <a:p>
            <a:pPr indent="-368300">
              <a:buClr>
                <a:schemeClr val="accent3"/>
              </a:buClr>
              <a:buSzPts val="2200"/>
              <a:buChar char="❖"/>
              <a:defRPr sz="2200">
                <a:solidFill>
                  <a:srgbClr val="FFFFFF"/>
                </a:solidFill>
              </a:defRPr>
            </a:pPr>
            <a:r>
              <a:t>With Express there are a few route methods used to perform routing: </a:t>
            </a:r>
            <a:r>
              <a:rPr>
                <a:solidFill>
                  <a:schemeClr val="accent3"/>
                </a:solidFill>
              </a:rPr>
              <a:t>get, post, put and delete</a:t>
            </a:r>
            <a:r>
              <a:t> (we will use get):</a:t>
            </a:r>
          </a:p>
        </p:txBody>
      </p:sp>
      <p:graphicFrame>
        <p:nvGraphicFramePr>
          <p:cNvPr id="260" name="Google Shape;217;p28"/>
          <p:cNvGraphicFramePr/>
          <p:nvPr/>
        </p:nvGraphicFramePr>
        <p:xfrm>
          <a:off x="1701600" y="3021450"/>
          <a:ext cx="5731201"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600">
                          <a:latin typeface="Montserrat Light"/>
                          <a:ea typeface="Montserrat Light"/>
                          <a:cs typeface="Montserrat Light"/>
                          <a:sym typeface="Montserrat Light"/>
                        </a:defRPr>
                      </a:pPr>
                      <a:r>
                        <a:t>app.get('/', function (req, res) {</a:t>
                      </a:r>
                    </a:p>
                    <a:p>
                      <a:pPr algn="just">
                        <a:lnSpc>
                          <a:spcPct val="115000"/>
                        </a:lnSpc>
                        <a:defRPr sz="1600">
                          <a:latin typeface="Montserrat Light"/>
                          <a:ea typeface="Montserrat Light"/>
                          <a:cs typeface="Montserrat Light"/>
                          <a:sym typeface="Montserrat Light"/>
                        </a:defRPr>
                      </a:pPr>
                      <a:r>
                        <a:t>  res.send('Hello World!')</a:t>
                      </a:r>
                    </a:p>
                    <a:p>
                      <a:pPr algn="just">
                        <a:lnSpc>
                          <a:spcPct val="115000"/>
                        </a:lnSpc>
                        <a:defRPr sz="16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4" name="Google Shape;222;p29" descr="Google Shape;222;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5" name="Google Shape;223;p29"/>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Creating a Server Using Express</a:t>
            </a:r>
          </a:p>
        </p:txBody>
      </p:sp>
      <p:sp>
        <p:nvSpPr>
          <p:cNvPr id="266" name="Google Shape;224;p29"/>
          <p:cNvSpPr txBox="1"/>
          <p:nvPr/>
        </p:nvSpPr>
        <p:spPr>
          <a:xfrm>
            <a:off x="595824" y="652248"/>
            <a:ext cx="7855502" cy="16052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400">
                <a:solidFill>
                  <a:srgbClr val="FFFFFF"/>
                </a:solidFill>
                <a:latin typeface="Trebuchet MS"/>
                <a:ea typeface="Trebuchet MS"/>
                <a:cs typeface="Trebuchet MS"/>
                <a:sym typeface="Trebuchet MS"/>
              </a:defRPr>
            </a:pPr>
            <a:r>
              <a:t>In the root directory of your ‘</a:t>
            </a:r>
            <a:r>
              <a:rPr>
                <a:solidFill>
                  <a:schemeClr val="accent3"/>
                </a:solidFill>
              </a:rPr>
              <a:t>myapp</a:t>
            </a:r>
            <a:r>
              <a:t>’ directory (the directory you created when you installed Express), create a file called ‘</a:t>
            </a:r>
            <a:r>
              <a:rPr>
                <a:solidFill>
                  <a:schemeClr val="accent3"/>
                </a:solidFill>
              </a:rPr>
              <a:t>app.js</a:t>
            </a:r>
            <a:r>
              <a:t>’ and copy the code below into it:</a:t>
            </a:r>
          </a:p>
        </p:txBody>
      </p:sp>
      <p:graphicFrame>
        <p:nvGraphicFramePr>
          <p:cNvPr id="267" name="Google Shape;225;p29"/>
          <p:cNvGraphicFramePr/>
          <p:nvPr/>
        </p:nvGraphicFramePr>
        <p:xfrm>
          <a:off x="1734173" y="2089549"/>
          <a:ext cx="5731204" cy="6745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674550">
                <a:tc>
                  <a:txBody>
                    <a:bodyPr/>
                    <a:lstStyle/>
                    <a:p>
                      <a:pPr algn="just">
                        <a:lnSpc>
                          <a:spcPct val="115000"/>
                        </a:lnSpc>
                        <a:defRPr sz="1600">
                          <a:latin typeface="Montserrat Light"/>
                          <a:ea typeface="Montserrat Light"/>
                          <a:cs typeface="Montserrat Light"/>
                          <a:sym typeface="Montserrat Light"/>
                        </a:defRPr>
                      </a:pPr>
                      <a:r>
                        <a:t>const express = require('express')</a:t>
                      </a:r>
                    </a:p>
                    <a:p>
                      <a:pPr algn="just">
                        <a:lnSpc>
                          <a:spcPct val="115000"/>
                        </a:lnSpc>
                        <a:defRPr sz="1600">
                          <a:latin typeface="Montserrat Light"/>
                          <a:ea typeface="Montserrat Light"/>
                          <a:cs typeface="Montserrat Light"/>
                          <a:sym typeface="Montserrat Light"/>
                        </a:defRPr>
                      </a:pPr>
                      <a:r>
                        <a:t>const app = express()</a:t>
                      </a:r>
                    </a:p>
                    <a:p>
                      <a:pPr algn="just">
                        <a:lnSpc>
                          <a:spcPct val="115000"/>
                        </a:lnSpc>
                        <a:defRPr sz="1600">
                          <a:latin typeface="Montserrat Light"/>
                          <a:ea typeface="Montserrat Light"/>
                          <a:cs typeface="Montserrat Light"/>
                          <a:sym typeface="Montserrat Light"/>
                        </a:defRPr>
                      </a:pPr>
                    </a:p>
                    <a:p>
                      <a:pPr algn="just">
                        <a:lnSpc>
                          <a:spcPct val="115000"/>
                        </a:lnSpc>
                        <a:defRPr sz="1600">
                          <a:latin typeface="Montserrat Light"/>
                          <a:ea typeface="Montserrat Light"/>
                          <a:cs typeface="Montserrat Light"/>
                          <a:sym typeface="Montserrat Light"/>
                        </a:defRPr>
                      </a:pPr>
                      <a:r>
                        <a:t>app.get('/', function (req, res) {</a:t>
                      </a:r>
                    </a:p>
                    <a:p>
                      <a:pPr algn="just">
                        <a:lnSpc>
                          <a:spcPct val="115000"/>
                        </a:lnSpc>
                        <a:defRPr sz="1600">
                          <a:latin typeface="Montserrat Light"/>
                          <a:ea typeface="Montserrat Light"/>
                          <a:cs typeface="Montserrat Light"/>
                          <a:sym typeface="Montserrat Light"/>
                        </a:defRPr>
                      </a:pPr>
                      <a:r>
                        <a:t>  res.send('Hello World!')</a:t>
                      </a:r>
                    </a:p>
                    <a:p>
                      <a:pPr algn="just">
                        <a:lnSpc>
                          <a:spcPct val="115000"/>
                        </a:lnSpc>
                        <a:defRPr sz="1600">
                          <a:latin typeface="Montserrat Light"/>
                          <a:ea typeface="Montserrat Light"/>
                          <a:cs typeface="Montserrat Light"/>
                          <a:sym typeface="Montserrat Light"/>
                        </a:defRPr>
                      </a:pPr>
                      <a:r>
                        <a:t>})</a:t>
                      </a:r>
                    </a:p>
                    <a:p>
                      <a:pPr algn="just">
                        <a:lnSpc>
                          <a:spcPct val="115000"/>
                        </a:lnSpc>
                        <a:defRPr sz="1600">
                          <a:latin typeface="Montserrat Light"/>
                          <a:ea typeface="Montserrat Light"/>
                          <a:cs typeface="Montserrat Light"/>
                          <a:sym typeface="Montserrat Light"/>
                        </a:defRPr>
                      </a:pPr>
                    </a:p>
                    <a:p>
                      <a:pPr algn="just">
                        <a:lnSpc>
                          <a:spcPct val="115000"/>
                        </a:lnSpc>
                        <a:defRPr sz="1600">
                          <a:latin typeface="Montserrat Light"/>
                          <a:ea typeface="Montserrat Light"/>
                          <a:cs typeface="Montserrat Light"/>
                          <a:sym typeface="Montserrat Light"/>
                        </a:defRPr>
                      </a:pPr>
                      <a:r>
                        <a:t>app.listen(8000, function () {</a:t>
                      </a:r>
                    </a:p>
                    <a:p>
                      <a:pPr algn="just">
                        <a:lnSpc>
                          <a:spcPct val="115000"/>
                        </a:lnSpc>
                        <a:defRPr sz="1600">
                          <a:latin typeface="Montserrat Light"/>
                          <a:ea typeface="Montserrat Light"/>
                          <a:cs typeface="Montserrat Light"/>
                          <a:sym typeface="Montserrat Light"/>
                        </a:defRPr>
                      </a:pPr>
                      <a:r>
                        <a:t>  console.log('Example app listening on port 8000!')</a:t>
                      </a:r>
                    </a:p>
                    <a:p>
                      <a:pPr algn="just">
                        <a:lnSpc>
                          <a:spcPct val="115000"/>
                        </a:lnSpc>
                        <a:defRPr sz="16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1" name="Google Shape;230;p30" descr="Google Shape;230;p30"/>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2" name="Google Shape;231;p30"/>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Creating a Server Using Express</a:t>
            </a:r>
          </a:p>
        </p:txBody>
      </p:sp>
      <p:sp>
        <p:nvSpPr>
          <p:cNvPr id="273" name="Google Shape;232;p30"/>
          <p:cNvSpPr txBox="1"/>
          <p:nvPr/>
        </p:nvSpPr>
        <p:spPr>
          <a:xfrm>
            <a:off x="672024" y="880849"/>
            <a:ext cx="7855502" cy="3738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start the server, </a:t>
            </a:r>
            <a:r>
              <a:rPr>
                <a:solidFill>
                  <a:schemeClr val="accent3"/>
                </a:solidFill>
              </a:rPr>
              <a:t>call </a:t>
            </a:r>
            <a:r>
              <a:t>node with the script in your terminal or command prompt</a:t>
            </a: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Now use your web browser to navigate to </a:t>
            </a:r>
            <a:r>
              <a:rPr i="1">
                <a:solidFill>
                  <a:schemeClr val="accent3"/>
                </a:solidFill>
              </a:rPr>
              <a:t>http://127.0.0.1:8000/</a:t>
            </a:r>
            <a:r>
              <a:t>. You should see the string “Hello World!” displayed in your browser! </a:t>
            </a: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r>
              <a:t> </a:t>
            </a:r>
          </a:p>
        </p:txBody>
      </p:sp>
      <p:pic>
        <p:nvPicPr>
          <p:cNvPr id="274" name="Google Shape;233;p30" descr="Google Shape;233;p30"/>
          <p:cNvPicPr>
            <a:picLocks noChangeAspect="1"/>
          </p:cNvPicPr>
          <p:nvPr/>
        </p:nvPicPr>
        <p:blipFill>
          <a:blip r:embed="rId3">
            <a:extLst/>
          </a:blip>
          <a:stretch>
            <a:fillRect/>
          </a:stretch>
        </p:blipFill>
        <p:spPr>
          <a:xfrm>
            <a:off x="2528448" y="1749624"/>
            <a:ext cx="3560678" cy="76987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6" name="Google Shape;238;p31" descr="Google Shape;238;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7" name="Google Shape;239;p31"/>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Serving Static Files with Express</a:t>
            </a:r>
          </a:p>
        </p:txBody>
      </p:sp>
      <p:sp>
        <p:nvSpPr>
          <p:cNvPr id="278" name="Google Shape;240;p31"/>
          <p:cNvSpPr txBox="1"/>
          <p:nvPr/>
        </p:nvSpPr>
        <p:spPr>
          <a:xfrm>
            <a:off x="672024" y="652248"/>
            <a:ext cx="7855502" cy="387656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2400">
                <a:solidFill>
                  <a:srgbClr val="FFFFFF"/>
                </a:solidFill>
                <a:latin typeface="Trebuchet MS"/>
                <a:ea typeface="Trebuchet MS"/>
                <a:cs typeface="Trebuchet MS"/>
                <a:sym typeface="Trebuchet MS"/>
              </a:defRPr>
            </a:pPr>
            <a:r>
              <a:t>With Express it is easy to serve </a:t>
            </a:r>
            <a:r>
              <a:rPr>
                <a:solidFill>
                  <a:schemeClr val="accent3"/>
                </a:solidFill>
              </a:rPr>
              <a:t>static </a:t>
            </a:r>
            <a:r>
              <a:t>resources by using the </a:t>
            </a:r>
            <a:r>
              <a:rPr>
                <a:solidFill>
                  <a:schemeClr val="accent3"/>
                </a:solidFill>
                <a:latin typeface="Consolas"/>
                <a:ea typeface="Consolas"/>
                <a:cs typeface="Consolas"/>
                <a:sym typeface="Consolas"/>
              </a:rPr>
              <a:t>express.static</a:t>
            </a:r>
            <a:r>
              <a:t> built-in middleware function</a:t>
            </a:r>
          </a:p>
          <a:p>
            <a:pPr>
              <a:spcBef>
                <a:spcPts val="1000"/>
              </a:spcBef>
              <a:defRPr sz="2400">
                <a:solidFill>
                  <a:srgbClr val="FFFFFF"/>
                </a:solidFill>
                <a:latin typeface="Trebuchet MS"/>
                <a:ea typeface="Trebuchet MS"/>
                <a:cs typeface="Trebuchet MS"/>
                <a:sym typeface="Trebuchet MS"/>
              </a:defRPr>
            </a:pPr>
            <a:r>
              <a:t>To allow your app to serve static files:</a:t>
            </a:r>
          </a:p>
          <a:p>
            <a:pPr marL="457200" indent="-381000">
              <a:buClr>
                <a:schemeClr val="accent3"/>
              </a:buClr>
              <a:buSzPts val="2400"/>
              <a:buAutoNum type="arabicPeriod" startAt="1"/>
              <a:defRPr sz="2400">
                <a:solidFill>
                  <a:schemeClr val="accent3"/>
                </a:solidFill>
                <a:latin typeface="Trebuchet MS"/>
                <a:ea typeface="Trebuchet MS"/>
                <a:cs typeface="Trebuchet MS"/>
                <a:sym typeface="Trebuchet MS"/>
              </a:defRPr>
            </a:pPr>
            <a:r>
              <a:t>Create a folder</a:t>
            </a:r>
            <a:r>
              <a:rPr>
                <a:solidFill>
                  <a:srgbClr val="FFFFFF"/>
                </a:solidFill>
              </a:rPr>
              <a:t> in your project directory to store the static files you want to serve.</a:t>
            </a:r>
            <a:endParaRPr>
              <a:solidFill>
                <a:srgbClr val="FFFFFF"/>
              </a:solidFill>
            </a:endParaRPr>
          </a:p>
          <a:p>
            <a:pPr marL="457200" indent="-381000">
              <a:buClr>
                <a:schemeClr val="accent3"/>
              </a:buClr>
              <a:buSzPts val="2400"/>
              <a:buAutoNum type="arabicPeriod" startAt="1"/>
              <a:defRPr sz="2400">
                <a:solidFill>
                  <a:schemeClr val="accent3"/>
                </a:solidFill>
                <a:latin typeface="Trebuchet MS"/>
                <a:ea typeface="Trebuchet MS"/>
                <a:cs typeface="Trebuchet MS"/>
                <a:sym typeface="Trebuchet MS"/>
              </a:defRPr>
            </a:pPr>
            <a:r>
              <a:t>Add </a:t>
            </a:r>
            <a:r>
              <a:rPr>
                <a:solidFill>
                  <a:srgbClr val="FFFFFF"/>
                </a:solidFill>
              </a:rPr>
              <a:t>all the </a:t>
            </a:r>
            <a:r>
              <a:t>static resources</a:t>
            </a:r>
            <a:r>
              <a:rPr>
                <a:solidFill>
                  <a:srgbClr val="FFFFFF"/>
                </a:solidFill>
              </a:rPr>
              <a:t> that you want your app to make available (images, HTML files etc) to this folder.</a:t>
            </a:r>
            <a:endParaRPr>
              <a:solidFill>
                <a:srgbClr val="FFFFFF"/>
              </a:solidFill>
            </a:endParaRPr>
          </a:p>
          <a:p>
            <a:pPr marL="457200" indent="-381000">
              <a:buClr>
                <a:schemeClr val="accent3"/>
              </a:buClr>
              <a:buSzPts val="2400"/>
              <a:buAutoNum type="arabicPeriod" startAt="1"/>
              <a:defRPr sz="2400">
                <a:solidFill>
                  <a:schemeClr val="accent3"/>
                </a:solidFill>
                <a:latin typeface="Trebuchet MS"/>
                <a:ea typeface="Trebuchet MS"/>
                <a:cs typeface="Trebuchet MS"/>
                <a:sym typeface="Trebuchet MS"/>
              </a:defRPr>
            </a:pPr>
            <a:r>
              <a:t>Add </a:t>
            </a:r>
            <a:r>
              <a:rPr>
                <a:solidFill>
                  <a:srgbClr val="FFFFFF"/>
                </a:solidFill>
              </a:rPr>
              <a:t>the following code to your app.js file: </a:t>
            </a:r>
            <a:r>
              <a:rPr>
                <a:latin typeface="Consolas"/>
                <a:ea typeface="Consolas"/>
                <a:cs typeface="Consolas"/>
                <a:sym typeface="Consolas"/>
              </a:rPr>
              <a:t>app.use(express.static('public'));</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2" name="Google Shape;245;p32" descr="Google Shape;245;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3" name="Google Shape;246;p32"/>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Environment Variables</a:t>
            </a:r>
          </a:p>
        </p:txBody>
      </p:sp>
      <p:sp>
        <p:nvSpPr>
          <p:cNvPr id="284" name="Google Shape;247;p32"/>
          <p:cNvSpPr txBox="1"/>
          <p:nvPr/>
        </p:nvSpPr>
        <p:spPr>
          <a:xfrm>
            <a:off x="672024" y="880848"/>
            <a:ext cx="7855502" cy="309045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When creating back-end apps, it is important to be able to access</a:t>
            </a:r>
            <a:r>
              <a:rPr>
                <a:solidFill>
                  <a:schemeClr val="accent3"/>
                </a:solidFill>
              </a:rPr>
              <a:t> </a:t>
            </a:r>
            <a:r>
              <a:rPr i="1">
                <a:solidFill>
                  <a:schemeClr val="accent3"/>
                </a:solidFill>
              </a:rPr>
              <a:t>environment variables</a:t>
            </a:r>
            <a:r>
              <a:t>.</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Node.js allows us to access these variables using </a:t>
            </a:r>
            <a:r>
              <a:rPr>
                <a:solidFill>
                  <a:schemeClr val="accent3"/>
                </a:solidFill>
                <a:latin typeface="Consolas"/>
                <a:ea typeface="Consolas"/>
                <a:cs typeface="Consolas"/>
                <a:sym typeface="Consolas"/>
              </a:rPr>
              <a:t>process.env</a:t>
            </a:r>
            <a:r>
              <a:t>.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see some of the environment variables stored on your PC, </a:t>
            </a:r>
            <a:r>
              <a:rPr>
                <a:solidFill>
                  <a:schemeClr val="accent3"/>
                </a:solidFill>
              </a:rPr>
              <a:t>add </a:t>
            </a:r>
            <a:r>
              <a:t>the following line of code to your app.js file and </a:t>
            </a:r>
            <a:r>
              <a:rPr>
                <a:solidFill>
                  <a:schemeClr val="accent3"/>
                </a:solidFill>
              </a:rPr>
              <a:t>run </a:t>
            </a:r>
            <a:r>
              <a:t>it in the terminal:</a:t>
            </a:r>
          </a:p>
        </p:txBody>
      </p:sp>
      <p:graphicFrame>
        <p:nvGraphicFramePr>
          <p:cNvPr id="285" name="Google Shape;248;p32"/>
          <p:cNvGraphicFramePr/>
          <p:nvPr/>
        </p:nvGraphicFramePr>
        <p:xfrm>
          <a:off x="1529575" y="3949224"/>
          <a:ext cx="5731201"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800"/>
                      </a:pPr>
                      <a:r>
                        <a:rPr sz="1600">
                          <a:latin typeface="Montserrat"/>
                          <a:ea typeface="Montserrat"/>
                          <a:cs typeface="Montserrat"/>
                          <a:sym typeface="Montserrat"/>
                        </a:rPr>
                        <a:t>console.log('The value of process.env is:', process.env);</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9" name="Google Shape;253;p33" descr="Google Shape;253;p3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90" name="Google Shape;254;p33"/>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Environment Variables</a:t>
            </a:r>
          </a:p>
        </p:txBody>
      </p:sp>
      <p:sp>
        <p:nvSpPr>
          <p:cNvPr id="291" name="Google Shape;255;p33"/>
          <p:cNvSpPr txBox="1"/>
          <p:nvPr/>
        </p:nvSpPr>
        <p:spPr>
          <a:xfrm>
            <a:off x="672024" y="880849"/>
            <a:ext cx="7855502" cy="23164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An important environment variable that will be set on the server is the</a:t>
            </a:r>
            <a:r>
              <a:rPr>
                <a:solidFill>
                  <a:schemeClr val="accent3"/>
                </a:solidFill>
              </a:rPr>
              <a:t> port number</a:t>
            </a:r>
            <a:r>
              <a:t> on which your application server will listen for HTTP requests.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get the </a:t>
            </a:r>
            <a:r>
              <a:rPr>
                <a:solidFill>
                  <a:schemeClr val="accent3"/>
                </a:solidFill>
              </a:rPr>
              <a:t>port number</a:t>
            </a:r>
            <a:r>
              <a:t> from the environment variables instead of </a:t>
            </a:r>
            <a:r>
              <a:rPr>
                <a:solidFill>
                  <a:schemeClr val="accent3"/>
                </a:solidFill>
              </a:rPr>
              <a:t>hardcoding </a:t>
            </a:r>
            <a:r>
              <a:t>it, we use the following code:</a:t>
            </a:r>
          </a:p>
        </p:txBody>
      </p:sp>
      <p:graphicFrame>
        <p:nvGraphicFramePr>
          <p:cNvPr id="292" name="Google Shape;256;p33"/>
          <p:cNvGraphicFramePr/>
          <p:nvPr/>
        </p:nvGraphicFramePr>
        <p:xfrm>
          <a:off x="1529575" y="3415824"/>
          <a:ext cx="5731201"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600">
                          <a:latin typeface="Montserrat"/>
                          <a:ea typeface="Montserrat"/>
                          <a:cs typeface="Montserrat"/>
                          <a:sym typeface="Montserrat"/>
                        </a:defRPr>
                      </a:pPr>
                      <a:r>
                        <a:t>const PORT = process.env.PORT || 8000;</a:t>
                      </a:r>
                    </a:p>
                    <a:p>
                      <a:pPr algn="just">
                        <a:lnSpc>
                          <a:spcPct val="115000"/>
                        </a:lnSpc>
                        <a:defRPr sz="1600">
                          <a:latin typeface="Montserrat"/>
                          <a:ea typeface="Montserrat"/>
                          <a:cs typeface="Montserrat"/>
                          <a:sym typeface="Montserrat"/>
                        </a:defRPr>
                      </a:pPr>
                      <a:r>
                        <a:t>app.listen(PORT, () =&gt; {</a:t>
                      </a:r>
                    </a:p>
                    <a:p>
                      <a:pPr algn="just">
                        <a:lnSpc>
                          <a:spcPct val="115000"/>
                        </a:lnSpc>
                        <a:defRPr sz="1600">
                          <a:latin typeface="Montserrat"/>
                          <a:ea typeface="Montserrat"/>
                          <a:cs typeface="Montserrat"/>
                          <a:sym typeface="Montserrat"/>
                        </a:defRPr>
                      </a:pPr>
                      <a:r>
                        <a:t>  console.log(`Server is listening on port ${PORT}`);</a:t>
                      </a:r>
                    </a:p>
                    <a:p>
                      <a:pPr algn="just">
                        <a:lnSpc>
                          <a:spcPct val="115000"/>
                        </a:lnSpc>
                        <a:defRPr sz="1600">
                          <a:latin typeface="Montserrat"/>
                          <a:ea typeface="Montserrat"/>
                          <a:cs typeface="Montserrat"/>
                          <a:sym typeface="Montserra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4" name="Google Shape;261;p34" descr="Google Shape;261;p3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5" name="Google Shape;262;p34"/>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Nodemon</a:t>
            </a:r>
          </a:p>
        </p:txBody>
      </p:sp>
      <p:sp>
        <p:nvSpPr>
          <p:cNvPr id="296" name="Google Shape;263;p34"/>
          <p:cNvSpPr txBox="1"/>
          <p:nvPr/>
        </p:nvSpPr>
        <p:spPr>
          <a:xfrm>
            <a:off x="443424" y="728450"/>
            <a:ext cx="7855502" cy="429497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Use </a:t>
            </a:r>
            <a:r>
              <a:rPr>
                <a:solidFill>
                  <a:schemeClr val="accent3"/>
                </a:solidFill>
              </a:rPr>
              <a:t>Nodemon </a:t>
            </a:r>
            <a:r>
              <a:t>to enable server </a:t>
            </a:r>
            <a:r>
              <a:rPr>
                <a:solidFill>
                  <a:schemeClr val="accent3"/>
                </a:solidFill>
              </a:rPr>
              <a:t>restarts </a:t>
            </a:r>
            <a:r>
              <a:t>on file changes.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After typing the command shown below into the command line interface, you should see that your package.json file now </a:t>
            </a:r>
            <a:r>
              <a:rPr>
                <a:solidFill>
                  <a:schemeClr val="accent3"/>
                </a:solidFill>
              </a:rPr>
              <a:t>includes a reference</a:t>
            </a:r>
            <a:r>
              <a:t> to Nodemon in its devDependencies section.</a:t>
            </a:r>
          </a:p>
          <a:p>
            <a:pPr>
              <a:defRPr sz="2400">
                <a:solidFill>
                  <a:srgbClr val="FFFFFF"/>
                </a:solidFill>
                <a:latin typeface="Trebuchet MS"/>
                <a:ea typeface="Trebuchet MS"/>
                <a:cs typeface="Trebuchet MS"/>
                <a:sym typeface="Trebuchet MS"/>
              </a:defRPr>
            </a:pPr>
          </a:p>
          <a:p>
            <a:pPr indent="914400">
              <a:defRPr sz="2400">
                <a:solidFill>
                  <a:schemeClr val="accent3"/>
                </a:solidFill>
                <a:latin typeface="Consolas"/>
                <a:ea typeface="Consolas"/>
                <a:cs typeface="Consolas"/>
                <a:sym typeface="Consolas"/>
              </a:defRPr>
            </a:pPr>
            <a:r>
              <a:t>npm install --save-dev nodemon</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To run an app using Nodemon, type </a:t>
            </a:r>
            <a:r>
              <a:rPr>
                <a:solidFill>
                  <a:schemeClr val="accent3"/>
                </a:solidFill>
                <a:latin typeface="Consolas"/>
                <a:ea typeface="Consolas"/>
                <a:cs typeface="Consolas"/>
                <a:sym typeface="Consolas"/>
              </a:rPr>
              <a:t>nodemon name_of_file</a:t>
            </a:r>
            <a:r>
              <a:t> in the terminal instead of </a:t>
            </a:r>
            <a:r>
              <a:rPr>
                <a:solidFill>
                  <a:schemeClr val="accent3"/>
                </a:solidFill>
                <a:latin typeface="Consolas"/>
                <a:ea typeface="Consolas"/>
                <a:cs typeface="Consolas"/>
                <a:sym typeface="Consolas"/>
              </a:rPr>
              <a:t>node name_of_file.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Google Shape;268;p35" descr="Google Shape;268;p3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01" name="Google Shape;269;p35"/>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Add a Start Script</a:t>
            </a:r>
          </a:p>
        </p:txBody>
      </p:sp>
      <p:sp>
        <p:nvSpPr>
          <p:cNvPr id="302" name="Google Shape;270;p35"/>
          <p:cNvSpPr txBox="1"/>
          <p:nvPr/>
        </p:nvSpPr>
        <p:spPr>
          <a:xfrm>
            <a:off x="443424" y="804650"/>
            <a:ext cx="7855502" cy="4512854"/>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It is recommended that you add a script to your package.json file for every application that you create that specifies</a:t>
            </a:r>
            <a:r>
              <a:rPr>
                <a:solidFill>
                  <a:schemeClr val="accent3"/>
                </a:solidFill>
              </a:rPr>
              <a:t> how to start your app</a:t>
            </a:r>
            <a:r>
              <a:t>.</a:t>
            </a: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a:defRPr sz="2400">
                <a:solidFill>
                  <a:srgbClr val="FFFFFF"/>
                </a:solidFill>
                <a:latin typeface="Trebuchet MS"/>
                <a:ea typeface="Trebuchet MS"/>
                <a:cs typeface="Trebuchet MS"/>
                <a:sym typeface="Trebuchet MS"/>
              </a:defRPr>
            </a:pP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start the application, we then type </a:t>
            </a:r>
            <a:r>
              <a:rPr>
                <a:solidFill>
                  <a:schemeClr val="accent3"/>
                </a:solidFill>
                <a:latin typeface="Consolas"/>
                <a:ea typeface="Consolas"/>
                <a:cs typeface="Consolas"/>
                <a:sym typeface="Consolas"/>
              </a:rPr>
              <a:t>npm start</a:t>
            </a:r>
            <a:r>
              <a:t>. This will use the instruction specified in the start script in the package.json file to run the code.</a:t>
            </a:r>
          </a:p>
        </p:txBody>
      </p:sp>
      <p:pic>
        <p:nvPicPr>
          <p:cNvPr id="303" name="Google Shape;271;p35" descr="Google Shape;271;p35"/>
          <p:cNvPicPr>
            <a:picLocks noChangeAspect="1"/>
          </p:cNvPicPr>
          <p:nvPr/>
        </p:nvPicPr>
        <p:blipFill>
          <a:blip r:embed="rId3">
            <a:extLst/>
          </a:blip>
          <a:stretch>
            <a:fillRect/>
          </a:stretch>
        </p:blipFill>
        <p:spPr>
          <a:xfrm>
            <a:off x="1358953" y="2186003"/>
            <a:ext cx="6399177" cy="12194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2"/>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2"/>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Introduction to Express: Working with files and data in NodeJS and looking servers with Node JS.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What is Express.js?</a:t>
            </a:r>
          </a:p>
        </p:txBody>
      </p:sp>
      <p:sp>
        <p:nvSpPr>
          <p:cNvPr id="222" name="Google Shape;164;p21"/>
          <p:cNvSpPr txBox="1"/>
          <p:nvPr>
            <p:ph type="body" idx="1"/>
          </p:nvPr>
        </p:nvSpPr>
        <p:spPr>
          <a:xfrm>
            <a:off x="616500" y="900550"/>
            <a:ext cx="7929599" cy="3769800"/>
          </a:xfrm>
          <a:prstGeom prst="rect">
            <a:avLst/>
          </a:prstGeom>
        </p:spPr>
        <p:txBody>
          <a:bodyPr/>
          <a:lstStyle/>
          <a:p>
            <a:pPr indent="-381000">
              <a:buClr>
                <a:schemeClr val="accent3"/>
              </a:buClr>
              <a:buSzPts val="2400"/>
              <a:buChar char="❖"/>
              <a:defRPr sz="2400">
                <a:solidFill>
                  <a:srgbClr val="FFFFFF"/>
                </a:solidFill>
              </a:defRPr>
            </a:pPr>
            <a:r>
              <a:t>Gives you access to a</a:t>
            </a:r>
            <a:r>
              <a:rPr>
                <a:solidFill>
                  <a:schemeClr val="accent3"/>
                </a:solidFill>
              </a:rPr>
              <a:t> library of code</a:t>
            </a:r>
            <a:r>
              <a:t> (Node.js functions) that makes it </a:t>
            </a:r>
            <a:r>
              <a:rPr>
                <a:solidFill>
                  <a:schemeClr val="accent3"/>
                </a:solidFill>
              </a:rPr>
              <a:t>easier </a:t>
            </a:r>
            <a:r>
              <a:t>for you to create web servers with Node</a:t>
            </a:r>
          </a:p>
          <a:p>
            <a:pPr indent="-381000">
              <a:buClr>
                <a:schemeClr val="accent3"/>
              </a:buClr>
              <a:buSzPts val="2400"/>
              <a:buChar char="❖"/>
              <a:defRPr sz="2400">
                <a:solidFill>
                  <a:srgbClr val="FFFFFF"/>
                </a:solidFill>
              </a:defRPr>
            </a:pPr>
            <a:r>
              <a:t>Although Express is minimalist, developers have created </a:t>
            </a:r>
            <a:r>
              <a:rPr>
                <a:solidFill>
                  <a:schemeClr val="accent3"/>
                </a:solidFill>
              </a:rPr>
              <a:t>compatible middleware</a:t>
            </a:r>
            <a:r>
              <a:t> </a:t>
            </a:r>
            <a:r>
              <a:rPr u="sng">
                <a:solidFill>
                  <a:srgbClr val="0000FF"/>
                </a:solidFill>
                <a:uFill>
                  <a:solidFill>
                    <a:srgbClr val="0000FF"/>
                  </a:solidFill>
                </a:uFill>
                <a:hlinkClick r:id="rId4" invalidUrl="" action="" tgtFrame="" tooltip="" history="1" highlightClick="0" endSnd="0"/>
              </a:rPr>
              <a:t>packages</a:t>
            </a:r>
            <a:r>
              <a:rPr>
                <a:solidFill>
                  <a:schemeClr val="accent3"/>
                </a:solidFill>
              </a:rPr>
              <a:t> </a:t>
            </a:r>
            <a:r>
              <a:t>to address almost any web development problem </a:t>
            </a:r>
          </a:p>
          <a:p>
            <a:pPr indent="-381000">
              <a:buClr>
                <a:schemeClr val="accent3"/>
              </a:buClr>
              <a:buSzPts val="2400"/>
              <a:buChar char="❖"/>
              <a:defRPr sz="2400">
                <a:solidFill>
                  <a:srgbClr val="FFFFFF"/>
                </a:solidFill>
              </a:defRPr>
            </a:pPr>
            <a:r>
              <a:t>Unlike other frameworks, like Django, Express is an </a:t>
            </a:r>
            <a:r>
              <a:rPr>
                <a:solidFill>
                  <a:schemeClr val="accent3"/>
                </a:solidFill>
              </a:rPr>
              <a:t>un-opinionated</a:t>
            </a:r>
            <a:r>
              <a:t> web framework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169;p22" descr="Google Shape;169;p2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7" name="Google Shape;170;p22"/>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Why Use Express?</a:t>
            </a:r>
          </a:p>
        </p:txBody>
      </p:sp>
      <p:sp>
        <p:nvSpPr>
          <p:cNvPr id="228" name="Google Shape;171;p22"/>
          <p:cNvSpPr txBox="1"/>
          <p:nvPr>
            <p:ph type="body" idx="1"/>
          </p:nvPr>
        </p:nvSpPr>
        <p:spPr>
          <a:xfrm>
            <a:off x="616500" y="748149"/>
            <a:ext cx="7929599" cy="4190703"/>
          </a:xfrm>
          <a:prstGeom prst="rect">
            <a:avLst/>
          </a:prstGeom>
        </p:spPr>
        <p:txBody>
          <a:bodyPr/>
          <a:lstStyle/>
          <a:p>
            <a:pPr indent="-381000">
              <a:buClr>
                <a:schemeClr val="accent3"/>
              </a:buClr>
              <a:buSzPts val="2400"/>
              <a:buChar char="❖"/>
              <a:defRPr sz="2400">
                <a:solidFill>
                  <a:srgbClr val="FFFFFF"/>
                </a:solidFill>
              </a:defRPr>
            </a:pPr>
            <a:r>
              <a:t>To</a:t>
            </a:r>
            <a:r>
              <a:rPr>
                <a:solidFill>
                  <a:schemeClr val="accent3"/>
                </a:solidFill>
              </a:rPr>
              <a:t> speed up development</a:t>
            </a:r>
            <a:r>
              <a:t> and </a:t>
            </a:r>
            <a:r>
              <a:rPr>
                <a:solidFill>
                  <a:schemeClr val="accent3"/>
                </a:solidFill>
              </a:rPr>
              <a:t>decrease </a:t>
            </a:r>
            <a:r>
              <a:t>the amount of </a:t>
            </a:r>
            <a:r>
              <a:rPr>
                <a:solidFill>
                  <a:schemeClr val="accent3"/>
                </a:solidFill>
              </a:rPr>
              <a:t>boilerplate code</a:t>
            </a:r>
            <a:r>
              <a:t> you have to write.</a:t>
            </a:r>
          </a:p>
          <a:p>
            <a:pPr indent="-381000">
              <a:buClr>
                <a:schemeClr val="accent3"/>
              </a:buClr>
              <a:buSzPts val="2400"/>
              <a:buChar char="❖"/>
              <a:defRPr sz="2400">
                <a:solidFill>
                  <a:srgbClr val="FFFFFF"/>
                </a:solidFill>
              </a:defRPr>
            </a:pPr>
            <a:r>
              <a:t>We could write all the code we need without Express, but we will use Express to </a:t>
            </a:r>
            <a:r>
              <a:rPr>
                <a:solidFill>
                  <a:schemeClr val="accent3"/>
                </a:solidFill>
              </a:rPr>
              <a:t>speed up development.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Google Shape;176;p23" descr="Google Shape;176;p2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31" name="Google Shape;177;p23"/>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Install Express</a:t>
            </a:r>
          </a:p>
        </p:txBody>
      </p:sp>
      <p:sp>
        <p:nvSpPr>
          <p:cNvPr id="232" name="Google Shape;178;p23"/>
          <p:cNvSpPr txBox="1"/>
          <p:nvPr>
            <p:ph type="body" idx="1"/>
          </p:nvPr>
        </p:nvSpPr>
        <p:spPr>
          <a:xfrm>
            <a:off x="616500" y="786474"/>
            <a:ext cx="7929599" cy="4146303"/>
          </a:xfrm>
          <a:prstGeom prst="rect">
            <a:avLst/>
          </a:prstGeom>
        </p:spPr>
        <p:txBody>
          <a:bodyPr/>
          <a:lstStyle/>
          <a:p>
            <a:pPr indent="-381000">
              <a:buClr>
                <a:schemeClr val="accent3"/>
              </a:buClr>
              <a:buSzPts val="2400"/>
              <a:buChar char="❖"/>
              <a:defRPr sz="2400">
                <a:solidFill>
                  <a:schemeClr val="accent3"/>
                </a:solidFill>
              </a:defRPr>
            </a:pPr>
            <a:r>
              <a:t>Express </a:t>
            </a:r>
            <a:r>
              <a:rPr>
                <a:solidFill>
                  <a:srgbClr val="FFFFFF"/>
                </a:solidFill>
              </a:rPr>
              <a:t>is another package that you need to install using </a:t>
            </a:r>
            <a:r>
              <a:t>NPM</a:t>
            </a:r>
            <a:r>
              <a:rPr>
                <a:solidFill>
                  <a:srgbClr val="FFFFFF"/>
                </a:solidFill>
              </a:rPr>
              <a:t>. </a:t>
            </a:r>
            <a:endParaRPr>
              <a:solidFill>
                <a:srgbClr val="FFFFFF"/>
              </a:solidFill>
            </a:endParaRPr>
          </a:p>
          <a:p>
            <a:pPr marL="0" indent="0">
              <a:spcBef>
                <a:spcPts val="1600"/>
              </a:spcBef>
              <a:buSzTx/>
              <a:buNone/>
              <a:defRPr sz="2400">
                <a:solidFill>
                  <a:schemeClr val="accent3"/>
                </a:solidFill>
              </a:defRPr>
            </a:pPr>
            <a:r>
              <a:t>Step 1:</a:t>
            </a:r>
            <a:r>
              <a:rPr>
                <a:solidFill>
                  <a:srgbClr val="FFFFFF"/>
                </a:solidFill>
              </a:rPr>
              <a:t> Open your terminal or command prompt.</a:t>
            </a:r>
            <a:endParaRPr>
              <a:solidFill>
                <a:srgbClr val="FFFFFF"/>
              </a:solidFill>
            </a:endParaRPr>
          </a:p>
          <a:p>
            <a:pPr marL="0" indent="0">
              <a:spcBef>
                <a:spcPts val="1600"/>
              </a:spcBef>
              <a:buSzTx/>
              <a:buNone/>
              <a:defRPr sz="2400">
                <a:solidFill>
                  <a:schemeClr val="accent3"/>
                </a:solidFill>
              </a:defRPr>
            </a:pPr>
            <a:r>
              <a:t>Step 2:</a:t>
            </a:r>
            <a:r>
              <a:rPr>
                <a:solidFill>
                  <a:srgbClr val="FFFFFF"/>
                </a:solidFill>
              </a:rPr>
              <a:t> Create a directory using the </a:t>
            </a:r>
            <a:r>
              <a:rPr>
                <a:latin typeface="Consolas"/>
                <a:ea typeface="Consolas"/>
                <a:cs typeface="Consolas"/>
                <a:sym typeface="Consolas"/>
              </a:rPr>
              <a:t>mkdir </a:t>
            </a:r>
            <a:r>
              <a:rPr>
                <a:solidFill>
                  <a:srgbClr val="FFFFFF"/>
                </a:solidFill>
              </a:rPr>
              <a:t>command and then navigate into it using the </a:t>
            </a:r>
            <a:r>
              <a:rPr>
                <a:latin typeface="Consolas"/>
                <a:ea typeface="Consolas"/>
                <a:cs typeface="Consolas"/>
                <a:sym typeface="Consolas"/>
              </a:rPr>
              <a:t>cd </a:t>
            </a:r>
            <a:r>
              <a:rPr>
                <a:solidFill>
                  <a:srgbClr val="FFFFFF"/>
                </a:solidFill>
              </a:rPr>
              <a:t>command.</a:t>
            </a:r>
            <a:endParaRPr>
              <a:solidFill>
                <a:srgbClr val="FFFFFF"/>
              </a:solidFill>
            </a:endParaRPr>
          </a:p>
          <a:p>
            <a:pPr marL="0" indent="457200">
              <a:spcBef>
                <a:spcPts val="1600"/>
              </a:spcBef>
              <a:buSzTx/>
              <a:buNone/>
              <a:defRPr sz="2400">
                <a:solidFill>
                  <a:schemeClr val="accent3"/>
                </a:solidFill>
                <a:latin typeface="Consolas"/>
                <a:ea typeface="Consolas"/>
                <a:cs typeface="Consolas"/>
                <a:sym typeface="Consolas"/>
              </a:defRPr>
            </a:pPr>
            <a:r>
              <a:t>mkdir myapp</a:t>
            </a:r>
          </a:p>
          <a:p>
            <a:pPr marL="0" indent="457200">
              <a:spcBef>
                <a:spcPts val="1600"/>
              </a:spcBef>
              <a:buSzTx/>
              <a:buNone/>
              <a:defRPr sz="2400">
                <a:solidFill>
                  <a:schemeClr val="accent3"/>
                </a:solidFill>
                <a:latin typeface="Consolas"/>
                <a:ea typeface="Consolas"/>
                <a:cs typeface="Consolas"/>
                <a:sym typeface="Consolas"/>
              </a:defRPr>
            </a:pPr>
            <a:r>
              <a:t>cd myapp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Google Shape;183;p24" descr="Google Shape;183;p2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35" name="Google Shape;184;p24"/>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Install Express</a:t>
            </a:r>
          </a:p>
        </p:txBody>
      </p:sp>
      <p:sp>
        <p:nvSpPr>
          <p:cNvPr id="236" name="Google Shape;185;p24"/>
          <p:cNvSpPr txBox="1"/>
          <p:nvPr>
            <p:ph type="body" idx="1"/>
          </p:nvPr>
        </p:nvSpPr>
        <p:spPr>
          <a:xfrm>
            <a:off x="616500" y="786474"/>
            <a:ext cx="7929599" cy="4146303"/>
          </a:xfrm>
          <a:prstGeom prst="rect">
            <a:avLst/>
          </a:prstGeom>
        </p:spPr>
        <p:txBody>
          <a:bodyPr/>
          <a:lstStyle/>
          <a:p>
            <a:pPr marL="0" indent="0">
              <a:buSzTx/>
              <a:buNone/>
              <a:defRPr sz="2400">
                <a:solidFill>
                  <a:schemeClr val="accent3"/>
                </a:solidFill>
              </a:defRPr>
            </a:pPr>
            <a:r>
              <a:t>Step 3:</a:t>
            </a:r>
            <a:r>
              <a:rPr>
                <a:solidFill>
                  <a:srgbClr val="FFFFFF"/>
                </a:solidFill>
              </a:rPr>
              <a:t> Use the</a:t>
            </a:r>
            <a:r>
              <a:t> init npm</a:t>
            </a:r>
            <a:r>
              <a:rPr>
                <a:solidFill>
                  <a:srgbClr val="FFFFFF"/>
                </a:solidFill>
              </a:rPr>
              <a:t> command to create a package.json file for your application. The command, </a:t>
            </a:r>
            <a:r>
              <a:rPr>
                <a:latin typeface="Consolas"/>
                <a:ea typeface="Consolas"/>
                <a:cs typeface="Consolas"/>
                <a:sym typeface="Consolas"/>
              </a:rPr>
              <a:t>npm init</a:t>
            </a:r>
            <a:r>
              <a:rPr>
                <a:solidFill>
                  <a:srgbClr val="FFFFFF"/>
                </a:solidFill>
              </a:rPr>
              <a:t>, will prompt you to enter several details, such as the package name, version, description, entry point, test command, etc. </a:t>
            </a:r>
            <a:endParaRPr>
              <a:solidFill>
                <a:srgbClr val="FFFFFF"/>
              </a:solidFill>
            </a:endParaRPr>
          </a:p>
          <a:p>
            <a:pPr marL="0" indent="457200">
              <a:spcBef>
                <a:spcPts val="1600"/>
              </a:spcBef>
              <a:buSzTx/>
              <a:buNone/>
              <a:defRPr sz="2400">
                <a:solidFill>
                  <a:schemeClr val="accent3"/>
                </a:solidFill>
                <a:latin typeface="Consolas"/>
                <a:ea typeface="Consolas"/>
                <a:cs typeface="Consolas"/>
                <a:sym typeface="Consolas"/>
              </a:defRPr>
            </a:pPr>
            <a:r>
              <a:t>npm init </a:t>
            </a:r>
          </a:p>
          <a:p>
            <a:pPr marL="0" indent="0">
              <a:spcBef>
                <a:spcPts val="1600"/>
              </a:spcBef>
              <a:buSzTx/>
              <a:buNone/>
              <a:defRPr sz="2400">
                <a:solidFill>
                  <a:schemeClr val="accent3"/>
                </a:solidFill>
              </a:defRPr>
            </a:pPr>
            <a:r>
              <a:t>Step 4:</a:t>
            </a:r>
            <a:r>
              <a:rPr>
                <a:solidFill>
                  <a:srgbClr val="FFFFFF"/>
                </a:solidFill>
              </a:rPr>
              <a:t> To display the package.json file enter </a:t>
            </a:r>
            <a:r>
              <a:rPr>
                <a:latin typeface="Consolas"/>
                <a:ea typeface="Consolas"/>
                <a:cs typeface="Consolas"/>
                <a:sym typeface="Consolas"/>
              </a:rPr>
              <a:t>cat package.json</a:t>
            </a:r>
            <a:r>
              <a:rPr>
                <a:solidFill>
                  <a:srgbClr val="FFFFFF"/>
                </a:solidFill>
              </a:rPr>
              <a:t> or type </a:t>
            </a:r>
            <a:r>
              <a:rPr>
                <a:latin typeface="Consolas"/>
                <a:ea typeface="Consolas"/>
                <a:cs typeface="Consolas"/>
                <a:sym typeface="Consolas"/>
              </a:rPr>
              <a:t>package.json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90;p25" descr="Google Shape;190;p2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39" name="Google Shape;191;p25"/>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Install Express</a:t>
            </a:r>
          </a:p>
        </p:txBody>
      </p:sp>
      <p:sp>
        <p:nvSpPr>
          <p:cNvPr id="240" name="Google Shape;192;p25"/>
          <p:cNvSpPr txBox="1"/>
          <p:nvPr>
            <p:ph type="body" idx="1"/>
          </p:nvPr>
        </p:nvSpPr>
        <p:spPr>
          <a:xfrm>
            <a:off x="616500" y="786473"/>
            <a:ext cx="7929599" cy="4163104"/>
          </a:xfrm>
          <a:prstGeom prst="rect">
            <a:avLst/>
          </a:prstGeom>
        </p:spPr>
        <p:txBody>
          <a:bodyPr/>
          <a:lstStyle/>
          <a:p>
            <a:pPr marL="0" indent="0">
              <a:buSzTx/>
              <a:buNone/>
              <a:defRPr sz="2400">
                <a:solidFill>
                  <a:schemeClr val="accent3"/>
                </a:solidFill>
              </a:defRPr>
            </a:pPr>
            <a:r>
              <a:t>Step 5:</a:t>
            </a:r>
            <a:r>
              <a:rPr>
                <a:solidFill>
                  <a:srgbClr val="FFFFFF"/>
                </a:solidFill>
              </a:rPr>
              <a:t> Install the Express library in the ‘</a:t>
            </a:r>
            <a:r>
              <a:t>myapp</a:t>
            </a:r>
            <a:r>
              <a:rPr>
                <a:solidFill>
                  <a:srgbClr val="FFFFFF"/>
                </a:solidFill>
              </a:rPr>
              <a:t>’ directory that you created and save it in the dependencies list of the package.json file: </a:t>
            </a:r>
            <a:endParaRPr>
              <a:solidFill>
                <a:srgbClr val="FFFFFF"/>
              </a:solidFill>
            </a:endParaRPr>
          </a:p>
          <a:p>
            <a:pPr marL="0" indent="457200">
              <a:spcBef>
                <a:spcPts val="1600"/>
              </a:spcBef>
              <a:buSzTx/>
              <a:buNone/>
              <a:defRPr sz="2400">
                <a:solidFill>
                  <a:schemeClr val="accent3"/>
                </a:solidFill>
                <a:latin typeface="Consolas"/>
                <a:ea typeface="Consolas"/>
                <a:cs typeface="Consolas"/>
                <a:sym typeface="Consolas"/>
              </a:defRPr>
            </a:pPr>
            <a:r>
              <a:t>npm install express</a:t>
            </a:r>
          </a:p>
          <a:p>
            <a:pPr marL="0" indent="0">
              <a:spcBef>
                <a:spcPts val="1600"/>
              </a:spcBef>
              <a:buSzTx/>
              <a:buNone/>
              <a:defRPr sz="2400">
                <a:solidFill>
                  <a:schemeClr val="accent3"/>
                </a:solidFill>
              </a:defRPr>
            </a:pPr>
            <a:r>
              <a:t>Step 6:</a:t>
            </a:r>
            <a:r>
              <a:rPr>
                <a:solidFill>
                  <a:srgbClr val="FFFFFF"/>
                </a:solidFill>
              </a:rPr>
              <a:t> Enter </a:t>
            </a:r>
            <a:r>
              <a:rPr>
                <a:latin typeface="Consolas"/>
                <a:ea typeface="Consolas"/>
                <a:cs typeface="Consolas"/>
                <a:sym typeface="Consolas"/>
              </a:rPr>
              <a:t>cat package.json</a:t>
            </a:r>
            <a:r>
              <a:rPr>
                <a:solidFill>
                  <a:srgbClr val="FFFFFF"/>
                </a:solidFill>
              </a:rPr>
              <a:t> or type</a:t>
            </a:r>
            <a:r>
              <a:rPr>
                <a:latin typeface="Consolas"/>
                <a:ea typeface="Consolas"/>
                <a:cs typeface="Consolas"/>
                <a:sym typeface="Consolas"/>
              </a:rPr>
              <a:t> package.json </a:t>
            </a:r>
            <a:r>
              <a:rPr>
                <a:solidFill>
                  <a:srgbClr val="FFFFFF"/>
                </a:solidFill>
              </a:rPr>
              <a:t>into your terminal again. The dependencies section of your package.json will now appear in the package.json file and will contain Express.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Google Shape;197;p26" descr="Google Shape;197;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3" name="Google Shape;198;p26"/>
          <p:cNvSpPr txBox="1"/>
          <p:nvPr>
            <p:ph type="title"/>
          </p:nvPr>
        </p:nvSpPr>
        <p:spPr>
          <a:xfrm>
            <a:off x="311699" y="137566"/>
            <a:ext cx="8520602" cy="572704"/>
          </a:xfrm>
          <a:prstGeom prst="rect">
            <a:avLst/>
          </a:prstGeom>
        </p:spPr>
        <p:txBody>
          <a:bodyPr/>
          <a:lstStyle>
            <a:lvl1pPr algn="ctr" defTabSz="877822">
              <a:defRPr b="1" sz="2500">
                <a:solidFill>
                  <a:schemeClr val="accent3"/>
                </a:solidFill>
              </a:defRPr>
            </a:lvl1pPr>
          </a:lstStyle>
          <a:p>
            <a:pPr/>
            <a:r>
              <a:t>Install Express</a:t>
            </a:r>
          </a:p>
        </p:txBody>
      </p:sp>
      <p:graphicFrame>
        <p:nvGraphicFramePr>
          <p:cNvPr id="244" name="Google Shape;199;p26"/>
          <p:cNvGraphicFramePr/>
          <p:nvPr/>
        </p:nvGraphicFramePr>
        <p:xfrm>
          <a:off x="1614624" y="786475"/>
          <a:ext cx="5733901" cy="101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3900"/>
              </a:tblGrid>
              <a:tr h="101600">
                <a:tc>
                  <a:txBody>
                    <a:bodyPr/>
                    <a:lstStyle/>
                    <a:p>
                      <a:pPr algn="just">
                        <a:lnSpc>
                          <a:spcPct val="115000"/>
                        </a:lnSpc>
                        <a:defRPr sz="1600">
                          <a:latin typeface="Montserrat Light"/>
                          <a:ea typeface="Montserrat Light"/>
                          <a:cs typeface="Montserrat Light"/>
                          <a:sym typeface="Montserrat Light"/>
                        </a:defRPr>
                      </a:pPr>
                      <a:r>
                        <a:t>cat package.json</a:t>
                      </a:r>
                    </a:p>
                    <a:p>
                      <a:pPr algn="just">
                        <a:lnSpc>
                          <a:spcPct val="115000"/>
                        </a:lnSpc>
                        <a:defRPr sz="1600">
                          <a:latin typeface="Montserrat Light"/>
                          <a:ea typeface="Montserrat Light"/>
                          <a:cs typeface="Montserrat Light"/>
                          <a:sym typeface="Montserrat Light"/>
                        </a:defRPr>
                      </a:pPr>
                      <a:r>
                        <a:t>{</a:t>
                      </a:r>
                    </a:p>
                    <a:p>
                      <a:pPr algn="just">
                        <a:lnSpc>
                          <a:spcPct val="115000"/>
                        </a:lnSpc>
                        <a:defRPr sz="1600">
                          <a:latin typeface="Montserrat Light"/>
                          <a:ea typeface="Montserrat Light"/>
                          <a:cs typeface="Montserrat Light"/>
                          <a:sym typeface="Montserrat Light"/>
                        </a:defRPr>
                      </a:pPr>
                      <a:r>
                        <a:t>  "name": "myapp",</a:t>
                      </a:r>
                    </a:p>
                    <a:p>
                      <a:pPr algn="just">
                        <a:lnSpc>
                          <a:spcPct val="115000"/>
                        </a:lnSpc>
                        <a:defRPr sz="1600">
                          <a:latin typeface="Montserrat Light"/>
                          <a:ea typeface="Montserrat Light"/>
                          <a:cs typeface="Montserrat Light"/>
                          <a:sym typeface="Montserrat Light"/>
                        </a:defRPr>
                      </a:pPr>
                      <a:r>
                        <a:t>  "version": "1.0.0",</a:t>
                      </a:r>
                    </a:p>
                    <a:p>
                      <a:pPr algn="just">
                        <a:lnSpc>
                          <a:spcPct val="115000"/>
                        </a:lnSpc>
                        <a:defRPr sz="1600">
                          <a:latin typeface="Montserrat Light"/>
                          <a:ea typeface="Montserrat Light"/>
                          <a:cs typeface="Montserrat Light"/>
                          <a:sym typeface="Montserrat Light"/>
                        </a:defRPr>
                      </a:pPr>
                      <a:r>
                        <a:t>  "description": "",</a:t>
                      </a:r>
                    </a:p>
                    <a:p>
                      <a:pPr algn="just">
                        <a:lnSpc>
                          <a:spcPct val="115000"/>
                        </a:lnSpc>
                        <a:defRPr sz="1600">
                          <a:latin typeface="Montserrat Light"/>
                          <a:ea typeface="Montserrat Light"/>
                          <a:cs typeface="Montserrat Light"/>
                          <a:sym typeface="Montserrat Light"/>
                        </a:defRPr>
                      </a:pPr>
                      <a:r>
                        <a:t>  "main": "index.js",</a:t>
                      </a:r>
                    </a:p>
                    <a:p>
                      <a:pPr algn="just">
                        <a:lnSpc>
                          <a:spcPct val="115000"/>
                        </a:lnSpc>
                        <a:defRPr sz="1600">
                          <a:latin typeface="Montserrat Light"/>
                          <a:ea typeface="Montserrat Light"/>
                          <a:cs typeface="Montserrat Light"/>
                          <a:sym typeface="Montserrat Light"/>
                        </a:defRPr>
                      </a:pPr>
                      <a:r>
                        <a:t>  "scripts": {</a:t>
                      </a:r>
                    </a:p>
                    <a:p>
                      <a:pPr algn="just">
                        <a:lnSpc>
                          <a:spcPct val="115000"/>
                        </a:lnSpc>
                        <a:defRPr sz="1600">
                          <a:latin typeface="Montserrat Light"/>
                          <a:ea typeface="Montserrat Light"/>
                          <a:cs typeface="Montserrat Light"/>
                          <a:sym typeface="Montserrat Light"/>
                        </a:defRPr>
                      </a:pPr>
                      <a:r>
                        <a:t>    "test": "echo \"Error: no test specified\" &amp;&amp; exit 1"</a:t>
                      </a:r>
                    </a:p>
                    <a:p>
                      <a:pPr algn="just">
                        <a:lnSpc>
                          <a:spcPct val="115000"/>
                        </a:lnSpc>
                        <a:defRPr sz="1600">
                          <a:latin typeface="Montserrat Light"/>
                          <a:ea typeface="Montserrat Light"/>
                          <a:cs typeface="Montserrat Light"/>
                          <a:sym typeface="Montserrat Light"/>
                        </a:defRPr>
                      </a:pPr>
                      <a:r>
                        <a:t>  },</a:t>
                      </a:r>
                    </a:p>
                    <a:p>
                      <a:pPr algn="just">
                        <a:lnSpc>
                          <a:spcPct val="115000"/>
                        </a:lnSpc>
                        <a:defRPr sz="1600">
                          <a:latin typeface="Montserrat Light"/>
                          <a:ea typeface="Montserrat Light"/>
                          <a:cs typeface="Montserrat Light"/>
                          <a:sym typeface="Montserrat Light"/>
                        </a:defRPr>
                      </a:pPr>
                      <a:r>
                        <a:t>  "author": "",</a:t>
                      </a:r>
                    </a:p>
                    <a:p>
                      <a:pPr algn="just">
                        <a:lnSpc>
                          <a:spcPct val="115000"/>
                        </a:lnSpc>
                        <a:defRPr sz="1600">
                          <a:latin typeface="Montserrat Light"/>
                          <a:ea typeface="Montserrat Light"/>
                          <a:cs typeface="Montserrat Light"/>
                          <a:sym typeface="Montserrat Light"/>
                        </a:defRPr>
                      </a:pPr>
                      <a:r>
                        <a:t>  "license": "ISC",</a:t>
                      </a:r>
                    </a:p>
                    <a:p>
                      <a:pPr algn="just">
                        <a:lnSpc>
                          <a:spcPct val="115000"/>
                        </a:lnSpc>
                        <a:defRPr sz="1600">
                          <a:latin typeface="Montserrat Light"/>
                          <a:ea typeface="Montserrat Light"/>
                          <a:cs typeface="Montserrat Light"/>
                          <a:sym typeface="Montserrat Light"/>
                        </a:defRPr>
                      </a:pPr>
                      <a:r>
                        <a:t>  "dependencies": {</a:t>
                      </a:r>
                    </a:p>
                    <a:p>
                      <a:pPr algn="just">
                        <a:lnSpc>
                          <a:spcPct val="115000"/>
                        </a:lnSpc>
                        <a:defRPr sz="1600">
                          <a:latin typeface="Montserrat Light"/>
                          <a:ea typeface="Montserrat Light"/>
                          <a:cs typeface="Montserrat Light"/>
                          <a:sym typeface="Montserrat Light"/>
                        </a:defRPr>
                      </a:pPr>
                      <a:r>
                        <a:t>    "express": "^4.15.4"</a:t>
                      </a:r>
                    </a:p>
                    <a:p>
                      <a:pPr algn="just">
                        <a:lnSpc>
                          <a:spcPct val="115000"/>
                        </a:lnSpc>
                        <a:defRPr sz="1600">
                          <a:latin typeface="Montserrat Light"/>
                          <a:ea typeface="Montserrat Light"/>
                          <a:cs typeface="Montserrat Light"/>
                          <a:sym typeface="Montserrat Light"/>
                        </a:defRPr>
                      </a:pPr>
                      <a:r>
                        <a:t>  }</a:t>
                      </a:r>
                    </a:p>
                    <a:p>
                      <a:pPr algn="just">
                        <a:lnSpc>
                          <a:spcPct val="115000"/>
                        </a:lnSpc>
                        <a:defRPr sz="1600">
                          <a:latin typeface="Montserrat Light"/>
                          <a:ea typeface="Montserrat Light"/>
                          <a:cs typeface="Montserrat Light"/>
                          <a:sym typeface="Montserrat Light"/>
                        </a:defRPr>
                      </a:pPr>
                      <a:r>
                        <a:t>}</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oogle Shape;204;p27" descr="Google Shape;204;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9" name="Google Shape;205;p27"/>
          <p:cNvSpPr txBox="1"/>
          <p:nvPr>
            <p:ph type="title"/>
          </p:nvPr>
        </p:nvSpPr>
        <p:spPr>
          <a:xfrm>
            <a:off x="311699" y="213768"/>
            <a:ext cx="8520602" cy="572702"/>
          </a:xfrm>
          <a:prstGeom prst="rect">
            <a:avLst/>
          </a:prstGeom>
        </p:spPr>
        <p:txBody>
          <a:bodyPr/>
          <a:lstStyle>
            <a:lvl1pPr algn="ctr" defTabSz="877822">
              <a:defRPr b="1" sz="2500">
                <a:solidFill>
                  <a:schemeClr val="accent3"/>
                </a:solidFill>
              </a:defRPr>
            </a:lvl1pPr>
          </a:lstStyle>
          <a:p>
            <a:pPr/>
            <a:r>
              <a:t>Routing</a:t>
            </a:r>
          </a:p>
        </p:txBody>
      </p:sp>
      <p:sp>
        <p:nvSpPr>
          <p:cNvPr id="250" name="Google Shape;206;p27"/>
          <p:cNvSpPr txBox="1"/>
          <p:nvPr>
            <p:ph type="body" idx="1"/>
          </p:nvPr>
        </p:nvSpPr>
        <p:spPr>
          <a:xfrm>
            <a:off x="235500" y="748148"/>
            <a:ext cx="8663400" cy="4150204"/>
          </a:xfrm>
          <a:prstGeom prst="rect">
            <a:avLst/>
          </a:prstGeom>
        </p:spPr>
        <p:txBody>
          <a:bodyPr/>
          <a:lstStyle/>
          <a:p>
            <a:pPr marL="0" indent="0">
              <a:buSzTx/>
              <a:buNone/>
              <a:defRPr sz="2200">
                <a:solidFill>
                  <a:schemeClr val="accent3"/>
                </a:solidFill>
              </a:defRPr>
            </a:pPr>
            <a:r>
              <a:t>Routing: </a:t>
            </a:r>
            <a:r>
              <a:rPr>
                <a:solidFill>
                  <a:srgbClr val="FFFFFF"/>
                </a:solidFill>
              </a:rPr>
              <a:t>determining how an application responds to a client’s request to a particular endpoint. The request is made using a URI (or path) and a specific HTTP request method. </a:t>
            </a:r>
            <a:endParaRPr>
              <a:solidFill>
                <a:srgbClr val="FFFFFF"/>
              </a:solidFill>
            </a:endParaRPr>
          </a:p>
          <a:p>
            <a:pPr marL="0" indent="0">
              <a:spcBef>
                <a:spcPts val="1600"/>
              </a:spcBef>
              <a:buSzTx/>
              <a:buNone/>
              <a:defRPr sz="2200">
                <a:solidFill>
                  <a:srgbClr val="FFFFFF"/>
                </a:solidFill>
              </a:defRPr>
            </a:pPr>
            <a:r>
              <a:t>Remember that a URL contains a lot of information:</a:t>
            </a:r>
          </a:p>
        </p:txBody>
      </p:sp>
      <p:grpSp>
        <p:nvGrpSpPr>
          <p:cNvPr id="253" name="Google Shape;207;p27"/>
          <p:cNvGrpSpPr/>
          <p:nvPr/>
        </p:nvGrpSpPr>
        <p:grpSpPr>
          <a:xfrm>
            <a:off x="1284448" y="2674924"/>
            <a:ext cx="6342005" cy="2223302"/>
            <a:chOff x="0" y="0"/>
            <a:chExt cx="6342003" cy="2223301"/>
          </a:xfrm>
        </p:grpSpPr>
        <p:sp>
          <p:nvSpPr>
            <p:cNvPr id="251" name="Google Shape;208;p27"/>
            <p:cNvSpPr/>
            <p:nvPr/>
          </p:nvSpPr>
          <p:spPr>
            <a:xfrm>
              <a:off x="-1" y="0"/>
              <a:ext cx="6342005" cy="2223302"/>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defRPr>
                  <a:latin typeface="+mj-lt"/>
                  <a:ea typeface="+mj-ea"/>
                  <a:cs typeface="+mj-cs"/>
                  <a:sym typeface="Arial"/>
                </a:defRPr>
              </a:pPr>
            </a:p>
          </p:txBody>
        </p:sp>
        <p:pic>
          <p:nvPicPr>
            <p:cNvPr id="252" name="Google Shape;209;p27" descr="Google Shape;209;p27"/>
            <p:cNvPicPr>
              <a:picLocks noChangeAspect="1"/>
            </p:cNvPicPr>
            <p:nvPr/>
          </p:nvPicPr>
          <p:blipFill>
            <a:blip r:embed="rId4">
              <a:extLst/>
            </a:blip>
            <a:stretch>
              <a:fillRect/>
            </a:stretch>
          </p:blipFill>
          <p:spPr>
            <a:xfrm>
              <a:off x="91250" y="72999"/>
              <a:ext cx="6127753" cy="211722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Arial"/>
        <a:ea typeface="Arial"/>
        <a:cs typeface="Arial"/>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