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Express has built-in middleware routing functions to handle each of these HTTP request methods. In the previous task, we already used the app.get() function to respond to HTTP GET requests with the specified URL path ('/'). The app object contains methods to handle each of the HTTP verbs: app.post(), app.get(), app.put() and app.delete().</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Like the app.get() method, each of these methods takes two arguments: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route. These methods are used to perform routing. Routing refers to determining how an application responds to a client request to a particular endpoint, which is a URI (or path) and a specific HTTP request method (GET, POST, and so on).</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A callback function. The callback function that is passed as the second argument to the app.get/post/put/delete() method acts as a route handler.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You create an API that receives a URI with an HTTP request and uses the appropriate Express routing middleware to call the corresponding functions that handle the CRUD operations.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If we are going to be able to add and update data on our servers though, we need a way to be able to pass our data from the browser to the server.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protocol being used to send information. In the example above, the protocol being used is HTTP.</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domain name of the web server on which the resource can be found, e.g. www.hyperiondev.com.</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port on the server. In this example, the port number is given as port 80. In reality, if the default HTTP ports are used (port 80 is the default for HTTP, port 443 for HTTPS) they don’t have to be given in the URL.</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gives the path to the resource on the web server, e.g. /bootcamp/web_dev.html</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Data can be passed using </a:t>
            </a:r>
            <a:r>
              <a:rPr b="1">
                <a:latin typeface="Montserrat"/>
                <a:ea typeface="Montserrat"/>
                <a:cs typeface="Montserrat"/>
                <a:sym typeface="Montserrat"/>
              </a:rPr>
              <a:t>parameters</a:t>
            </a:r>
            <a:r>
              <a:t> (as shown in the image below) or using a </a:t>
            </a:r>
            <a:r>
              <a:rPr b="1">
                <a:latin typeface="Montserrat"/>
                <a:ea typeface="Montserrat"/>
                <a:cs typeface="Montserrat"/>
                <a:sym typeface="Montserrat"/>
              </a:rPr>
              <a:t>query string</a:t>
            </a:r>
            <a:r>
              <a:t> (as shown in the image above).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 image above illustrates what a URL may look like if parameters are added to the URL. In the example above, the parameter ‘2315’ may represent the id of a student at Hyperion.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lgn="just">
              <a:lnSpc>
                <a:spcPct val="125000"/>
              </a:lnSpc>
              <a:defRPr sz="1100">
                <a:latin typeface="Consolas"/>
                <a:ea typeface="Consolas"/>
                <a:cs typeface="Consolas"/>
                <a:sym typeface="Consolas"/>
              </a:defRPr>
            </a:pPr>
            <a:r>
              <a:t>req.params</a:t>
            </a:r>
            <a:r>
              <a:rPr>
                <a:latin typeface="Montserrat Light"/>
                <a:ea typeface="Montserrat Light"/>
                <a:cs typeface="Montserrat Light"/>
                <a:sym typeface="Montserrat Light"/>
              </a:rPr>
              <a:t> is used to get parameters from a URL and </a:t>
            </a:r>
            <a:r>
              <a:t>req.query</a:t>
            </a:r>
            <a:r>
              <a:rPr>
                <a:latin typeface="Montserrat Light"/>
                <a:ea typeface="Montserrat Light"/>
                <a:cs typeface="Montserrat Light"/>
                <a:sym typeface="Montserrat Light"/>
              </a:rPr>
              <a:t> is used to get data from a query string. </a:t>
            </a: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See in the example below how the code </a:t>
            </a:r>
            <a:r>
              <a:rPr>
                <a:latin typeface="Consolas"/>
                <a:ea typeface="Consolas"/>
                <a:cs typeface="Consolas"/>
                <a:sym typeface="Consolas"/>
              </a:rPr>
              <a:t>req.query.name</a:t>
            </a:r>
            <a:r>
              <a:t> is used to get the value of the key-value pair where the key is ‘name’.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5" y="965621"/>
            <a:ext cx="8239129"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8"/>
          </a:xfrm>
          <a:prstGeom prst="rect">
            <a:avLst/>
          </a:prstGeom>
        </p:spPr>
        <p:txBody>
          <a:bodyPr lIns="19050" tIns="19050" rIns="19050" bIns="19050"/>
          <a:lstStyle>
            <a:lvl1pPr marL="0" indent="0" algn="r" defTabSz="309561">
              <a:buClrTx/>
              <a:buSzTx/>
              <a:buFontTx/>
              <a:buNone/>
              <a:defRPr b="1" sz="2000">
                <a:solidFill>
                  <a:srgbClr val="FFFFFF"/>
                </a:solidFill>
                <a:latin typeface="+mn-lt"/>
                <a:ea typeface="+mn-ea"/>
                <a:cs typeface="+mn-cs"/>
                <a:sym typeface="Helvetica"/>
              </a:defRPr>
            </a:lvl1pPr>
            <a:lvl2pPr marL="0" indent="0" algn="r" defTabSz="309561">
              <a:buClrTx/>
              <a:buSzTx/>
              <a:buFontTx/>
              <a:buNone/>
              <a:defRPr b="1" sz="2000">
                <a:solidFill>
                  <a:srgbClr val="FFFFFF"/>
                </a:solidFill>
                <a:latin typeface="+mn-lt"/>
                <a:ea typeface="+mn-ea"/>
                <a:cs typeface="+mn-cs"/>
                <a:sym typeface="Helvetica"/>
              </a:defRPr>
            </a:lvl2pPr>
            <a:lvl3pPr marL="0" indent="0" algn="r" defTabSz="309561">
              <a:buClrTx/>
              <a:buSzTx/>
              <a:buFontTx/>
              <a:buNone/>
              <a:defRPr b="1" sz="2000">
                <a:solidFill>
                  <a:srgbClr val="FFFFFF"/>
                </a:solidFill>
                <a:latin typeface="+mn-lt"/>
                <a:ea typeface="+mn-ea"/>
                <a:cs typeface="+mn-cs"/>
                <a:sym typeface="Helvetica"/>
              </a:defRPr>
            </a:lvl3pPr>
            <a:lvl4pPr marL="0" indent="0" algn="r" defTabSz="309561">
              <a:buClrTx/>
              <a:buSzTx/>
              <a:buFontTx/>
              <a:buNone/>
              <a:defRPr b="1" sz="2000">
                <a:solidFill>
                  <a:srgbClr val="FFFFFF"/>
                </a:solidFill>
                <a:latin typeface="+mn-lt"/>
                <a:ea typeface="+mn-ea"/>
                <a:cs typeface="+mn-cs"/>
                <a:sym typeface="Helvetica"/>
              </a:defRPr>
            </a:lvl4pPr>
            <a:lvl5pPr marL="0" indent="0" algn="r" defTabSz="309561">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2" cy="1007726"/>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6"/>
            <a:ext cx="2676121" cy="1504496"/>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6"/>
            <a:ext cx="2127276" cy="1504496"/>
          </a:xfrm>
          <a:prstGeom prst="rect">
            <a:avLst/>
          </a:prstGeom>
          <a:ln w="12700">
            <a:miter lim="400000"/>
          </a:ln>
        </p:spPr>
      </p:pic>
      <p:grpSp>
        <p:nvGrpSpPr>
          <p:cNvPr id="203" name="v"/>
          <p:cNvGrpSpPr/>
          <p:nvPr/>
        </p:nvGrpSpPr>
        <p:grpSpPr>
          <a:xfrm>
            <a:off x="2194" y="-20601"/>
            <a:ext cx="9139611" cy="574443"/>
            <a:chOff x="-1" y="0"/>
            <a:chExt cx="9139610" cy="574442"/>
          </a:xfrm>
        </p:grpSpPr>
        <p:sp>
          <p:nvSpPr>
            <p:cNvPr id="201" name="Rectangle"/>
            <p:cNvSpPr/>
            <p:nvPr/>
          </p:nvSpPr>
          <p:spPr>
            <a:xfrm>
              <a:off x="-2" y="-1"/>
              <a:ext cx="9139611" cy="574443"/>
            </a:xfrm>
            <a:prstGeom prst="rect">
              <a:avLst/>
            </a:prstGeom>
            <a:solidFill>
              <a:srgbClr val="FFFFFF"/>
            </a:solidFill>
            <a:ln w="12700" cap="flat">
              <a:noFill/>
              <a:miter lim="400000"/>
            </a:ln>
            <a:effectLst/>
          </p:spPr>
          <p:txBody>
            <a:bodyPr wrap="square" lIns="0" tIns="0" rIns="0" bIns="0" numCol="1" anchor="ctr">
              <a:noAutofit/>
            </a:bodyPr>
            <a:lstStyle/>
            <a:p>
              <a:pPr algn="ctr" defTabSz="309561">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1"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1">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3"/>
            <a:ext cx="2322764" cy="1261387"/>
          </a:xfrm>
          <a:prstGeom prst="rect">
            <a:avLst/>
          </a:prstGeom>
          <a:ln w="12700">
            <a:miter lim="400000"/>
          </a:ln>
        </p:spPr>
      </p:pic>
      <p:sp>
        <p:nvSpPr>
          <p:cNvPr id="205" name="Slide Number"/>
          <p:cNvSpPr txBox="1"/>
          <p:nvPr>
            <p:ph type="sldNum" sz="quarter" idx="2"/>
          </p:nvPr>
        </p:nvSpPr>
        <p:spPr>
          <a:xfrm>
            <a:off x="4501889" y="4918850"/>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30" cy="1743076"/>
          </a:xfrm>
          <a:prstGeom prst="rect">
            <a:avLst/>
          </a:prstGeom>
        </p:spPr>
        <p:txBody>
          <a:bodyPr/>
          <a:lstStyle>
            <a:lvl1pPr algn="l">
              <a:defRPr spc="-100" sz="3600"/>
            </a:lvl1pPr>
          </a:lstStyle>
          <a:p>
            <a:pPr/>
            <a:r>
              <a:t>Express II: Create a custom API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4" name="Google Shape;217;p28" descr="Google Shape;217;p28"/>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65" name="Google Shape;218;p28"/>
          <p:cNvSpPr txBox="1"/>
          <p:nvPr>
            <p:ph type="title"/>
          </p:nvPr>
        </p:nvSpPr>
        <p:spPr>
          <a:xfrm>
            <a:off x="311699" y="213767"/>
            <a:ext cx="8520602" cy="572702"/>
          </a:xfrm>
          <a:prstGeom prst="rect">
            <a:avLst/>
          </a:prstGeom>
        </p:spPr>
        <p:txBody>
          <a:bodyPr/>
          <a:lstStyle>
            <a:lvl1pPr algn="ctr" defTabSz="777240">
              <a:defRPr b="1" sz="2295">
                <a:solidFill>
                  <a:schemeClr val="accent3"/>
                </a:solidFill>
              </a:defRPr>
            </a:lvl1pPr>
          </a:lstStyle>
          <a:p>
            <a:pPr/>
            <a:r>
              <a:t>Passing Data Through to the Server Using the Request Object </a:t>
            </a:r>
          </a:p>
        </p:txBody>
      </p:sp>
      <p:sp>
        <p:nvSpPr>
          <p:cNvPr id="266" name="Google Shape;219;p28"/>
          <p:cNvSpPr txBox="1"/>
          <p:nvPr>
            <p:ph type="body" idx="1"/>
          </p:nvPr>
        </p:nvSpPr>
        <p:spPr>
          <a:xfrm>
            <a:off x="616500" y="1241575"/>
            <a:ext cx="7929599" cy="3691200"/>
          </a:xfrm>
          <a:prstGeom prst="rect">
            <a:avLst/>
          </a:prstGeom>
        </p:spPr>
        <p:txBody>
          <a:bodyPr/>
          <a:lstStyle/>
          <a:p>
            <a:pPr marL="0" indent="0">
              <a:spcBef>
                <a:spcPts val="1600"/>
              </a:spcBef>
              <a:buSzTx/>
              <a:buNone/>
              <a:defRPr sz="2400">
                <a:solidFill>
                  <a:srgbClr val="FFFFFF"/>
                </a:solidFill>
              </a:defRPr>
            </a:pPr>
            <a:r>
              <a:t>See in the example below how the code </a:t>
            </a:r>
            <a:r>
              <a:rPr>
                <a:solidFill>
                  <a:schemeClr val="accent3"/>
                </a:solidFill>
                <a:latin typeface="Consolas"/>
                <a:ea typeface="Consolas"/>
                <a:cs typeface="Consolas"/>
                <a:sym typeface="Consolas"/>
              </a:rPr>
              <a:t>req.params.name</a:t>
            </a:r>
            <a:r>
              <a:t> is used to get the value of the parameter </a:t>
            </a:r>
            <a:r>
              <a:rPr>
                <a:solidFill>
                  <a:schemeClr val="accent3"/>
                </a:solidFill>
              </a:rPr>
              <a:t>‘name’ </a:t>
            </a:r>
            <a:r>
              <a:t>that is defined in the route argument of the </a:t>
            </a:r>
            <a:r>
              <a:rPr>
                <a:solidFill>
                  <a:schemeClr val="accent3"/>
                </a:solidFill>
                <a:latin typeface="Consolas"/>
                <a:ea typeface="Consolas"/>
                <a:cs typeface="Consolas"/>
                <a:sym typeface="Consolas"/>
              </a:rPr>
              <a:t>app.put()</a:t>
            </a:r>
            <a:r>
              <a:t> method.</a:t>
            </a:r>
          </a:p>
        </p:txBody>
      </p:sp>
      <p:grpSp>
        <p:nvGrpSpPr>
          <p:cNvPr id="269" name="Google Shape;220;p28"/>
          <p:cNvGrpSpPr/>
          <p:nvPr/>
        </p:nvGrpSpPr>
        <p:grpSpPr>
          <a:xfrm>
            <a:off x="730775" y="2928449"/>
            <a:ext cx="6862200" cy="1828801"/>
            <a:chOff x="0" y="0"/>
            <a:chExt cx="6862198" cy="1828800"/>
          </a:xfrm>
        </p:grpSpPr>
        <p:sp>
          <p:nvSpPr>
            <p:cNvPr id="267" name="Google Shape;221;p28"/>
            <p:cNvSpPr/>
            <p:nvPr/>
          </p:nvSpPr>
          <p:spPr>
            <a:xfrm>
              <a:off x="0" y="0"/>
              <a:ext cx="6862199" cy="1828800"/>
            </a:xfrm>
            <a:prstGeom prst="rect">
              <a:avLst/>
            </a:prstGeom>
            <a:solidFill>
              <a:srgbClr val="FFFFFF"/>
            </a:solidFill>
            <a:ln w="9525" cap="flat">
              <a:solidFill>
                <a:srgbClr val="2C3C43"/>
              </a:solidFill>
              <a:prstDash val="solid"/>
              <a:round/>
            </a:ln>
            <a:effectLst/>
          </p:spPr>
          <p:txBody>
            <a:bodyPr wrap="square" lIns="0" tIns="0" rIns="0" bIns="0" numCol="1" anchor="ctr">
              <a:noAutofit/>
            </a:bodyPr>
            <a:lstStyle/>
            <a:p>
              <a:pPr/>
            </a:p>
          </p:txBody>
        </p:sp>
        <p:pic>
          <p:nvPicPr>
            <p:cNvPr id="268" name="Google Shape;222;p28" descr="Google Shape;222;p28"/>
            <p:cNvPicPr>
              <a:picLocks noChangeAspect="1"/>
            </p:cNvPicPr>
            <p:nvPr/>
          </p:nvPicPr>
          <p:blipFill>
            <a:blip r:embed="rId3">
              <a:extLst/>
            </a:blip>
            <a:stretch>
              <a:fillRect/>
            </a:stretch>
          </p:blipFill>
          <p:spPr>
            <a:xfrm>
              <a:off x="35425" y="116049"/>
              <a:ext cx="6814724" cy="163010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Google Shape;227;p29" descr="Google Shape;227;p29"/>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2" name="Google Shape;228;p29"/>
          <p:cNvSpPr txBox="1"/>
          <p:nvPr>
            <p:ph type="title"/>
          </p:nvPr>
        </p:nvSpPr>
        <p:spPr>
          <a:xfrm>
            <a:off x="1530899" y="213767"/>
            <a:ext cx="8520601" cy="572702"/>
          </a:xfrm>
          <a:prstGeom prst="rect">
            <a:avLst/>
          </a:prstGeom>
        </p:spPr>
        <p:txBody>
          <a:bodyPr/>
          <a:lstStyle>
            <a:lvl1pPr algn="ctr" defTabSz="877823">
              <a:defRPr b="1" sz="2592">
                <a:solidFill>
                  <a:schemeClr val="accent3"/>
                </a:solidFill>
              </a:defRPr>
            </a:lvl1pPr>
          </a:lstStyle>
          <a:p>
            <a:pPr/>
            <a:r>
              <a:t>Test Your API Using Postman </a:t>
            </a:r>
          </a:p>
        </p:txBody>
      </p:sp>
      <p:sp>
        <p:nvSpPr>
          <p:cNvPr id="273" name="Google Shape;229;p29"/>
          <p:cNvSpPr txBox="1"/>
          <p:nvPr>
            <p:ph type="body" sz="half" idx="1"/>
          </p:nvPr>
        </p:nvSpPr>
        <p:spPr>
          <a:xfrm>
            <a:off x="311699" y="117600"/>
            <a:ext cx="2968202" cy="4738500"/>
          </a:xfrm>
          <a:prstGeom prst="rect">
            <a:avLst/>
          </a:prstGeom>
        </p:spPr>
        <p:txBody>
          <a:bodyPr/>
          <a:lstStyle/>
          <a:p>
            <a:pPr marL="0" indent="0">
              <a:buSzTx/>
              <a:buNone/>
              <a:defRPr sz="2400">
                <a:solidFill>
                  <a:schemeClr val="accent3"/>
                </a:solidFill>
              </a:defRPr>
            </a:pPr>
            <a:r>
              <a:t>Postman:</a:t>
            </a:r>
            <a:r>
              <a:rPr>
                <a:solidFill>
                  <a:srgbClr val="FFFFFF"/>
                </a:solidFill>
              </a:rPr>
              <a:t> a free API development environment.</a:t>
            </a:r>
            <a:endParaRPr>
              <a:solidFill>
                <a:srgbClr val="FFFFFF"/>
              </a:solidFill>
            </a:endParaRPr>
          </a:p>
          <a:p>
            <a:pPr marL="0" indent="0">
              <a:spcBef>
                <a:spcPts val="1600"/>
              </a:spcBef>
              <a:buSzTx/>
              <a:buNone/>
              <a:defRPr sz="2400">
                <a:solidFill>
                  <a:srgbClr val="FFFFFF"/>
                </a:solidFill>
              </a:defRPr>
            </a:pPr>
            <a:r>
              <a:t>The </a:t>
            </a:r>
            <a:r>
              <a:rPr>
                <a:solidFill>
                  <a:schemeClr val="accent3"/>
                </a:solidFill>
              </a:rPr>
              <a:t>results </a:t>
            </a:r>
            <a:r>
              <a:t>you could expect from using Postman to send a </a:t>
            </a:r>
            <a:r>
              <a:rPr>
                <a:solidFill>
                  <a:schemeClr val="accent3"/>
                </a:solidFill>
              </a:rPr>
              <a:t>post request</a:t>
            </a:r>
            <a:r>
              <a:t> with the parameters to the server that we configured with the previous code:</a:t>
            </a:r>
          </a:p>
        </p:txBody>
      </p:sp>
      <p:pic>
        <p:nvPicPr>
          <p:cNvPr id="274" name="Google Shape;230;p29" descr="Google Shape;230;p29"/>
          <p:cNvPicPr>
            <a:picLocks noChangeAspect="1"/>
          </p:cNvPicPr>
          <p:nvPr/>
        </p:nvPicPr>
        <p:blipFill>
          <a:blip r:embed="rId3">
            <a:extLst/>
          </a:blip>
          <a:stretch>
            <a:fillRect/>
          </a:stretch>
        </p:blipFill>
        <p:spPr>
          <a:xfrm>
            <a:off x="3279874" y="1062875"/>
            <a:ext cx="5788275" cy="330662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Learn to use Express' routing and application-level middleware.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 Restful API?</a:t>
            </a:r>
          </a:p>
        </p:txBody>
      </p:sp>
      <p:sp>
        <p:nvSpPr>
          <p:cNvPr id="222" name="Google Shape;164;p21"/>
          <p:cNvSpPr txBox="1"/>
          <p:nvPr>
            <p:ph type="body" idx="1"/>
          </p:nvPr>
        </p:nvSpPr>
        <p:spPr>
          <a:xfrm>
            <a:off x="411999" y="671949"/>
            <a:ext cx="8238002" cy="4202702"/>
          </a:xfrm>
          <a:prstGeom prst="rect">
            <a:avLst/>
          </a:prstGeom>
        </p:spPr>
        <p:txBody>
          <a:bodyPr/>
          <a:lstStyle/>
          <a:p>
            <a:pPr indent="-381000">
              <a:buClr>
                <a:schemeClr val="accent3"/>
              </a:buClr>
              <a:buSzPts val="2400"/>
              <a:buChar char="❖"/>
              <a:defRPr sz="2400">
                <a:solidFill>
                  <a:schemeClr val="accent3"/>
                </a:solidFill>
              </a:defRPr>
            </a:pPr>
            <a:r>
              <a:t>API:</a:t>
            </a:r>
            <a:r>
              <a:rPr>
                <a:solidFill>
                  <a:srgbClr val="FFFFFF"/>
                </a:solidFill>
              </a:rPr>
              <a:t> an interface that sits between two applications or modules of code</a:t>
            </a:r>
            <a:endParaRPr>
              <a:solidFill>
                <a:srgbClr val="FFFFFF"/>
              </a:solidFill>
            </a:endParaRPr>
          </a:p>
          <a:p>
            <a:pPr indent="-381000">
              <a:buClr>
                <a:schemeClr val="accent3"/>
              </a:buClr>
              <a:buSzPts val="2400"/>
              <a:buChar char="❖"/>
              <a:defRPr sz="2400">
                <a:solidFill>
                  <a:schemeClr val="accent3"/>
                </a:solidFill>
              </a:defRPr>
            </a:pPr>
            <a:r>
              <a:t>Restful API:</a:t>
            </a:r>
            <a:r>
              <a:rPr>
                <a:solidFill>
                  <a:srgbClr val="FFFFFF"/>
                </a:solidFill>
              </a:rPr>
              <a:t> a client/server architecture that uses a stateless communication protocol like HTTP</a:t>
            </a:r>
            <a:endParaRPr>
              <a:solidFill>
                <a:srgbClr val="FFFFFF"/>
              </a:solidFill>
            </a:endParaRPr>
          </a:p>
          <a:p>
            <a:pPr indent="-381000">
              <a:buClr>
                <a:schemeClr val="accent3"/>
              </a:buClr>
              <a:buSzPts val="2400"/>
              <a:buChar char="❖"/>
              <a:defRPr sz="2400">
                <a:solidFill>
                  <a:srgbClr val="FFFFFF"/>
                </a:solidFill>
              </a:defRPr>
            </a:pPr>
            <a:r>
              <a:t>RESTful web services are based on these </a:t>
            </a:r>
            <a:r>
              <a:rPr>
                <a:solidFill>
                  <a:schemeClr val="accent3"/>
                </a:solidFill>
              </a:rPr>
              <a:t>principles</a:t>
            </a:r>
            <a:r>
              <a:t>:</a:t>
            </a:r>
          </a:p>
          <a:p>
            <a:pPr lvl="1" marL="914400" indent="-381000">
              <a:buClr>
                <a:schemeClr val="accent3"/>
              </a:buClr>
              <a:buSzPts val="2400"/>
              <a:buChar char="➢"/>
              <a:defRPr sz="2400">
                <a:solidFill>
                  <a:srgbClr val="FFFFFF"/>
                </a:solidFill>
              </a:defRPr>
            </a:pPr>
            <a:r>
              <a:t>RESTful web services expose resources using </a:t>
            </a:r>
            <a:r>
              <a:rPr>
                <a:solidFill>
                  <a:schemeClr val="accent3"/>
                </a:solidFill>
              </a:rPr>
              <a:t>URIs</a:t>
            </a:r>
            <a:r>
              <a:t>. </a:t>
            </a:r>
          </a:p>
          <a:p>
            <a:pPr lvl="1" marL="914400" indent="-381000">
              <a:buClr>
                <a:schemeClr val="accent3"/>
              </a:buClr>
              <a:buSzPts val="2400"/>
              <a:buChar char="➢"/>
              <a:defRPr sz="2400">
                <a:solidFill>
                  <a:srgbClr val="FFFFFF"/>
                </a:solidFill>
              </a:defRPr>
            </a:pPr>
            <a:r>
              <a:t>Resources are manipulated using </a:t>
            </a:r>
            <a:r>
              <a:rPr>
                <a:solidFill>
                  <a:schemeClr val="accent3"/>
                </a:solidFill>
              </a:rPr>
              <a:t>PUT, GET, POST, </a:t>
            </a:r>
            <a:r>
              <a:t>and </a:t>
            </a:r>
            <a:r>
              <a:rPr>
                <a:solidFill>
                  <a:schemeClr val="accent3"/>
                </a:solidFill>
              </a:rPr>
              <a:t>DELETE</a:t>
            </a:r>
            <a:r>
              <a:t> operations. </a:t>
            </a:r>
          </a:p>
          <a:p>
            <a:pPr lvl="1" marL="914400" indent="-381000">
              <a:buClr>
                <a:schemeClr val="accent3"/>
              </a:buClr>
              <a:buSzPts val="2400"/>
              <a:buChar char="➢"/>
              <a:defRPr sz="2400">
                <a:solidFill>
                  <a:schemeClr val="accent3"/>
                </a:solidFill>
              </a:defRPr>
            </a:pPr>
            <a:r>
              <a:t>PUT </a:t>
            </a:r>
            <a:r>
              <a:rPr>
                <a:solidFill>
                  <a:srgbClr val="FFFFFF"/>
                </a:solidFill>
              </a:rPr>
              <a:t>creates a new resource, </a:t>
            </a:r>
            <a:r>
              <a:t>DELETE </a:t>
            </a:r>
            <a:r>
              <a:rPr>
                <a:solidFill>
                  <a:srgbClr val="FFFFFF"/>
                </a:solidFill>
              </a:rPr>
              <a:t>deletes a resource, </a:t>
            </a:r>
            <a:r>
              <a:t>GET </a:t>
            </a:r>
            <a:r>
              <a:rPr>
                <a:solidFill>
                  <a:srgbClr val="FFFFFF"/>
                </a:solidFill>
              </a:rPr>
              <a:t>retrieves the current state, </a:t>
            </a:r>
            <a:r>
              <a:t>POST </a:t>
            </a:r>
            <a:r>
              <a:rPr>
                <a:solidFill>
                  <a:srgbClr val="FFFFFF"/>
                </a:solidFill>
              </a:rPr>
              <a:t>transfers a new state onto a resource.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Google Shape;169;p22" descr="Google Shape;169;p2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5" name="Google Shape;170;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 Restful API?</a:t>
            </a:r>
          </a:p>
        </p:txBody>
      </p:sp>
      <p:sp>
        <p:nvSpPr>
          <p:cNvPr id="226" name="Google Shape;171;p22"/>
          <p:cNvSpPr txBox="1"/>
          <p:nvPr>
            <p:ph type="body" idx="1"/>
          </p:nvPr>
        </p:nvSpPr>
        <p:spPr>
          <a:xfrm>
            <a:off x="412000" y="671949"/>
            <a:ext cx="8134199" cy="4423802"/>
          </a:xfrm>
          <a:prstGeom prst="rect">
            <a:avLst/>
          </a:prstGeom>
        </p:spPr>
        <p:txBody>
          <a:bodyPr/>
          <a:lstStyle/>
          <a:p>
            <a:pPr indent="-381000">
              <a:buClr>
                <a:schemeClr val="accent3"/>
              </a:buClr>
              <a:buSzPts val="2400"/>
              <a:buChar char="❖"/>
              <a:defRPr sz="2400">
                <a:solidFill>
                  <a:srgbClr val="FFFFFF"/>
                </a:solidFill>
              </a:defRPr>
            </a:pPr>
            <a:r>
              <a:t>Resources are </a:t>
            </a:r>
            <a:r>
              <a:rPr>
                <a:solidFill>
                  <a:schemeClr val="accent3"/>
                </a:solidFill>
              </a:rPr>
              <a:t>decoupled </a:t>
            </a:r>
            <a:r>
              <a:t>from their representation so that their content can be accessed in a </a:t>
            </a:r>
            <a:r>
              <a:rPr>
                <a:solidFill>
                  <a:schemeClr val="accent3"/>
                </a:solidFill>
              </a:rPr>
              <a:t>variety of formats</a:t>
            </a:r>
            <a:r>
              <a:t>, such as HTML, XML, plain text, PDF, JPEG, JSON and others. </a:t>
            </a:r>
          </a:p>
          <a:p>
            <a:pPr indent="-381000">
              <a:buClr>
                <a:schemeClr val="accent3"/>
              </a:buClr>
              <a:buSzPts val="2400"/>
              <a:buChar char="❖"/>
              <a:defRPr sz="2400">
                <a:solidFill>
                  <a:srgbClr val="FFFFFF"/>
                </a:solidFill>
              </a:defRPr>
            </a:pPr>
            <a:r>
              <a:t>Interaction with resources is </a:t>
            </a:r>
            <a:r>
              <a:rPr>
                <a:solidFill>
                  <a:schemeClr val="accent3"/>
                </a:solidFill>
              </a:rPr>
              <a:t>stateless</a:t>
            </a:r>
            <a:r>
              <a:t>. State information is exchanged using techniques like </a:t>
            </a:r>
            <a:r>
              <a:rPr>
                <a:solidFill>
                  <a:schemeClr val="accent3"/>
                </a:solidFill>
              </a:rPr>
              <a:t>URI rewriting, cookies, hidden form fields</a:t>
            </a:r>
            <a:r>
              <a:t> and </a:t>
            </a:r>
            <a:r>
              <a:rPr>
                <a:solidFill>
                  <a:schemeClr val="accent3"/>
                </a:solidFill>
              </a:rPr>
              <a:t>embedding state information</a:t>
            </a:r>
            <a:r>
              <a:t> in response messages.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9" name="Google Shape;177;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Create a Custom Restful API Using Express</a:t>
            </a:r>
          </a:p>
        </p:txBody>
      </p:sp>
      <p:sp>
        <p:nvSpPr>
          <p:cNvPr id="230" name="Google Shape;178;p23"/>
          <p:cNvSpPr txBox="1"/>
          <p:nvPr>
            <p:ph type="body" idx="1"/>
          </p:nvPr>
        </p:nvSpPr>
        <p:spPr>
          <a:xfrm>
            <a:off x="616500" y="748150"/>
            <a:ext cx="7929599" cy="3949801"/>
          </a:xfrm>
          <a:prstGeom prst="rect">
            <a:avLst/>
          </a:prstGeom>
        </p:spPr>
        <p:txBody>
          <a:bodyPr/>
          <a:lstStyle/>
          <a:p>
            <a:pPr indent="-381000">
              <a:buClr>
                <a:schemeClr val="accent3"/>
              </a:buClr>
              <a:buSzPts val="2400"/>
              <a:buChar char="❖"/>
              <a:defRPr sz="2400">
                <a:solidFill>
                  <a:srgbClr val="FFFFFF"/>
                </a:solidFill>
              </a:defRPr>
            </a:pPr>
            <a:r>
              <a:t>A Restful web API is code that is written to respond to </a:t>
            </a:r>
            <a:r>
              <a:rPr>
                <a:solidFill>
                  <a:schemeClr val="accent3"/>
                </a:solidFill>
              </a:rPr>
              <a:t>HTML PUT, GET, POST </a:t>
            </a:r>
            <a:r>
              <a:t>and </a:t>
            </a:r>
            <a:r>
              <a:rPr>
                <a:solidFill>
                  <a:schemeClr val="accent3"/>
                </a:solidFill>
              </a:rPr>
              <a:t>DELETE</a:t>
            </a:r>
            <a:r>
              <a:t> requests. </a:t>
            </a:r>
          </a:p>
          <a:p>
            <a:pPr indent="-381000">
              <a:buClr>
                <a:schemeClr val="accent3"/>
              </a:buClr>
              <a:buSzPts val="2400"/>
              <a:buChar char="❖"/>
              <a:defRPr sz="2400">
                <a:solidFill>
                  <a:srgbClr val="FFFFFF"/>
                </a:solidFill>
              </a:defRPr>
            </a:pPr>
            <a:r>
              <a:t>To create a Restful API, we are going to write </a:t>
            </a:r>
            <a:r>
              <a:rPr>
                <a:solidFill>
                  <a:schemeClr val="accent3"/>
                </a:solidFill>
              </a:rPr>
              <a:t>JavaScript functions</a:t>
            </a:r>
            <a:r>
              <a:t> using </a:t>
            </a:r>
            <a:r>
              <a:rPr>
                <a:solidFill>
                  <a:schemeClr val="accent3"/>
                </a:solidFill>
              </a:rPr>
              <a:t>Express </a:t>
            </a:r>
            <a:r>
              <a:t>and </a:t>
            </a:r>
            <a:r>
              <a:rPr>
                <a:solidFill>
                  <a:schemeClr val="accent3"/>
                </a:solidFill>
              </a:rPr>
              <a:t>Node </a:t>
            </a:r>
            <a:r>
              <a:t>to handle each of these requests. </a:t>
            </a:r>
          </a:p>
          <a:p>
            <a:pPr indent="-381000">
              <a:buClr>
                <a:schemeClr val="accent3"/>
              </a:buClr>
              <a:buSzPts val="2400"/>
              <a:buChar char="❖"/>
              <a:defRPr sz="2400">
                <a:solidFill>
                  <a:srgbClr val="FFFFFF"/>
                </a:solidFill>
              </a:defRPr>
            </a:pPr>
            <a:r>
              <a:t>Like the </a:t>
            </a:r>
            <a:r>
              <a:rPr>
                <a:solidFill>
                  <a:schemeClr val="accent3"/>
                </a:solidFill>
                <a:latin typeface="Consolas"/>
                <a:ea typeface="Consolas"/>
                <a:cs typeface="Consolas"/>
                <a:sym typeface="Consolas"/>
              </a:rPr>
              <a:t>app.get()</a:t>
            </a:r>
            <a:r>
              <a:t> method, each of these methods takes two arguments: </a:t>
            </a:r>
          </a:p>
          <a:p>
            <a:pPr lvl="1" marL="914400" indent="-381000">
              <a:buClr>
                <a:schemeClr val="accent3"/>
              </a:buClr>
              <a:buSzPts val="2400"/>
              <a:buChar char="➢"/>
              <a:defRPr sz="2400">
                <a:solidFill>
                  <a:srgbClr val="FFFFFF"/>
                </a:solidFill>
              </a:defRPr>
            </a:pPr>
            <a:r>
              <a:t>The </a:t>
            </a:r>
            <a:r>
              <a:rPr>
                <a:solidFill>
                  <a:schemeClr val="accent3"/>
                </a:solidFill>
              </a:rPr>
              <a:t>route</a:t>
            </a:r>
            <a:r>
              <a:t>. These methods are used to perform routing. </a:t>
            </a:r>
          </a:p>
          <a:p>
            <a:pPr lvl="1" marL="914400" indent="-381000">
              <a:buClr>
                <a:schemeClr val="accent3"/>
              </a:buClr>
              <a:buSzPts val="2400"/>
              <a:buChar char="➢"/>
              <a:defRPr sz="2400">
                <a:solidFill>
                  <a:srgbClr val="FFFFFF"/>
                </a:solidFill>
              </a:defRPr>
            </a:pPr>
            <a:r>
              <a:t>A </a:t>
            </a:r>
            <a:r>
              <a:rPr>
                <a:solidFill>
                  <a:schemeClr val="accent3"/>
                </a:solidFill>
              </a:rPr>
              <a:t>callback </a:t>
            </a:r>
            <a:r>
              <a:t>function.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Google Shape;183;p24" descr="Google Shape;183;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5" name="Google Shape;184;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Create a Custom Restful API Using Express</a:t>
            </a:r>
          </a:p>
        </p:txBody>
      </p:sp>
      <p:sp>
        <p:nvSpPr>
          <p:cNvPr id="236" name="Google Shape;185;p24"/>
          <p:cNvSpPr txBox="1"/>
          <p:nvPr>
            <p:ph type="body" idx="1"/>
          </p:nvPr>
        </p:nvSpPr>
        <p:spPr>
          <a:xfrm>
            <a:off x="616500" y="671950"/>
            <a:ext cx="7929599" cy="4190701"/>
          </a:xfrm>
          <a:prstGeom prst="rect">
            <a:avLst/>
          </a:prstGeom>
        </p:spPr>
        <p:txBody>
          <a:bodyPr/>
          <a:lstStyle/>
          <a:p>
            <a:pPr indent="-381000">
              <a:buClr>
                <a:schemeClr val="accent3"/>
              </a:buClr>
              <a:buSzPts val="2400"/>
              <a:buChar char="❖"/>
              <a:defRPr sz="2400">
                <a:solidFill>
                  <a:srgbClr val="FFFFFF"/>
                </a:solidFill>
              </a:defRPr>
            </a:pPr>
            <a:r>
              <a:t>Each route handler that we write will be used to either </a:t>
            </a:r>
            <a:r>
              <a:rPr>
                <a:solidFill>
                  <a:schemeClr val="accent3"/>
                </a:solidFill>
              </a:rPr>
              <a:t>create </a:t>
            </a:r>
            <a:r>
              <a:t>(e.g. create a JSON file), </a:t>
            </a:r>
            <a:r>
              <a:rPr>
                <a:solidFill>
                  <a:schemeClr val="accent3"/>
                </a:solidFill>
              </a:rPr>
              <a:t>read</a:t>
            </a:r>
            <a:r>
              <a:t>, </a:t>
            </a:r>
            <a:r>
              <a:rPr>
                <a:solidFill>
                  <a:schemeClr val="accent3"/>
                </a:solidFill>
              </a:rPr>
              <a:t>update </a:t>
            </a:r>
            <a:r>
              <a:t>or </a:t>
            </a:r>
            <a:r>
              <a:rPr>
                <a:solidFill>
                  <a:schemeClr val="accent3"/>
                </a:solidFill>
              </a:rPr>
              <a:t>delete </a:t>
            </a:r>
            <a:r>
              <a:t>data (CRUD)</a:t>
            </a:r>
          </a:p>
        </p:txBody>
      </p:sp>
      <p:graphicFrame>
        <p:nvGraphicFramePr>
          <p:cNvPr id="237" name="Google Shape;186;p24"/>
          <p:cNvGraphicFramePr/>
          <p:nvPr/>
        </p:nvGraphicFramePr>
        <p:xfrm>
          <a:off x="274175" y="1988899"/>
          <a:ext cx="8634350" cy="63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27149"/>
                <a:gridCol w="1927425"/>
                <a:gridCol w="1927425"/>
                <a:gridCol w="2952350"/>
              </a:tblGrid>
              <a:tr h="101600">
                <a:tc>
                  <a:txBody>
                    <a:bodyPr/>
                    <a:lstStyle/>
                    <a:p>
                      <a:pPr algn="ctr">
                        <a:defRPr sz="1800"/>
                      </a:pPr>
                      <a:r>
                        <a:rPr b="1" sz="1600">
                          <a:latin typeface="Cabin"/>
                          <a:ea typeface="Cabin"/>
                          <a:cs typeface="Cabin"/>
                          <a:sym typeface="Cabin"/>
                        </a:rPr>
                        <a:t>HTTP verb</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AEFF5"/>
                    </a:solidFill>
                  </a:tcPr>
                </a:tc>
                <a:tc>
                  <a:txBody>
                    <a:bodyPr/>
                    <a:lstStyle/>
                    <a:p>
                      <a:pPr algn="ctr">
                        <a:defRPr sz="1800"/>
                      </a:pPr>
                      <a:r>
                        <a:rPr b="1" sz="1600">
                          <a:latin typeface="Cabin"/>
                          <a:ea typeface="Cabin"/>
                          <a:cs typeface="Cabin"/>
                          <a:sym typeface="Cabin"/>
                        </a:rPr>
                        <a:t>CRUD operation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AEFF5"/>
                    </a:solidFill>
                  </a:tcPr>
                </a:tc>
                <a:tc>
                  <a:txBody>
                    <a:bodyPr/>
                    <a:lstStyle/>
                    <a:p>
                      <a:pPr algn="ctr">
                        <a:defRPr sz="1800"/>
                      </a:pPr>
                      <a:r>
                        <a:rPr b="1" sz="1600">
                          <a:latin typeface="Cabin"/>
                          <a:ea typeface="Cabin"/>
                          <a:cs typeface="Cabin"/>
                          <a:sym typeface="Cabin"/>
                        </a:rPr>
                        <a:t>Express method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AEFF5"/>
                    </a:solidFill>
                  </a:tcPr>
                </a:tc>
                <a:tc>
                  <a:txBody>
                    <a:bodyPr/>
                    <a:lstStyle/>
                    <a:p>
                      <a:pPr algn="ctr">
                        <a:defRPr sz="1800"/>
                      </a:pPr>
                      <a:r>
                        <a:rPr b="1" sz="1600">
                          <a:latin typeface="Cabin"/>
                          <a:ea typeface="Cabin"/>
                          <a:cs typeface="Cabin"/>
                          <a:sym typeface="Cabin"/>
                        </a:rPr>
                        <a:t>Description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EAEFF5"/>
                    </a:solidFill>
                  </a:tcPr>
                </a:tc>
              </a:tr>
              <a:tr h="101600">
                <a:tc>
                  <a:txBody>
                    <a:bodyPr/>
                    <a:lstStyle/>
                    <a:p>
                      <a:pPr algn="ctr">
                        <a:defRPr sz="1800"/>
                      </a:pPr>
                      <a:r>
                        <a:rPr sz="1600">
                          <a:solidFill>
                            <a:srgbClr val="FFFFFF"/>
                          </a:solidFill>
                          <a:latin typeface="Cabin"/>
                          <a:ea typeface="Cabin"/>
                          <a:cs typeface="Cabin"/>
                          <a:sym typeface="Cabin"/>
                        </a:rPr>
                        <a:t>Post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Create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app.post()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Used to submit some data about a specific entity to the server.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r h="101600">
                <a:tc>
                  <a:txBody>
                    <a:bodyPr/>
                    <a:lstStyle/>
                    <a:p>
                      <a:pPr algn="ctr">
                        <a:defRPr sz="1800"/>
                      </a:pPr>
                      <a:r>
                        <a:rPr sz="1600">
                          <a:solidFill>
                            <a:srgbClr val="FFFFFF"/>
                          </a:solidFill>
                          <a:latin typeface="Cabin"/>
                          <a:ea typeface="Cabin"/>
                          <a:cs typeface="Cabin"/>
                          <a:sym typeface="Cabin"/>
                        </a:rPr>
                        <a:t>Get </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Read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app.get()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Used to get a specific resource from the server.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r h="101600">
                <a:tc>
                  <a:txBody>
                    <a:bodyPr/>
                    <a:lstStyle/>
                    <a:p>
                      <a:pPr algn="ctr">
                        <a:defRPr sz="1800"/>
                      </a:pPr>
                      <a:r>
                        <a:rPr sz="1600">
                          <a:solidFill>
                            <a:srgbClr val="FFFFFF"/>
                          </a:solidFill>
                          <a:latin typeface="Cabin"/>
                          <a:ea typeface="Cabin"/>
                          <a:cs typeface="Cabin"/>
                          <a:sym typeface="Cabin"/>
                        </a:rPr>
                        <a:t>Put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Update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app.put()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Used to update a piece of data about a specific object on the server.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r h="101600">
                <a:tc>
                  <a:txBody>
                    <a:bodyPr/>
                    <a:lstStyle/>
                    <a:p>
                      <a:pPr algn="ctr">
                        <a:defRPr sz="1800"/>
                      </a:pPr>
                      <a:r>
                        <a:rPr sz="1600">
                          <a:solidFill>
                            <a:srgbClr val="FFFFFF"/>
                          </a:solidFill>
                          <a:latin typeface="Cabin"/>
                          <a:ea typeface="Cabin"/>
                          <a:cs typeface="Cabin"/>
                          <a:sym typeface="Cabin"/>
                        </a:rPr>
                        <a:t>Delete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Delete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app.delete()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c>
                  <a:txBody>
                    <a:bodyPr/>
                    <a:lstStyle/>
                    <a:p>
                      <a:pPr algn="ctr">
                        <a:defRPr sz="1800"/>
                      </a:pPr>
                      <a:r>
                        <a:rPr sz="1600">
                          <a:solidFill>
                            <a:srgbClr val="FFFFFF"/>
                          </a:solidFill>
                          <a:latin typeface="Cabin"/>
                          <a:ea typeface="Cabin"/>
                          <a:cs typeface="Cabin"/>
                          <a:sym typeface="Cabin"/>
                        </a:rPr>
                        <a:t>Used to delete a specific object.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Google Shape;191;p25" descr="Google Shape;191;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2" name="Google Shape;192;p25"/>
          <p:cNvSpPr txBox="1"/>
          <p:nvPr>
            <p:ph type="title"/>
          </p:nvPr>
        </p:nvSpPr>
        <p:spPr>
          <a:xfrm>
            <a:off x="311699" y="213767"/>
            <a:ext cx="8520602" cy="572702"/>
          </a:xfrm>
          <a:prstGeom prst="rect">
            <a:avLst/>
          </a:prstGeom>
        </p:spPr>
        <p:txBody>
          <a:bodyPr/>
          <a:lstStyle>
            <a:lvl1pPr algn="ctr" defTabSz="777240">
              <a:defRPr b="1" sz="2295">
                <a:solidFill>
                  <a:schemeClr val="accent3"/>
                </a:solidFill>
              </a:defRPr>
            </a:lvl1pPr>
          </a:lstStyle>
          <a:p>
            <a:pPr/>
            <a:r>
              <a:t>Passing Data Through to the Server Using the Request Object </a:t>
            </a:r>
          </a:p>
        </p:txBody>
      </p:sp>
      <p:grpSp>
        <p:nvGrpSpPr>
          <p:cNvPr id="245" name="Google Shape;193;p25"/>
          <p:cNvGrpSpPr/>
          <p:nvPr/>
        </p:nvGrpSpPr>
        <p:grpSpPr>
          <a:xfrm>
            <a:off x="1234124" y="1622575"/>
            <a:ext cx="6342002" cy="2223300"/>
            <a:chOff x="0" y="0"/>
            <a:chExt cx="6342000" cy="2223299"/>
          </a:xfrm>
        </p:grpSpPr>
        <p:sp>
          <p:nvSpPr>
            <p:cNvPr id="243" name="Google Shape;194;p25"/>
            <p:cNvSpPr/>
            <p:nvPr/>
          </p:nvSpPr>
          <p:spPr>
            <a:xfrm>
              <a:off x="-1" y="0"/>
              <a:ext cx="6342002" cy="2223300"/>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p>
          </p:txBody>
        </p:sp>
        <p:pic>
          <p:nvPicPr>
            <p:cNvPr id="244" name="Google Shape;195;p25" descr="Google Shape;195;p25"/>
            <p:cNvPicPr>
              <a:picLocks noChangeAspect="1"/>
            </p:cNvPicPr>
            <p:nvPr/>
          </p:nvPicPr>
          <p:blipFill>
            <a:blip r:embed="rId4">
              <a:extLst/>
            </a:blip>
            <a:stretch>
              <a:fillRect/>
            </a:stretch>
          </p:blipFill>
          <p:spPr>
            <a:xfrm>
              <a:off x="91250" y="72999"/>
              <a:ext cx="6127751" cy="211722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Google Shape;200;p26" descr="Google Shape;200;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0" name="Google Shape;201;p26"/>
          <p:cNvSpPr txBox="1"/>
          <p:nvPr>
            <p:ph type="title"/>
          </p:nvPr>
        </p:nvSpPr>
        <p:spPr>
          <a:xfrm>
            <a:off x="311699" y="213767"/>
            <a:ext cx="8520602" cy="572702"/>
          </a:xfrm>
          <a:prstGeom prst="rect">
            <a:avLst/>
          </a:prstGeom>
        </p:spPr>
        <p:txBody>
          <a:bodyPr/>
          <a:lstStyle>
            <a:lvl1pPr algn="ctr" defTabSz="777240">
              <a:defRPr b="1" sz="2295">
                <a:solidFill>
                  <a:schemeClr val="accent3"/>
                </a:solidFill>
              </a:defRPr>
            </a:lvl1pPr>
          </a:lstStyle>
          <a:p>
            <a:pPr/>
            <a:r>
              <a:t>Passing Data Through to the Server Using the Request Object </a:t>
            </a:r>
          </a:p>
        </p:txBody>
      </p:sp>
      <p:grpSp>
        <p:nvGrpSpPr>
          <p:cNvPr id="253" name="Google Shape;202;p26"/>
          <p:cNvGrpSpPr/>
          <p:nvPr/>
        </p:nvGrpSpPr>
        <p:grpSpPr>
          <a:xfrm>
            <a:off x="1234124" y="1622575"/>
            <a:ext cx="6342002" cy="2223300"/>
            <a:chOff x="0" y="0"/>
            <a:chExt cx="6342000" cy="2223299"/>
          </a:xfrm>
        </p:grpSpPr>
        <p:sp>
          <p:nvSpPr>
            <p:cNvPr id="251" name="Google Shape;203;p26"/>
            <p:cNvSpPr/>
            <p:nvPr/>
          </p:nvSpPr>
          <p:spPr>
            <a:xfrm>
              <a:off x="-1" y="0"/>
              <a:ext cx="6342002" cy="2223300"/>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p>
          </p:txBody>
        </p:sp>
        <p:pic>
          <p:nvPicPr>
            <p:cNvPr id="252" name="Google Shape;204;p26" descr="Google Shape;204;p26"/>
            <p:cNvPicPr>
              <a:picLocks noChangeAspect="1"/>
            </p:cNvPicPr>
            <p:nvPr/>
          </p:nvPicPr>
          <p:blipFill>
            <a:blip r:embed="rId4">
              <a:extLst/>
            </a:blip>
            <a:stretch>
              <a:fillRect/>
            </a:stretch>
          </p:blipFill>
          <p:spPr>
            <a:xfrm>
              <a:off x="293149" y="88774"/>
              <a:ext cx="5805277" cy="206370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09;p27" descr="Google Shape;209;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8" name="Google Shape;210;p27"/>
          <p:cNvSpPr txBox="1"/>
          <p:nvPr>
            <p:ph type="title"/>
          </p:nvPr>
        </p:nvSpPr>
        <p:spPr>
          <a:xfrm>
            <a:off x="311699" y="213767"/>
            <a:ext cx="8520602" cy="572702"/>
          </a:xfrm>
          <a:prstGeom prst="rect">
            <a:avLst/>
          </a:prstGeom>
        </p:spPr>
        <p:txBody>
          <a:bodyPr/>
          <a:lstStyle>
            <a:lvl1pPr algn="ctr" defTabSz="777240">
              <a:defRPr b="1" sz="2295">
                <a:solidFill>
                  <a:schemeClr val="accent3"/>
                </a:solidFill>
              </a:defRPr>
            </a:lvl1pPr>
          </a:lstStyle>
          <a:p>
            <a:pPr/>
            <a:r>
              <a:t>Passing Data Through to the Server Using the Request Object </a:t>
            </a:r>
          </a:p>
        </p:txBody>
      </p:sp>
      <p:sp>
        <p:nvSpPr>
          <p:cNvPr id="259" name="Google Shape;211;p27"/>
          <p:cNvSpPr txBox="1"/>
          <p:nvPr>
            <p:ph type="body" idx="1"/>
          </p:nvPr>
        </p:nvSpPr>
        <p:spPr>
          <a:xfrm>
            <a:off x="616500" y="1241575"/>
            <a:ext cx="7929599" cy="3691200"/>
          </a:xfrm>
          <a:prstGeom prst="rect">
            <a:avLst/>
          </a:prstGeom>
        </p:spPr>
        <p:txBody>
          <a:bodyPr/>
          <a:lstStyle/>
          <a:p>
            <a:pPr marL="0" indent="0">
              <a:spcBef>
                <a:spcPts val="1600"/>
              </a:spcBef>
              <a:buSzTx/>
              <a:buNone/>
              <a:defRPr sz="2400">
                <a:solidFill>
                  <a:srgbClr val="FFFFFF"/>
                </a:solidFill>
              </a:defRPr>
            </a:pPr>
            <a:r>
              <a:t>To access the data passed through using the URL, we use the </a:t>
            </a:r>
            <a:r>
              <a:rPr>
                <a:solidFill>
                  <a:schemeClr val="accent3"/>
                </a:solidFill>
                <a:latin typeface="Consolas"/>
                <a:ea typeface="Consolas"/>
                <a:cs typeface="Consolas"/>
                <a:sym typeface="Consolas"/>
              </a:rPr>
              <a:t>req</a:t>
            </a:r>
            <a:r>
              <a:t> object that is passed through as an argument to the</a:t>
            </a:r>
            <a:r>
              <a:rPr>
                <a:solidFill>
                  <a:schemeClr val="accent3"/>
                </a:solidFill>
                <a:latin typeface="Consolas"/>
                <a:ea typeface="Consolas"/>
                <a:cs typeface="Consolas"/>
                <a:sym typeface="Consolas"/>
              </a:rPr>
              <a:t> app.post</a:t>
            </a:r>
            <a:r>
              <a:t> or </a:t>
            </a:r>
            <a:r>
              <a:rPr>
                <a:solidFill>
                  <a:schemeClr val="accent3"/>
                </a:solidFill>
                <a:latin typeface="Consolas"/>
                <a:ea typeface="Consolas"/>
                <a:cs typeface="Consolas"/>
                <a:sym typeface="Consolas"/>
              </a:rPr>
              <a:t>app.put</a:t>
            </a:r>
            <a:r>
              <a:t> route handler. </a:t>
            </a:r>
          </a:p>
        </p:txBody>
      </p:sp>
      <p:pic>
        <p:nvPicPr>
          <p:cNvPr id="260" name="Google Shape;212;p27" descr="Google Shape;212;p27"/>
          <p:cNvPicPr>
            <a:picLocks noChangeAspect="1"/>
          </p:cNvPicPr>
          <p:nvPr/>
        </p:nvPicPr>
        <p:blipFill>
          <a:blip r:embed="rId4">
            <a:extLst/>
          </a:blip>
          <a:stretch>
            <a:fillRect/>
          </a:stretch>
        </p:blipFill>
        <p:spPr>
          <a:xfrm>
            <a:off x="698353" y="3081750"/>
            <a:ext cx="7078251" cy="16568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