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It is often cheaper than having your own database server because you only pay for what you use.</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The cloud service provider deals with all the hassle of ensuring the configuration, backup, maintenance, security, etc of the database server.</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It is quick and easy to start using a database with minimal configuration.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Once MongoDB has been installed, do the following:</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Step 1. Add the mongo executable to PATH, so the commands are accessible from outside the MongoDB bin folder.</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To do this: Search for your MongoDb installation bin folder and copy the path (e.g.: C:\Program Files\MongoDB\bin). Right click My Computer &gt; Properties &gt; Advanced system settings &gt; Environment Variables &gt; System variables &gt; Look for "Path" &gt; Edit &gt; New &gt; Paste in the path to your Mongodb bin folder &gt; Restart your terminal. More information about this step here. </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Step 3. Check that the Mongo shell has been correctly installed by typing “mongo --version” in your command line interface.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It is not good practice to allow all IP addresses to access your database for obvious security reasons, but for the purposes of the next few tasks, we are going to ask you to do this. The reason for this is that we are going to ask you to give your mentor access to your database and you don’t have your mentor’s IP address. In practice, however, it is advisable to have a limited IP whitelist. </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a:ea typeface="Montserrat"/>
                <a:cs typeface="Montserrat"/>
                <a:sym typeface="Montserrat"/>
              </a:defRPr>
            </a:pPr>
            <a:r>
              <a:t>If your machine is protected by a firewall, you also have to ensure that this doesn’t block access to Atlas. Atlas servers run on </a:t>
            </a:r>
            <a:r>
              <a:rPr b="1" i="1"/>
              <a:t>port 27017</a:t>
            </a:r>
            <a:r>
              <a:t> on Amazon AWS.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1" y="-6351"/>
            <a:ext cx="9144001" cy="5149851"/>
            <a:chOff x="0" y="0"/>
            <a:chExt cx="9144000" cy="5149850"/>
          </a:xfrm>
        </p:grpSpPr>
        <p:sp>
          <p:nvSpPr>
            <p:cNvPr id="22" name="Google Shape;24;p2"/>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23" name="Google Shape;25;p2"/>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24" name="Google Shape;26;p2"/>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25" name="Google Shape;27;p2"/>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26" name="Google Shape;28;p2"/>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27" name="Google Shape;29;p2"/>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28" name="Google Shape;30;p2"/>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29" name="Google Shape;31;p2"/>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30" name="Google Shape;32;p2"/>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31" name="Google Shape;33;p2"/>
            <p:cNvSpPr/>
            <p:nvPr/>
          </p:nvSpPr>
          <p:spPr>
            <a:xfrm rot="10800000">
              <a:off x="0" y="6350"/>
              <a:ext cx="631948" cy="4249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297179" indent="-137159" algn="r">
              <a:spcBef>
                <a:spcPts val="700"/>
              </a:spcBef>
              <a:buClrTx/>
              <a:buSzTx/>
              <a:buFontTx/>
              <a:buNone/>
              <a:defRPr>
                <a:solidFill>
                  <a:srgbClr val="7F7F7F"/>
                </a:solidFill>
              </a:defRPr>
            </a:lvl1pPr>
            <a:lvl2pPr marL="297179" indent="327660" algn="r">
              <a:spcBef>
                <a:spcPts val="700"/>
              </a:spcBef>
              <a:buClrTx/>
              <a:buSzTx/>
              <a:buFontTx/>
              <a:buNone/>
              <a:defRPr>
                <a:solidFill>
                  <a:srgbClr val="7F7F7F"/>
                </a:solidFill>
              </a:defRPr>
            </a:lvl2pPr>
            <a:lvl3pPr marL="297179" indent="792480" algn="r">
              <a:spcBef>
                <a:spcPts val="700"/>
              </a:spcBef>
              <a:buClrTx/>
              <a:buSzTx/>
              <a:buFontTx/>
              <a:buNone/>
              <a:defRPr>
                <a:solidFill>
                  <a:srgbClr val="7F7F7F"/>
                </a:solidFill>
              </a:defRPr>
            </a:lvl3pPr>
            <a:lvl4pPr marL="297179" indent="1257300" algn="r">
              <a:spcBef>
                <a:spcPts val="700"/>
              </a:spcBef>
              <a:buClrTx/>
              <a:buSzTx/>
              <a:buFontTx/>
              <a:buNone/>
              <a:defRPr>
                <a:solidFill>
                  <a:srgbClr val="7F7F7F"/>
                </a:solidFill>
              </a:defRPr>
            </a:lvl4pPr>
            <a:lvl5pPr marL="297179" indent="171450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2" cy="2884290"/>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19"/>
          </a:xfrm>
          <a:prstGeom prst="rect">
            <a:avLst/>
          </a:prstGeom>
        </p:spPr>
        <p:txBody>
          <a:bodyPr lIns="45699" tIns="45699" rIns="45699" bIns="45699"/>
          <a:lstStyle>
            <a:lvl1pPr marL="228600" indent="0">
              <a:spcBef>
                <a:spcPts val="700"/>
              </a:spcBef>
              <a:buClrTx/>
              <a:buSzTx/>
              <a:buFontTx/>
              <a:buNone/>
              <a:defRPr sz="900"/>
            </a:lvl1pPr>
            <a:lvl2pPr marL="228600" indent="457200">
              <a:spcBef>
                <a:spcPts val="700"/>
              </a:spcBef>
              <a:buClrTx/>
              <a:buSzTx/>
              <a:buFontTx/>
              <a:buNone/>
              <a:defRPr sz="900"/>
            </a:lvl2pPr>
            <a:lvl3pPr marL="228600" indent="914400">
              <a:spcBef>
                <a:spcPts val="700"/>
              </a:spcBef>
              <a:buClrTx/>
              <a:buSzTx/>
              <a:buFontTx/>
              <a:buNone/>
              <a:defRPr sz="900"/>
            </a:lvl3pPr>
            <a:lvl4pPr marL="228600" indent="1371600">
              <a:spcBef>
                <a:spcPts val="700"/>
              </a:spcBef>
              <a:buClrTx/>
              <a:buSzTx/>
              <a:buFontTx/>
              <a:buNone/>
              <a:defRPr sz="900"/>
            </a:lvl4pPr>
            <a:lvl5pPr marL="228600" indent="18288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2"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2" cy="1178222"/>
          </a:xfrm>
          <a:prstGeom prst="rect">
            <a:avLst/>
          </a:prstGeom>
        </p:spPr>
        <p:txBody>
          <a:bodyPr lIns="45699" tIns="45699" rIns="45699" bIns="45699" anchor="ctr"/>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228600" indent="0">
              <a:spcBef>
                <a:spcPts val="700"/>
              </a:spcBef>
              <a:buClrTx/>
              <a:buSzTx/>
              <a:buFontTx/>
              <a:buNone/>
              <a:defRPr sz="1200">
                <a:solidFill>
                  <a:srgbClr val="7F7F7F"/>
                </a:solidFill>
              </a:defRPr>
            </a:lvl1pPr>
            <a:lvl2pPr marL="228600" indent="457200">
              <a:spcBef>
                <a:spcPts val="700"/>
              </a:spcBef>
              <a:buClrTx/>
              <a:buSzTx/>
              <a:buFontTx/>
              <a:buNone/>
              <a:defRPr sz="1200">
                <a:solidFill>
                  <a:srgbClr val="7F7F7F"/>
                </a:solidFill>
              </a:defRPr>
            </a:lvl2pPr>
            <a:lvl3pPr marL="228600" indent="914400">
              <a:spcBef>
                <a:spcPts val="700"/>
              </a:spcBef>
              <a:buClrTx/>
              <a:buSzTx/>
              <a:buFontTx/>
              <a:buNone/>
              <a:defRPr sz="1200">
                <a:solidFill>
                  <a:srgbClr val="7F7F7F"/>
                </a:solidFill>
              </a:defRPr>
            </a:lvl3pPr>
            <a:lvl4pPr marL="228600" indent="1371600">
              <a:spcBef>
                <a:spcPts val="700"/>
              </a:spcBef>
              <a:buClrTx/>
              <a:buSzTx/>
              <a:buFontTx/>
              <a:buNone/>
              <a:defRPr sz="1200">
                <a:solidFill>
                  <a:srgbClr val="7F7F7F"/>
                </a:solidFill>
              </a:defRPr>
            </a:lvl4pPr>
            <a:lvl5pPr marL="228600" indent="18288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1" y="3352800"/>
            <a:ext cx="6447502" cy="1178222"/>
          </a:xfrm>
          <a:prstGeom prst="rect">
            <a:avLst/>
          </a:prstGeom>
        </p:spPr>
        <p:txBody>
          <a:bodyPr lIns="45699" tIns="45699" rIns="45699" bIns="45699" anchor="ctr"/>
          <a:lstStyle/>
          <a:p>
            <a:pPr marL="228600" indent="0">
              <a:spcBef>
                <a:spcPts val="700"/>
              </a:spcBef>
              <a:buClrTx/>
              <a:buSzTx/>
              <a:buFontTx/>
              <a:buNone/>
            </a:pPr>
          </a:p>
        </p:txBody>
      </p:sp>
      <p:sp>
        <p:nvSpPr>
          <p:cNvPr id="138" name="Google Shape;107;p13"/>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39" name="Google Shape;108;p13"/>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4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2"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2" cy="1135437"/>
          </a:xfrm>
          <a:prstGeom prst="rect">
            <a:avLst/>
          </a:prstGeom>
        </p:spPr>
        <p:txBody>
          <a:bodyPr lIns="45699" tIns="45699" rIns="45699" bIns="45699"/>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59" name="Google Shape;122;p15"/>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0" name="Google Shape;123;p15"/>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solidFill>
                  <a:schemeClr val="accent1"/>
                </a:solidFill>
              </a:defRPr>
            </a:lvl1pPr>
            <a:lvl2pPr marL="228600" indent="457200">
              <a:spcBef>
                <a:spcPts val="700"/>
              </a:spcBef>
              <a:buClrTx/>
              <a:buSzTx/>
              <a:buFontTx/>
              <a:buNone/>
              <a:defRPr sz="1800">
                <a:solidFill>
                  <a:schemeClr val="accent1"/>
                </a:solidFill>
              </a:defRPr>
            </a:lvl2pPr>
            <a:lvl3pPr marL="228600" indent="914400">
              <a:spcBef>
                <a:spcPts val="700"/>
              </a:spcBef>
              <a:buClrTx/>
              <a:buSzTx/>
              <a:buFontTx/>
              <a:buNone/>
              <a:defRPr sz="1800">
                <a:solidFill>
                  <a:schemeClr val="accent1"/>
                </a:solidFill>
              </a:defRPr>
            </a:lvl3pPr>
            <a:lvl4pPr marL="228600" indent="1371600">
              <a:spcBef>
                <a:spcPts val="700"/>
              </a:spcBef>
              <a:buClrTx/>
              <a:buSzTx/>
              <a:buFontTx/>
              <a:buNone/>
              <a:defRPr sz="1800">
                <a:solidFill>
                  <a:schemeClr val="accent1"/>
                </a:solidFill>
              </a:defRPr>
            </a:lvl4pPr>
            <a:lvl5pPr marL="228600" indent="18288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7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1" cy="6447503"/>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89" cy="978558"/>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4"/>
            <a:ext cx="3938588" cy="5295114"/>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4" y="965621"/>
            <a:ext cx="8239130" cy="1743077"/>
          </a:xfrm>
          <a:prstGeom prst="rect">
            <a:avLst/>
          </a:prstGeom>
        </p:spPr>
        <p:txBody>
          <a:bodyPr lIns="19050" tIns="19050" rIns="19050" bIns="19050" anchor="b"/>
          <a:lstStyle>
            <a:lvl1pPr algn="r" defTabSz="914375">
              <a:lnSpc>
                <a:spcPct val="80000"/>
              </a:lnSpc>
              <a:defRPr b="1" spc="-84" sz="4200">
                <a:solidFill>
                  <a:srgbClr val="FFFFFF"/>
                </a:solidFill>
                <a:latin typeface="+mn-lt"/>
                <a:ea typeface="+mn-ea"/>
                <a:cs typeface="+mn-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80"/>
          </a:xfrm>
          <a:prstGeom prst="rect">
            <a:avLst/>
          </a:prstGeom>
        </p:spPr>
        <p:txBody>
          <a:bodyPr lIns="19050" tIns="19050" rIns="19050" bIns="19050"/>
          <a:lstStyle>
            <a:lvl1pPr marL="0" indent="0" algn="r" defTabSz="309560">
              <a:buClrTx/>
              <a:buSzTx/>
              <a:buFontTx/>
              <a:buNone/>
              <a:defRPr b="1" sz="2000">
                <a:solidFill>
                  <a:srgbClr val="FFFFFF"/>
                </a:solidFill>
                <a:latin typeface="+mn-lt"/>
                <a:ea typeface="+mn-ea"/>
                <a:cs typeface="+mn-cs"/>
                <a:sym typeface="Helvetica"/>
              </a:defRPr>
            </a:lvl1pPr>
            <a:lvl2pPr marL="0" indent="0" algn="r" defTabSz="309560">
              <a:buClrTx/>
              <a:buSzTx/>
              <a:buFontTx/>
              <a:buNone/>
              <a:defRPr b="1" sz="2000">
                <a:solidFill>
                  <a:srgbClr val="FFFFFF"/>
                </a:solidFill>
                <a:latin typeface="+mn-lt"/>
                <a:ea typeface="+mn-ea"/>
                <a:cs typeface="+mn-cs"/>
                <a:sym typeface="Helvetica"/>
              </a:defRPr>
            </a:lvl2pPr>
            <a:lvl3pPr marL="0" indent="0" algn="r" defTabSz="309560">
              <a:buClrTx/>
              <a:buSzTx/>
              <a:buFontTx/>
              <a:buNone/>
              <a:defRPr b="1" sz="2000">
                <a:solidFill>
                  <a:srgbClr val="FFFFFF"/>
                </a:solidFill>
                <a:latin typeface="+mn-lt"/>
                <a:ea typeface="+mn-ea"/>
                <a:cs typeface="+mn-cs"/>
                <a:sym typeface="Helvetica"/>
              </a:defRPr>
            </a:lvl3pPr>
            <a:lvl4pPr marL="0" indent="0" algn="r" defTabSz="309560">
              <a:buClrTx/>
              <a:buSzTx/>
              <a:buFontTx/>
              <a:buNone/>
              <a:defRPr b="1" sz="2000">
                <a:solidFill>
                  <a:srgbClr val="FFFFFF"/>
                </a:solidFill>
                <a:latin typeface="+mn-lt"/>
                <a:ea typeface="+mn-ea"/>
                <a:cs typeface="+mn-cs"/>
                <a:sym typeface="Helvetica"/>
              </a:defRPr>
            </a:lvl4pPr>
            <a:lvl5pPr marL="0" indent="0" algn="r" defTabSz="309560">
              <a:buClrTx/>
              <a:buSzTx/>
              <a:buFontTx/>
              <a:buNone/>
              <a:defRPr b="1" sz="2000">
                <a:solidFill>
                  <a:srgbClr val="FFFFFF"/>
                </a:solidFill>
                <a:latin typeface="+mn-lt"/>
                <a:ea typeface="+mn-ea"/>
                <a:cs typeface="+mn-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1"/>
            <a:ext cx="1791513" cy="1007727"/>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5" y="4003075"/>
            <a:ext cx="2676121" cy="1504498"/>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7" y="4003075"/>
            <a:ext cx="2127278" cy="1504498"/>
          </a:xfrm>
          <a:prstGeom prst="rect">
            <a:avLst/>
          </a:prstGeom>
          <a:ln w="12700">
            <a:miter lim="400000"/>
          </a:ln>
        </p:spPr>
      </p:pic>
      <p:grpSp>
        <p:nvGrpSpPr>
          <p:cNvPr id="203" name="v"/>
          <p:cNvGrpSpPr/>
          <p:nvPr/>
        </p:nvGrpSpPr>
        <p:grpSpPr>
          <a:xfrm>
            <a:off x="2191" y="-20603"/>
            <a:ext cx="9139616" cy="574446"/>
            <a:chOff x="-1" y="0"/>
            <a:chExt cx="9139614" cy="574445"/>
          </a:xfrm>
        </p:grpSpPr>
        <p:sp>
          <p:nvSpPr>
            <p:cNvPr id="201" name="Rectangle"/>
            <p:cNvSpPr/>
            <p:nvPr/>
          </p:nvSpPr>
          <p:spPr>
            <a:xfrm>
              <a:off x="-2" y="-1"/>
              <a:ext cx="9139616" cy="574446"/>
            </a:xfrm>
            <a:prstGeom prst="rect">
              <a:avLst/>
            </a:prstGeom>
            <a:solidFill>
              <a:srgbClr val="FFFFFF"/>
            </a:solidFill>
            <a:ln w="12700" cap="flat">
              <a:noFill/>
              <a:miter lim="400000"/>
            </a:ln>
            <a:effectLst/>
          </p:spPr>
          <p:txBody>
            <a:bodyPr wrap="square" lIns="0" tIns="0" rIns="0" bIns="0" numCol="1" anchor="ctr">
              <a:noAutofit/>
            </a:bodyPr>
            <a:lstStyle/>
            <a:p>
              <a:pPr algn="ctr" defTabSz="309560">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2" y="175130"/>
              <a:ext cx="9139616"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0">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4"/>
            <a:ext cx="2322766" cy="1261389"/>
          </a:xfrm>
          <a:prstGeom prst="rect">
            <a:avLst/>
          </a:prstGeom>
          <a:ln w="12700">
            <a:miter lim="400000"/>
          </a:ln>
        </p:spPr>
      </p:pic>
      <p:sp>
        <p:nvSpPr>
          <p:cNvPr id="205" name="Slide Number"/>
          <p:cNvSpPr txBox="1"/>
          <p:nvPr>
            <p:ph type="sldNum" sz="quarter" idx="2"/>
          </p:nvPr>
        </p:nvSpPr>
        <p:spPr>
          <a:xfrm>
            <a:off x="4501889" y="4918852"/>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2" cy="2910582"/>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2" cy="1369937"/>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2" cy="645301"/>
          </a:xfrm>
          <a:prstGeom prst="rect">
            <a:avLst/>
          </a:prstGeom>
        </p:spPr>
        <p:txBody>
          <a:bodyPr lIns="45699" tIns="45699" rIns="45699" bIns="45699"/>
          <a:lstStyle>
            <a:lvl1pPr marL="228600" indent="0">
              <a:spcBef>
                <a:spcPts val="700"/>
              </a:spcBef>
              <a:buClrTx/>
              <a:buSzTx/>
              <a:buFontTx/>
              <a:buNone/>
              <a:defRPr sz="1500">
                <a:solidFill>
                  <a:srgbClr val="7F7F7F"/>
                </a:solidFill>
              </a:defRPr>
            </a:lvl1pPr>
            <a:lvl2pPr marL="228600" indent="457200">
              <a:spcBef>
                <a:spcPts val="700"/>
              </a:spcBef>
              <a:buClrTx/>
              <a:buSzTx/>
              <a:buFontTx/>
              <a:buNone/>
              <a:defRPr sz="1500">
                <a:solidFill>
                  <a:srgbClr val="7F7F7F"/>
                </a:solidFill>
              </a:defRPr>
            </a:lvl2pPr>
            <a:lvl3pPr marL="228600" indent="914400">
              <a:spcBef>
                <a:spcPts val="700"/>
              </a:spcBef>
              <a:buClrTx/>
              <a:buSzTx/>
              <a:buFontTx/>
              <a:buNone/>
              <a:defRPr sz="1500">
                <a:solidFill>
                  <a:srgbClr val="7F7F7F"/>
                </a:solidFill>
              </a:defRPr>
            </a:lvl3pPr>
            <a:lvl4pPr marL="228600" indent="1371600">
              <a:spcBef>
                <a:spcPts val="700"/>
              </a:spcBef>
              <a:buClrTx/>
              <a:buSzTx/>
              <a:buFontTx/>
              <a:buNone/>
              <a:defRPr sz="1500">
                <a:solidFill>
                  <a:srgbClr val="7F7F7F"/>
                </a:solidFill>
              </a:defRPr>
            </a:lvl4pPr>
            <a:lvl5pPr marL="228600" indent="18288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7" cy="291058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1"/>
            <a:ext cx="3138027" cy="2910582"/>
          </a:xfrm>
          <a:prstGeom prst="rect">
            <a:avLst/>
          </a:prstGeom>
        </p:spPr>
        <p:txBody>
          <a:bodyPr lIns="45699" tIns="45699" rIns="45699" bIns="45699"/>
          <a:lstStyle/>
          <a:p>
            <a:pPr indent="-320040">
              <a:spcBef>
                <a:spcPts val="700"/>
              </a:spcBef>
              <a:buChar char="►"/>
            </a:pPr>
          </a:p>
        </p:txBody>
      </p:sp>
      <p:sp>
        <p:nvSpPr>
          <p:cNvPr id="7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8" cy="432198"/>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8" y="2052933"/>
            <a:ext cx="3139219" cy="2478090"/>
          </a:xfrm>
          <a:prstGeom prst="rect">
            <a:avLst/>
          </a:prstGeom>
        </p:spPr>
        <p:txBody>
          <a:bodyPr lIns="45699" tIns="45699" rIns="45699" bIns="45699"/>
          <a:lstStyle/>
          <a:p>
            <a:pPr indent="-320040">
              <a:spcBef>
                <a:spcPts val="700"/>
              </a:spcBef>
              <a:buChar char="►"/>
            </a:pPr>
          </a:p>
        </p:txBody>
      </p:sp>
      <p:sp>
        <p:nvSpPr>
          <p:cNvPr id="82" name="Google Shape;66;p7"/>
          <p:cNvSpPr txBox="1"/>
          <p:nvPr>
            <p:ph type="body" sz="quarter" idx="22"/>
          </p:nvPr>
        </p:nvSpPr>
        <p:spPr>
          <a:xfrm>
            <a:off x="3816286" y="1620737"/>
            <a:ext cx="3139215" cy="432198"/>
          </a:xfrm>
          <a:prstGeom prst="rect">
            <a:avLst/>
          </a:prstGeom>
        </p:spPr>
        <p:txBody>
          <a:bodyPr lIns="45699" tIns="45699" rIns="45699" bIns="45699" anchor="b"/>
          <a:lstStyle/>
          <a:p>
            <a:pPr marL="228600" indent="0">
              <a:spcBef>
                <a:spcPts val="700"/>
              </a:spcBef>
              <a:buClrTx/>
              <a:buSzTx/>
              <a:buFontTx/>
              <a:buNone/>
              <a:defRPr sz="1800"/>
            </a:pPr>
          </a:p>
        </p:txBody>
      </p:sp>
      <p:sp>
        <p:nvSpPr>
          <p:cNvPr id="83" name="Google Shape;67;p7"/>
          <p:cNvSpPr txBox="1"/>
          <p:nvPr>
            <p:ph type="body" sz="quarter" idx="23"/>
          </p:nvPr>
        </p:nvSpPr>
        <p:spPr>
          <a:xfrm>
            <a:off x="3816287" y="2052933"/>
            <a:ext cx="3139215" cy="2478090"/>
          </a:xfrm>
          <a:prstGeom prst="rect">
            <a:avLst/>
          </a:prstGeom>
        </p:spPr>
        <p:txBody>
          <a:bodyPr lIns="45699" tIns="45699" rIns="45699" bIns="45699"/>
          <a:lstStyle/>
          <a:p>
            <a:pPr indent="-320040">
              <a:spcBef>
                <a:spcPts val="700"/>
              </a:spcBef>
              <a:buChar char="►"/>
            </a:pPr>
          </a:p>
        </p:txBody>
      </p:sp>
      <p:sp>
        <p:nvSpPr>
          <p:cNvPr id="84"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7"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1"/>
            <a:ext cx="2890897" cy="1938337"/>
          </a:xfrm>
          <a:prstGeom prst="rect">
            <a:avLst/>
          </a:prstGeom>
        </p:spPr>
        <p:txBody>
          <a:bodyPr lIns="45699" tIns="45699" rIns="45699" bIns="45699"/>
          <a:lstStyle/>
          <a:p>
            <a:pPr marL="228600" indent="0">
              <a:spcBef>
                <a:spcPts val="700"/>
              </a:spcBef>
              <a:buClrTx/>
              <a:buSzTx/>
              <a:buFontTx/>
              <a:buNone/>
              <a:defRPr sz="1000"/>
            </a:pPr>
          </a:p>
        </p:txBody>
      </p:sp>
      <p:sp>
        <p:nvSpPr>
          <p:cNvPr id="10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1" y="-6351"/>
            <a:ext cx="9144001" cy="5149851"/>
            <a:chOff x="0" y="0"/>
            <a:chExt cx="9143999" cy="5149850"/>
          </a:xfrm>
        </p:grpSpPr>
        <p:sp>
          <p:nvSpPr>
            <p:cNvPr id="2" name="Google Shape;7;p1"/>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3" name="Google Shape;8;p1"/>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4" name="Google Shape;9;p1"/>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5" name="Google Shape;10;p1"/>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6" name="Google Shape;11;p1"/>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7" name="Google Shape;12;p1"/>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8" name="Google Shape;13;p1"/>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9" name="Google Shape;14;p1"/>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10" name="Google Shape;15;p1"/>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11" name="Google Shape;16;p1"/>
            <p:cNvSpPr/>
            <p:nvPr/>
          </p:nvSpPr>
          <p:spPr>
            <a:xfrm>
              <a:off x="0" y="3016250"/>
              <a:ext cx="336550" cy="2133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13"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1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87" y="4724141"/>
            <a:ext cx="275472" cy="271751"/>
          </a:xfrm>
          <a:prstGeom prst="rect">
            <a:avLst/>
          </a:prstGeom>
          <a:ln w="12700">
            <a:miter lim="400000"/>
          </a:ln>
        </p:spPr>
        <p:txBody>
          <a:bodyPr wrap="none" lIns="91424" tIns="91424" rIns="91424" bIns="91424"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8" marR="0" indent="-343958"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hyperlink" Target="https://www.mongodb.com/download-center#atlas"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https://www.mongodb.com/download-center#atlas"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4" y="965621"/>
            <a:ext cx="8239129" cy="1743076"/>
          </a:xfrm>
          <a:prstGeom prst="rect">
            <a:avLst/>
          </a:prstGeom>
        </p:spPr>
        <p:txBody>
          <a:bodyPr/>
          <a:lstStyle>
            <a:lvl1pPr algn="l">
              <a:defRPr spc="-100" sz="3600"/>
            </a:lvl1pPr>
          </a:lstStyle>
          <a:p>
            <a:pPr/>
            <a:r>
              <a:t>Getting Started with MongoDB</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5" name="Google Shape;212;p28" descr="Google Shape;212;p28"/>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56" name="Google Shape;213;p28"/>
          <p:cNvSpPr txBox="1"/>
          <p:nvPr>
            <p:ph type="title"/>
          </p:nvPr>
        </p:nvSpPr>
        <p:spPr>
          <a:xfrm>
            <a:off x="311699" y="213767"/>
            <a:ext cx="8520602" cy="572702"/>
          </a:xfrm>
          <a:prstGeom prst="rect">
            <a:avLst/>
          </a:prstGeom>
        </p:spPr>
        <p:txBody>
          <a:bodyPr/>
          <a:lstStyle>
            <a:lvl1pPr algn="ctr" defTabSz="841247">
              <a:defRPr b="1" sz="2484">
                <a:solidFill>
                  <a:schemeClr val="accent3"/>
                </a:solidFill>
              </a:defRPr>
            </a:lvl1pPr>
          </a:lstStyle>
          <a:p>
            <a:pPr/>
            <a:r>
              <a:t>Access the Database on the Cloud using the Mongo Shell</a:t>
            </a:r>
          </a:p>
        </p:txBody>
      </p:sp>
      <p:sp>
        <p:nvSpPr>
          <p:cNvPr id="257" name="Google Shape;214;p28"/>
          <p:cNvSpPr txBox="1"/>
          <p:nvPr>
            <p:ph type="body" sz="half" idx="1"/>
          </p:nvPr>
        </p:nvSpPr>
        <p:spPr>
          <a:xfrm>
            <a:off x="411999" y="1140624"/>
            <a:ext cx="4680001" cy="3852002"/>
          </a:xfrm>
          <a:prstGeom prst="rect">
            <a:avLst/>
          </a:prstGeom>
        </p:spPr>
        <p:txBody>
          <a:bodyPr/>
          <a:lstStyle/>
          <a:p>
            <a:pPr indent="-381000">
              <a:buClr>
                <a:schemeClr val="accent3"/>
              </a:buClr>
              <a:buSzPts val="2400"/>
              <a:buChar char="❖"/>
              <a:defRPr sz="2400">
                <a:solidFill>
                  <a:srgbClr val="FFFFFF"/>
                </a:solidFill>
              </a:defRPr>
            </a:pPr>
            <a:r>
              <a:t>The following popup window will appear</a:t>
            </a:r>
          </a:p>
          <a:p>
            <a:pPr indent="-381000">
              <a:buClr>
                <a:schemeClr val="accent3"/>
              </a:buClr>
              <a:buSzPts val="2400"/>
              <a:buChar char="❖"/>
              <a:defRPr sz="2400">
                <a:solidFill>
                  <a:srgbClr val="FFFFFF"/>
                </a:solidFill>
              </a:defRPr>
            </a:pPr>
            <a:r>
              <a:t>Select “</a:t>
            </a:r>
            <a:r>
              <a:rPr>
                <a:solidFill>
                  <a:schemeClr val="accent3"/>
                </a:solidFill>
              </a:rPr>
              <a:t>Connect with the Mongo Shell</a:t>
            </a:r>
            <a:r>
              <a:t>”  </a:t>
            </a:r>
          </a:p>
          <a:p>
            <a:pPr indent="-381000">
              <a:buClr>
                <a:schemeClr val="accent3"/>
              </a:buClr>
              <a:buSzPts val="2400"/>
              <a:buChar char="❖"/>
              <a:defRPr sz="2400">
                <a:solidFill>
                  <a:srgbClr val="FFFFFF"/>
                </a:solidFill>
              </a:defRPr>
            </a:pPr>
            <a:r>
              <a:t>Then,  select “</a:t>
            </a:r>
            <a:r>
              <a:rPr>
                <a:solidFill>
                  <a:schemeClr val="accent3"/>
                </a:solidFill>
              </a:rPr>
              <a:t>I am using shell 3.6 or later</a:t>
            </a:r>
            <a:r>
              <a:t>”, and copy-paste the </a:t>
            </a:r>
            <a:r>
              <a:rPr>
                <a:solidFill>
                  <a:schemeClr val="accent3"/>
                </a:solidFill>
              </a:rPr>
              <a:t>connection string</a:t>
            </a:r>
            <a:r>
              <a:t> that appears there into your command line interface</a:t>
            </a:r>
          </a:p>
        </p:txBody>
      </p:sp>
      <p:pic>
        <p:nvPicPr>
          <p:cNvPr id="258" name="Google Shape;215;p28" descr="Google Shape;215;p28"/>
          <p:cNvPicPr>
            <a:picLocks noChangeAspect="1"/>
          </p:cNvPicPr>
          <p:nvPr/>
        </p:nvPicPr>
        <p:blipFill>
          <a:blip r:embed="rId3">
            <a:extLst/>
          </a:blip>
          <a:stretch>
            <a:fillRect/>
          </a:stretch>
        </p:blipFill>
        <p:spPr>
          <a:xfrm>
            <a:off x="5260425" y="836075"/>
            <a:ext cx="3254551" cy="401525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0" name="Google Shape;220;p29" descr="Google Shape;220;p29"/>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61" name="Google Shape;221;p29"/>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Create a Database</a:t>
            </a:r>
          </a:p>
        </p:txBody>
      </p:sp>
      <p:sp>
        <p:nvSpPr>
          <p:cNvPr id="262" name="Google Shape;222;p29"/>
          <p:cNvSpPr txBox="1"/>
          <p:nvPr>
            <p:ph type="body" idx="1"/>
          </p:nvPr>
        </p:nvSpPr>
        <p:spPr>
          <a:xfrm>
            <a:off x="411999" y="786475"/>
            <a:ext cx="8238002" cy="4222501"/>
          </a:xfrm>
          <a:prstGeom prst="rect">
            <a:avLst/>
          </a:prstGeom>
        </p:spPr>
        <p:txBody>
          <a:bodyPr/>
          <a:lstStyle/>
          <a:p>
            <a:pPr indent="-381000">
              <a:buClr>
                <a:schemeClr val="accent3"/>
              </a:buClr>
              <a:buSzPts val="2400"/>
              <a:buChar char="❖"/>
              <a:defRPr sz="2400">
                <a:solidFill>
                  <a:srgbClr val="FFFFFF"/>
                </a:solidFill>
              </a:defRPr>
            </a:pPr>
            <a:r>
              <a:t>Type the following using the mongo shell: </a:t>
            </a:r>
            <a:r>
              <a:rPr>
                <a:solidFill>
                  <a:schemeClr val="accent3"/>
                </a:solidFill>
                <a:latin typeface="Consolas"/>
                <a:ea typeface="Consolas"/>
                <a:cs typeface="Consolas"/>
                <a:sym typeface="Consolas"/>
              </a:rPr>
              <a:t>use test </a:t>
            </a:r>
            <a:r>
              <a:t>where </a:t>
            </a:r>
            <a:r>
              <a:rPr i="1"/>
              <a:t>test </a:t>
            </a:r>
            <a:r>
              <a:t>is the </a:t>
            </a:r>
            <a:r>
              <a:rPr>
                <a:solidFill>
                  <a:schemeClr val="accent3"/>
                </a:solidFill>
              </a:rPr>
              <a:t>name </a:t>
            </a:r>
            <a:r>
              <a:t>of the database. If the database does not already exist, this instruction will create it</a:t>
            </a:r>
          </a:p>
          <a:p>
            <a:pPr indent="-381000">
              <a:buClr>
                <a:schemeClr val="accent3"/>
              </a:buClr>
              <a:buSzPts val="2400"/>
              <a:buChar char="❖"/>
              <a:defRPr sz="2400">
                <a:solidFill>
                  <a:schemeClr val="accent3"/>
                </a:solidFill>
              </a:defRPr>
            </a:pPr>
            <a:r>
              <a:t>MongoDB Compass:</a:t>
            </a:r>
            <a:r>
              <a:rPr>
                <a:solidFill>
                  <a:srgbClr val="FFFFFF"/>
                </a:solidFill>
              </a:rPr>
              <a:t> allows you to interface with your database</a:t>
            </a:r>
            <a:endParaRPr>
              <a:solidFill>
                <a:srgbClr val="FFFFFF"/>
              </a:solidFill>
            </a:endParaRPr>
          </a:p>
          <a:p>
            <a:pPr indent="-381000">
              <a:buClr>
                <a:schemeClr val="accent3"/>
              </a:buClr>
              <a:buSzPts val="2400"/>
              <a:buChar char="❖"/>
              <a:defRPr sz="2400">
                <a:solidFill>
                  <a:schemeClr val="accent3"/>
                </a:solidFill>
              </a:defRPr>
            </a:pPr>
            <a:r>
              <a:t>Quit Mongo:</a:t>
            </a:r>
            <a:r>
              <a:rPr>
                <a:solidFill>
                  <a:srgbClr val="FFFFFF"/>
                </a:solidFill>
              </a:rPr>
              <a:t> type </a:t>
            </a:r>
            <a:r>
              <a:rPr>
                <a:latin typeface="Consolas"/>
                <a:ea typeface="Consolas"/>
                <a:cs typeface="Consolas"/>
                <a:sym typeface="Consolas"/>
              </a:rPr>
              <a:t>quit()</a:t>
            </a:r>
            <a:r>
              <a:rPr>
                <a:solidFill>
                  <a:srgbClr val="FFFFFF"/>
                </a:solidFill>
              </a:rPr>
              <a:t> into the mongo shell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1"/>
          </a:xfrm>
          <a:prstGeom prst="rect">
            <a:avLst/>
          </a:prstGeom>
        </p:spPr>
        <p:txBody>
          <a:bodyPr/>
          <a:lstStyle>
            <a:lvl1pPr algn="ctr" defTabSz="676655">
              <a:defRPr b="1" sz="2368">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1"/>
          </a:xfrm>
          <a:prstGeom prst="rect">
            <a:avLst/>
          </a:prstGeom>
        </p:spPr>
        <p:txBody>
          <a:bodyPr/>
          <a:lstStyle>
            <a:lvl1pPr indent="-381000">
              <a:lnSpc>
                <a:spcPct val="115000"/>
              </a:lnSpc>
              <a:buClr>
                <a:schemeClr val="accent3"/>
              </a:buClr>
              <a:buSzPts val="2400"/>
              <a:buFont typeface="Trebuchet MS"/>
              <a:buChar char="❖"/>
              <a:defRPr sz="2400">
                <a:solidFill>
                  <a:srgbClr val="FFFFFF"/>
                </a:solidFill>
              </a:defRPr>
            </a:lvl1pPr>
          </a:lstStyle>
          <a:p>
            <a:pPr/>
            <a:r>
              <a:t>Create a MongoDB database using Atlas - MongoDB's Database as a Service solution.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62;p21" descr="Google Shape;162;p2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1" name="Google Shape;163;p21"/>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MongoDB as a Service</a:t>
            </a:r>
          </a:p>
        </p:txBody>
      </p:sp>
      <p:sp>
        <p:nvSpPr>
          <p:cNvPr id="222" name="Google Shape;164;p21"/>
          <p:cNvSpPr txBox="1"/>
          <p:nvPr>
            <p:ph type="body" idx="1"/>
          </p:nvPr>
        </p:nvSpPr>
        <p:spPr>
          <a:xfrm>
            <a:off x="411999" y="748150"/>
            <a:ext cx="8238002" cy="4244400"/>
          </a:xfrm>
          <a:prstGeom prst="rect">
            <a:avLst/>
          </a:prstGeom>
        </p:spPr>
        <p:txBody>
          <a:bodyPr/>
          <a:lstStyle/>
          <a:p>
            <a:pPr indent="-381000">
              <a:buClr>
                <a:schemeClr val="accent3"/>
              </a:buClr>
              <a:buSzPts val="2400"/>
              <a:buChar char="❖"/>
              <a:defRPr sz="2400">
                <a:solidFill>
                  <a:srgbClr val="FFFFFF"/>
                </a:solidFill>
              </a:defRPr>
            </a:pPr>
            <a:r>
              <a:t>You can host your web app on the </a:t>
            </a:r>
            <a:r>
              <a:rPr>
                <a:solidFill>
                  <a:schemeClr val="accent3"/>
                </a:solidFill>
              </a:rPr>
              <a:t>cloud </a:t>
            </a:r>
            <a:r>
              <a:t>instead of on your own dedicated server</a:t>
            </a:r>
          </a:p>
          <a:p>
            <a:pPr indent="-381000">
              <a:buClr>
                <a:schemeClr val="accent3"/>
              </a:buClr>
              <a:buSzPts val="2400"/>
              <a:buChar char="❖"/>
              <a:defRPr sz="2400">
                <a:solidFill>
                  <a:srgbClr val="FFFFFF"/>
                </a:solidFill>
              </a:defRPr>
            </a:pPr>
            <a:r>
              <a:t>You can also use a database hosted by a </a:t>
            </a:r>
            <a:r>
              <a:rPr>
                <a:solidFill>
                  <a:schemeClr val="accent3"/>
                </a:solidFill>
              </a:rPr>
              <a:t>cloud service provider,</a:t>
            </a:r>
            <a:r>
              <a:t> rather than setting up and maintaining your own database server</a:t>
            </a:r>
          </a:p>
          <a:p>
            <a:pPr marL="0" indent="0">
              <a:spcBef>
                <a:spcPts val="1600"/>
              </a:spcBef>
              <a:buSzTx/>
              <a:buNone/>
              <a:defRPr sz="2400">
                <a:solidFill>
                  <a:schemeClr val="accent3"/>
                </a:solidFill>
              </a:defRPr>
            </a:pPr>
            <a:r>
              <a:t>Key benefits:</a:t>
            </a:r>
          </a:p>
          <a:p>
            <a:pPr indent="-381000">
              <a:spcBef>
                <a:spcPts val="1600"/>
              </a:spcBef>
              <a:buClr>
                <a:schemeClr val="accent3"/>
              </a:buClr>
              <a:buSzPts val="2400"/>
              <a:buFontTx/>
              <a:buAutoNum type="arabicPeriod" startAt="1"/>
              <a:defRPr sz="2400">
                <a:solidFill>
                  <a:schemeClr val="accent3"/>
                </a:solidFill>
              </a:defRPr>
            </a:pPr>
            <a:r>
              <a:t>Cheaper </a:t>
            </a:r>
            <a:r>
              <a:rPr>
                <a:solidFill>
                  <a:srgbClr val="FFFFFF"/>
                </a:solidFill>
              </a:rPr>
              <a:t>than having your own database server </a:t>
            </a:r>
            <a:endParaRPr>
              <a:solidFill>
                <a:srgbClr val="FFFFFF"/>
              </a:solidFill>
            </a:endParaRPr>
          </a:p>
          <a:p>
            <a:pPr indent="-381000">
              <a:buClr>
                <a:schemeClr val="accent3"/>
              </a:buClr>
              <a:buSzPts val="2400"/>
              <a:buFontTx/>
              <a:buAutoNum type="arabicPeriod" startAt="1"/>
              <a:defRPr sz="2400">
                <a:solidFill>
                  <a:srgbClr val="FFFFFF"/>
                </a:solidFill>
              </a:defRPr>
            </a:pPr>
            <a:r>
              <a:t>The cloud service provider deals with the </a:t>
            </a:r>
            <a:r>
              <a:rPr>
                <a:solidFill>
                  <a:schemeClr val="accent3"/>
                </a:solidFill>
              </a:rPr>
              <a:t>configuration, backup, maintenance, security</a:t>
            </a:r>
            <a:r>
              <a:t>, etc.</a:t>
            </a:r>
          </a:p>
          <a:p>
            <a:pPr indent="-381000">
              <a:buClr>
                <a:schemeClr val="accent3"/>
              </a:buClr>
              <a:buSzPts val="2400"/>
              <a:buFontTx/>
              <a:buAutoNum type="arabicPeriod" startAt="1"/>
              <a:defRPr sz="2400">
                <a:solidFill>
                  <a:schemeClr val="accent3"/>
                </a:solidFill>
              </a:defRPr>
            </a:pPr>
            <a:r>
              <a:t>Quick </a:t>
            </a:r>
            <a:r>
              <a:rPr>
                <a:solidFill>
                  <a:srgbClr val="FFFFFF"/>
                </a:solidFill>
              </a:rPr>
              <a:t>and </a:t>
            </a:r>
            <a:r>
              <a:t>easy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6" name="Google Shape;169;p22" descr="Google Shape;169;p22"/>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27" name="Google Shape;170;p22"/>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MongoDB as a Service</a:t>
            </a:r>
          </a:p>
        </p:txBody>
      </p:sp>
      <p:sp>
        <p:nvSpPr>
          <p:cNvPr id="228" name="Google Shape;171;p22"/>
          <p:cNvSpPr txBox="1"/>
          <p:nvPr>
            <p:ph type="body" idx="1"/>
          </p:nvPr>
        </p:nvSpPr>
        <p:spPr>
          <a:xfrm>
            <a:off x="411999" y="748150"/>
            <a:ext cx="8238002" cy="4244400"/>
          </a:xfrm>
          <a:prstGeom prst="rect">
            <a:avLst/>
          </a:prstGeom>
        </p:spPr>
        <p:txBody>
          <a:bodyPr/>
          <a:lstStyle/>
          <a:p>
            <a:pPr indent="-381000">
              <a:buClr>
                <a:schemeClr val="accent3"/>
              </a:buClr>
              <a:buSzPts val="2400"/>
              <a:buChar char="❖"/>
              <a:defRPr sz="2400">
                <a:solidFill>
                  <a:srgbClr val="FFFFFF"/>
                </a:solidFill>
              </a:defRPr>
            </a:pPr>
            <a:r>
              <a:t>We will be using MongoDB’s Database as a service solution: </a:t>
            </a:r>
            <a:r>
              <a:rPr>
                <a:solidFill>
                  <a:schemeClr val="accent3"/>
                </a:solidFill>
              </a:rPr>
              <a:t>Atlas</a:t>
            </a:r>
            <a:endParaRPr>
              <a:solidFill>
                <a:schemeClr val="accent3"/>
              </a:solidFill>
            </a:endParaRPr>
          </a:p>
          <a:p>
            <a:pPr indent="-381000">
              <a:spcBef>
                <a:spcPts val="1000"/>
              </a:spcBef>
              <a:buClr>
                <a:schemeClr val="accent3"/>
              </a:buClr>
              <a:buSzPts val="2400"/>
              <a:buFontTx/>
              <a:buAutoNum type="arabicPeriod" startAt="1"/>
              <a:defRPr sz="2400">
                <a:solidFill>
                  <a:schemeClr val="accent3"/>
                </a:solidFill>
              </a:defRPr>
            </a:pPr>
            <a:r>
              <a:t>Download </a:t>
            </a:r>
            <a:r>
              <a:rPr>
                <a:solidFill>
                  <a:srgbClr val="FFFFFF"/>
                </a:solidFill>
              </a:rPr>
              <a:t>and </a:t>
            </a:r>
            <a:r>
              <a:t>install </a:t>
            </a:r>
            <a:r>
              <a:rPr>
                <a:solidFill>
                  <a:srgbClr val="FFFFFF"/>
                </a:solidFill>
              </a:rPr>
              <a:t>MongoDB on your local machine so that you can use mongo, the administrative shell, </a:t>
            </a:r>
            <a:endParaRPr>
              <a:solidFill>
                <a:srgbClr val="FFFFFF"/>
              </a:solidFill>
            </a:endParaRPr>
          </a:p>
          <a:p>
            <a:pPr indent="-381000">
              <a:buClr>
                <a:schemeClr val="accent3"/>
              </a:buClr>
              <a:buSzPts val="2400"/>
              <a:buFontTx/>
              <a:buAutoNum type="arabicPeriod" startAt="1"/>
              <a:defRPr sz="2400">
                <a:solidFill>
                  <a:srgbClr val="FFFFFF"/>
                </a:solidFill>
              </a:defRPr>
            </a:pPr>
            <a:r>
              <a:t>Use Atlas to </a:t>
            </a:r>
            <a:r>
              <a:rPr>
                <a:solidFill>
                  <a:schemeClr val="accent3"/>
                </a:solidFill>
              </a:rPr>
              <a:t>create and host</a:t>
            </a:r>
            <a:r>
              <a:t> a MongoDB on the cloud and  </a:t>
            </a:r>
          </a:p>
          <a:p>
            <a:pPr indent="-381000">
              <a:buClr>
                <a:schemeClr val="accent3"/>
              </a:buClr>
              <a:buSzPts val="2400"/>
              <a:buFontTx/>
              <a:buAutoNum type="arabicPeriod" startAt="1"/>
              <a:defRPr sz="2400">
                <a:solidFill>
                  <a:srgbClr val="FFFFFF"/>
                </a:solidFill>
              </a:defRPr>
            </a:pPr>
            <a:r>
              <a:t>Use Mongo to </a:t>
            </a:r>
            <a:r>
              <a:rPr>
                <a:solidFill>
                  <a:schemeClr val="accent3"/>
                </a:solidFill>
              </a:rPr>
              <a:t>access and manipulate</a:t>
            </a:r>
            <a:r>
              <a:t> your database cluster on Atlas.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0" name="Google Shape;176;p23" descr="Google Shape;176;p2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1" name="Google Shape;177;p23"/>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Install MongoDB</a:t>
            </a:r>
          </a:p>
        </p:txBody>
      </p:sp>
      <p:sp>
        <p:nvSpPr>
          <p:cNvPr id="232" name="Google Shape;178;p23"/>
          <p:cNvSpPr txBox="1"/>
          <p:nvPr>
            <p:ph type="body" idx="1"/>
          </p:nvPr>
        </p:nvSpPr>
        <p:spPr>
          <a:xfrm>
            <a:off x="411999" y="748149"/>
            <a:ext cx="8238002" cy="3470402"/>
          </a:xfrm>
          <a:prstGeom prst="rect">
            <a:avLst/>
          </a:prstGeom>
        </p:spPr>
        <p:txBody>
          <a:bodyPr/>
          <a:lstStyle/>
          <a:p>
            <a:pPr indent="-381000">
              <a:buClr>
                <a:schemeClr val="accent3"/>
              </a:buClr>
              <a:buSzPts val="2400"/>
              <a:buFontTx/>
              <a:buAutoNum type="arabicPeriod" startAt="1"/>
              <a:defRPr sz="2400">
                <a:solidFill>
                  <a:srgbClr val="FFFFFF"/>
                </a:solidFill>
              </a:defRPr>
            </a:pPr>
            <a:r>
              <a:t>Download it from </a:t>
            </a:r>
            <a:r>
              <a:rPr u="sng">
                <a:solidFill>
                  <a:srgbClr val="99CA3C"/>
                </a:solidFill>
                <a:uFill>
                  <a:solidFill>
                    <a:srgbClr val="99CA3C"/>
                  </a:solidFill>
                </a:uFill>
                <a:hlinkClick r:id="rId4" invalidUrl="" action="" tgtFrame="" tooltip="" history="1" highlightClick="0" endSnd="0"/>
              </a:rPr>
              <a:t>MongoDB’s download center</a:t>
            </a:r>
            <a:endParaRPr>
              <a:solidFill>
                <a:schemeClr val="accent3"/>
              </a:solidFill>
            </a:endParaRPr>
          </a:p>
          <a:p>
            <a:pPr indent="-381000">
              <a:buClr>
                <a:schemeClr val="accent3"/>
              </a:buClr>
              <a:buSzPts val="2400"/>
              <a:buFontTx/>
              <a:buAutoNum type="arabicPeriod" startAt="1"/>
              <a:defRPr sz="2400">
                <a:solidFill>
                  <a:srgbClr val="FFFFFF"/>
                </a:solidFill>
              </a:defRPr>
            </a:pPr>
            <a:r>
              <a:t>Click on the </a:t>
            </a:r>
            <a:r>
              <a:rPr>
                <a:solidFill>
                  <a:schemeClr val="accent3"/>
                </a:solidFill>
              </a:rPr>
              <a:t>Community Server tab</a:t>
            </a:r>
            <a:r>
              <a:t> and download the latest release of MongoDB</a:t>
            </a:r>
          </a:p>
          <a:p>
            <a:pPr indent="-381000">
              <a:buClr>
                <a:schemeClr val="accent3"/>
              </a:buClr>
              <a:buSzPts val="2400"/>
              <a:buFontTx/>
              <a:buAutoNum type="arabicPeriod" startAt="1"/>
              <a:defRPr sz="2400">
                <a:solidFill>
                  <a:srgbClr val="FFFFFF"/>
                </a:solidFill>
              </a:defRPr>
            </a:pPr>
            <a:r>
              <a:t>Follow the </a:t>
            </a:r>
            <a:r>
              <a:rPr>
                <a:solidFill>
                  <a:schemeClr val="accent3"/>
                </a:solidFill>
              </a:rPr>
              <a:t>installation </a:t>
            </a:r>
            <a:r>
              <a:t>instructions</a:t>
            </a:r>
          </a:p>
          <a:p>
            <a:pPr indent="-381000">
              <a:buClr>
                <a:schemeClr val="accent3"/>
              </a:buClr>
              <a:buSzPts val="2400"/>
              <a:buFontTx/>
              <a:buAutoNum type="arabicPeriod" startAt="1"/>
              <a:defRPr sz="2400">
                <a:solidFill>
                  <a:srgbClr val="FFFFFF"/>
                </a:solidFill>
              </a:defRPr>
            </a:pPr>
            <a:r>
              <a:t>Add the mongo executable to </a:t>
            </a:r>
            <a:r>
              <a:rPr>
                <a:solidFill>
                  <a:schemeClr val="accent3"/>
                </a:solidFill>
              </a:rPr>
              <a:t>PATH</a:t>
            </a:r>
            <a:r>
              <a:t>, so the commands are accessible from outside the MongoDB bin folder</a:t>
            </a:r>
          </a:p>
          <a:p>
            <a:pPr indent="-381000">
              <a:buClr>
                <a:schemeClr val="accent3"/>
              </a:buClr>
              <a:buSzPts val="2400"/>
              <a:buFontTx/>
              <a:buAutoNum type="arabicPeriod" startAt="1"/>
              <a:defRPr sz="2400">
                <a:solidFill>
                  <a:srgbClr val="FFFFFF"/>
                </a:solidFill>
              </a:defRPr>
            </a:pPr>
            <a:r>
              <a:t>Check that the Mongo shell has been correctly installed by typing </a:t>
            </a:r>
            <a:r>
              <a:rPr>
                <a:solidFill>
                  <a:schemeClr val="accent3"/>
                </a:solidFill>
                <a:latin typeface="Consolas"/>
                <a:ea typeface="Consolas"/>
                <a:cs typeface="Consolas"/>
                <a:sym typeface="Consolas"/>
              </a:rPr>
              <a:t>mongo --version</a:t>
            </a:r>
            <a:r>
              <a:t> in your command line interface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Google Shape;183;p24" descr="Google Shape;183;p2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37" name="Google Shape;184;p24"/>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Setup MongoDB Atlas</a:t>
            </a:r>
          </a:p>
        </p:txBody>
      </p:sp>
      <p:sp>
        <p:nvSpPr>
          <p:cNvPr id="238" name="Google Shape;185;p24"/>
          <p:cNvSpPr txBox="1"/>
          <p:nvPr>
            <p:ph type="body" idx="1"/>
          </p:nvPr>
        </p:nvSpPr>
        <p:spPr>
          <a:xfrm>
            <a:off x="411999" y="748149"/>
            <a:ext cx="8238002" cy="3470402"/>
          </a:xfrm>
          <a:prstGeom prst="rect">
            <a:avLst/>
          </a:prstGeom>
        </p:spPr>
        <p:txBody>
          <a:bodyPr/>
          <a:lstStyle/>
          <a:p>
            <a:pPr indent="-381000">
              <a:buClr>
                <a:schemeClr val="accent3"/>
              </a:buClr>
              <a:buSzPts val="2400"/>
              <a:buFontTx/>
              <a:buAutoNum type="arabicPeriod" startAt="1"/>
              <a:defRPr sz="2400">
                <a:solidFill>
                  <a:srgbClr val="FFFFFF"/>
                </a:solidFill>
              </a:defRPr>
            </a:pPr>
            <a:r>
              <a:t>Go </a:t>
            </a:r>
            <a:r>
              <a:rPr u="sng">
                <a:solidFill>
                  <a:srgbClr val="99CA3C"/>
                </a:solidFill>
                <a:uFill>
                  <a:solidFill>
                    <a:srgbClr val="99CA3C"/>
                  </a:solidFill>
                </a:uFill>
                <a:hlinkClick r:id="rId3" invalidUrl="" action="" tgtFrame="" tooltip="" history="1" highlightClick="0" endSnd="0"/>
              </a:rPr>
              <a:t>here</a:t>
            </a:r>
            <a:r>
              <a:rPr>
                <a:solidFill>
                  <a:schemeClr val="accent3"/>
                </a:solidFill>
              </a:rPr>
              <a:t> </a:t>
            </a:r>
            <a:r>
              <a:t>and enter your information </a:t>
            </a:r>
          </a:p>
          <a:p>
            <a:pPr indent="-381000">
              <a:buClr>
                <a:schemeClr val="accent3"/>
              </a:buClr>
              <a:buSzPts val="2400"/>
              <a:buFontTx/>
              <a:buAutoNum type="arabicPeriod" startAt="1"/>
              <a:defRPr sz="2400">
                <a:solidFill>
                  <a:srgbClr val="FFFFFF"/>
                </a:solidFill>
              </a:defRPr>
            </a:pPr>
            <a:r>
              <a:t>You will be taken to the “</a:t>
            </a:r>
            <a:r>
              <a:rPr>
                <a:solidFill>
                  <a:schemeClr val="accent3"/>
                </a:solidFill>
              </a:rPr>
              <a:t>Create New Cluster</a:t>
            </a:r>
            <a:r>
              <a:t>” page  </a:t>
            </a:r>
          </a:p>
          <a:p>
            <a:pPr indent="-381000">
              <a:buClr>
                <a:schemeClr val="accent3"/>
              </a:buClr>
              <a:buSzPts val="2400"/>
              <a:buFontTx/>
              <a:buAutoNum type="arabicPeriod" startAt="1"/>
              <a:defRPr sz="2400">
                <a:solidFill>
                  <a:srgbClr val="FFFFFF"/>
                </a:solidFill>
              </a:defRPr>
            </a:pPr>
            <a:r>
              <a:t>Under Cloud provider &amp; Region, select “</a:t>
            </a:r>
            <a:r>
              <a:rPr>
                <a:solidFill>
                  <a:schemeClr val="accent3"/>
                </a:solidFill>
              </a:rPr>
              <a:t>aws</a:t>
            </a:r>
            <a:r>
              <a:t>” and any “</a:t>
            </a:r>
            <a:r>
              <a:rPr>
                <a:solidFill>
                  <a:schemeClr val="accent3"/>
                </a:solidFill>
              </a:rPr>
              <a:t>free tier region</a:t>
            </a:r>
            <a:r>
              <a:t>” </a:t>
            </a:r>
          </a:p>
          <a:p>
            <a:pPr indent="-381000">
              <a:buClr>
                <a:schemeClr val="accent3"/>
              </a:buClr>
              <a:buSzPts val="2400"/>
              <a:buFontTx/>
              <a:buAutoNum type="arabicPeriod" startAt="1"/>
              <a:defRPr sz="2400">
                <a:solidFill>
                  <a:srgbClr val="FFFFFF"/>
                </a:solidFill>
              </a:defRPr>
            </a:pPr>
            <a:r>
              <a:t>Under “</a:t>
            </a:r>
            <a:r>
              <a:rPr>
                <a:solidFill>
                  <a:schemeClr val="accent3"/>
                </a:solidFill>
              </a:rPr>
              <a:t>Cluster Tier</a:t>
            </a:r>
            <a:r>
              <a:t>” select the f</a:t>
            </a:r>
            <a:r>
              <a:rPr>
                <a:solidFill>
                  <a:schemeClr val="accent3"/>
                </a:solidFill>
              </a:rPr>
              <a:t>ree M0</a:t>
            </a:r>
            <a:r>
              <a:t> option</a:t>
            </a:r>
          </a:p>
          <a:p>
            <a:pPr indent="-381000">
              <a:buClr>
                <a:schemeClr val="accent3"/>
              </a:buClr>
              <a:buSzPts val="2400"/>
              <a:buFontTx/>
              <a:buAutoNum type="arabicPeriod" startAt="1"/>
              <a:defRPr sz="2400">
                <a:solidFill>
                  <a:srgbClr val="FFFFFF"/>
                </a:solidFill>
              </a:defRPr>
            </a:pPr>
            <a:r>
              <a:t>You can rename your cluster under “</a:t>
            </a:r>
            <a:r>
              <a:rPr>
                <a:solidFill>
                  <a:schemeClr val="accent3"/>
                </a:solidFill>
              </a:rPr>
              <a:t>Cluster Name</a:t>
            </a:r>
            <a:r>
              <a:t>”.</a:t>
            </a:r>
          </a:p>
          <a:p>
            <a:pPr indent="-381000">
              <a:buClr>
                <a:schemeClr val="accent3"/>
              </a:buClr>
              <a:buSzPts val="2400"/>
              <a:buFontTx/>
              <a:buAutoNum type="arabicPeriod" startAt="1"/>
              <a:defRPr sz="2400">
                <a:solidFill>
                  <a:srgbClr val="FFFFFF"/>
                </a:solidFill>
              </a:defRPr>
            </a:pPr>
            <a:r>
              <a:t>Click on the “</a:t>
            </a:r>
            <a:r>
              <a:rPr>
                <a:solidFill>
                  <a:schemeClr val="accent3"/>
                </a:solidFill>
              </a:rPr>
              <a:t>Create Cluster</a:t>
            </a:r>
            <a:r>
              <a:t>” button at the bottom of the page to create your cluster.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0" name="Google Shape;190;p25" descr="Google Shape;190;p2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1" name="Google Shape;191;p25"/>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Setup MongoDB Atlas</a:t>
            </a:r>
          </a:p>
        </p:txBody>
      </p:sp>
      <p:sp>
        <p:nvSpPr>
          <p:cNvPr id="242" name="Google Shape;192;p25"/>
          <p:cNvSpPr txBox="1"/>
          <p:nvPr>
            <p:ph type="body" idx="1"/>
          </p:nvPr>
        </p:nvSpPr>
        <p:spPr>
          <a:xfrm>
            <a:off x="411999" y="748150"/>
            <a:ext cx="8238002" cy="3957900"/>
          </a:xfrm>
          <a:prstGeom prst="rect">
            <a:avLst/>
          </a:prstGeom>
        </p:spPr>
        <p:txBody>
          <a:bodyPr/>
          <a:lstStyle/>
          <a:p>
            <a:pPr marL="0" indent="0">
              <a:buSzTx/>
              <a:buNone/>
              <a:defRPr sz="2400">
                <a:solidFill>
                  <a:schemeClr val="accent3"/>
                </a:solidFill>
              </a:defRPr>
            </a:pPr>
            <a:r>
              <a:t>Security settings:</a:t>
            </a:r>
          </a:p>
          <a:p>
            <a:pPr indent="-381000">
              <a:spcBef>
                <a:spcPts val="1600"/>
              </a:spcBef>
              <a:buClr>
                <a:schemeClr val="accent3"/>
              </a:buClr>
              <a:buSzPts val="2400"/>
              <a:buChar char="❖"/>
              <a:defRPr sz="2400">
                <a:solidFill>
                  <a:srgbClr val="FFFFFF"/>
                </a:solidFill>
              </a:defRPr>
            </a:pPr>
            <a:r>
              <a:t>IPs that are allowed to access your cluster are listed under the “</a:t>
            </a:r>
            <a:r>
              <a:rPr>
                <a:solidFill>
                  <a:schemeClr val="accent3"/>
                </a:solidFill>
              </a:rPr>
              <a:t>Security” </a:t>
            </a:r>
            <a:r>
              <a:t>tab in the “</a:t>
            </a:r>
            <a:r>
              <a:rPr>
                <a:solidFill>
                  <a:schemeClr val="accent3"/>
                </a:solidFill>
              </a:rPr>
              <a:t>IP Whitelist</a:t>
            </a:r>
            <a:r>
              <a:t>”</a:t>
            </a:r>
          </a:p>
          <a:p>
            <a:pPr indent="-381000">
              <a:spcBef>
                <a:spcPts val="1000"/>
              </a:spcBef>
              <a:buClr>
                <a:schemeClr val="accent3"/>
              </a:buClr>
              <a:buSzPts val="2400"/>
              <a:buFontTx/>
              <a:buAutoNum type="arabicPeriod" startAt="1"/>
              <a:defRPr sz="2400">
                <a:solidFill>
                  <a:srgbClr val="FFFFFF"/>
                </a:solidFill>
              </a:defRPr>
            </a:pPr>
            <a:r>
              <a:t>Click on the “</a:t>
            </a:r>
            <a:r>
              <a:rPr>
                <a:solidFill>
                  <a:schemeClr val="accent3"/>
                </a:solidFill>
              </a:rPr>
              <a:t>Security</a:t>
            </a:r>
            <a:r>
              <a:t>” tab and select “</a:t>
            </a:r>
            <a:r>
              <a:rPr>
                <a:solidFill>
                  <a:schemeClr val="accent3"/>
                </a:solidFill>
              </a:rPr>
              <a:t>IP Whitelist</a:t>
            </a:r>
            <a:r>
              <a:t>” from the menu, then click on the “</a:t>
            </a:r>
            <a:r>
              <a:rPr>
                <a:solidFill>
                  <a:schemeClr val="accent3"/>
                </a:solidFill>
              </a:rPr>
              <a:t>+ Add IP Address</a:t>
            </a:r>
            <a:r>
              <a:t>” button</a:t>
            </a:r>
          </a:p>
          <a:p>
            <a:pPr indent="-381000">
              <a:buClr>
                <a:schemeClr val="accent3"/>
              </a:buClr>
              <a:buSzPts val="2400"/>
              <a:buFontTx/>
              <a:buAutoNum type="arabicPeriod" startAt="1"/>
              <a:defRPr sz="2400">
                <a:solidFill>
                  <a:srgbClr val="FFFFFF"/>
                </a:solidFill>
              </a:defRPr>
            </a:pPr>
            <a:r>
              <a:t>In the “</a:t>
            </a:r>
            <a:r>
              <a:rPr>
                <a:solidFill>
                  <a:schemeClr val="accent3"/>
                </a:solidFill>
              </a:rPr>
              <a:t>Add Whitelist Entry</a:t>
            </a:r>
            <a:r>
              <a:t>” popup window, click on the “</a:t>
            </a:r>
            <a:r>
              <a:rPr>
                <a:solidFill>
                  <a:schemeClr val="accent3"/>
                </a:solidFill>
              </a:rPr>
              <a:t>Allow Access From Anywhere</a:t>
            </a:r>
            <a:r>
              <a:t>” button and then click “</a:t>
            </a:r>
            <a:r>
              <a:rPr>
                <a:solidFill>
                  <a:schemeClr val="accent3"/>
                </a:solidFill>
              </a:rPr>
              <a:t>Confirm</a:t>
            </a: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6" name="Google Shape;197;p26" descr="Google Shape;197;p26"/>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47" name="Google Shape;198;p26"/>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Setup MongoDB Atlas</a:t>
            </a:r>
          </a:p>
        </p:txBody>
      </p:sp>
      <p:sp>
        <p:nvSpPr>
          <p:cNvPr id="248" name="Google Shape;199;p26"/>
          <p:cNvSpPr txBox="1"/>
          <p:nvPr>
            <p:ph type="body" idx="1"/>
          </p:nvPr>
        </p:nvSpPr>
        <p:spPr>
          <a:xfrm>
            <a:off x="411999" y="748149"/>
            <a:ext cx="8238002" cy="4011902"/>
          </a:xfrm>
          <a:prstGeom prst="rect">
            <a:avLst/>
          </a:prstGeom>
        </p:spPr>
        <p:txBody>
          <a:bodyPr/>
          <a:lstStyle/>
          <a:p>
            <a:pPr marL="0" indent="0">
              <a:buSzTx/>
              <a:buNone/>
              <a:defRPr sz="2400">
                <a:solidFill>
                  <a:schemeClr val="accent3"/>
                </a:solidFill>
              </a:defRPr>
            </a:pPr>
            <a:r>
              <a:t>Manage users and teams: </a:t>
            </a:r>
          </a:p>
          <a:p>
            <a:pPr indent="-381000">
              <a:spcBef>
                <a:spcPts val="1600"/>
              </a:spcBef>
              <a:buClr>
                <a:schemeClr val="accent3"/>
              </a:buClr>
              <a:buSzPts val="2400"/>
              <a:buChar char="❖"/>
              <a:defRPr sz="2400">
                <a:solidFill>
                  <a:srgbClr val="FFFFFF"/>
                </a:solidFill>
              </a:defRPr>
            </a:pPr>
            <a:r>
              <a:t>You have to manage who is able to </a:t>
            </a:r>
            <a:r>
              <a:rPr>
                <a:solidFill>
                  <a:schemeClr val="accent3"/>
                </a:solidFill>
              </a:rPr>
              <a:t>access </a:t>
            </a:r>
            <a:r>
              <a:t>your </a:t>
            </a:r>
            <a:r>
              <a:rPr>
                <a:solidFill>
                  <a:schemeClr val="accent3"/>
                </a:solidFill>
              </a:rPr>
              <a:t>database </a:t>
            </a:r>
            <a:r>
              <a:t>and what they can do with your database</a:t>
            </a:r>
          </a:p>
          <a:p>
            <a:pPr indent="-381000">
              <a:buClr>
                <a:schemeClr val="accent3"/>
              </a:buClr>
              <a:buSzPts val="2400"/>
              <a:buChar char="❖"/>
              <a:defRPr sz="2400">
                <a:solidFill>
                  <a:srgbClr val="FFFFFF"/>
                </a:solidFill>
              </a:defRPr>
            </a:pPr>
            <a:r>
              <a:t>Select “</a:t>
            </a:r>
            <a:r>
              <a:rPr>
                <a:solidFill>
                  <a:schemeClr val="accent3"/>
                </a:solidFill>
              </a:rPr>
              <a:t>Users and teams</a:t>
            </a:r>
            <a:r>
              <a:t>” and then click on the “</a:t>
            </a:r>
            <a:r>
              <a:rPr>
                <a:solidFill>
                  <a:schemeClr val="accent3"/>
                </a:solidFill>
              </a:rPr>
              <a:t>Add users and teams</a:t>
            </a:r>
            <a:r>
              <a:t>” button. </a:t>
            </a:r>
          </a:p>
          <a:p>
            <a:pPr indent="-381000">
              <a:buClr>
                <a:schemeClr val="accent3"/>
              </a:buClr>
              <a:buSzPts val="2400"/>
              <a:buChar char="❖"/>
              <a:defRPr sz="2400">
                <a:solidFill>
                  <a:schemeClr val="accent3"/>
                </a:solidFill>
              </a:defRPr>
            </a:pPr>
            <a:r>
              <a:t>Invite </a:t>
            </a:r>
            <a:r>
              <a:rPr>
                <a:solidFill>
                  <a:srgbClr val="FFFFFF"/>
                </a:solidFill>
              </a:rPr>
              <a:t>your </a:t>
            </a:r>
            <a:r>
              <a:t>mentor </a:t>
            </a:r>
            <a:r>
              <a:rPr>
                <a:solidFill>
                  <a:srgbClr val="FFFFFF"/>
                </a:solidFill>
              </a:rPr>
              <a:t>to be a user of your database by entering their email address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0" name="Google Shape;204;p27" descr="Google Shape;204;p27"/>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51" name="Google Shape;205;p27"/>
          <p:cNvSpPr txBox="1"/>
          <p:nvPr>
            <p:ph type="title"/>
          </p:nvPr>
        </p:nvSpPr>
        <p:spPr>
          <a:xfrm>
            <a:off x="311699" y="213767"/>
            <a:ext cx="8520602" cy="572702"/>
          </a:xfrm>
          <a:prstGeom prst="rect">
            <a:avLst/>
          </a:prstGeom>
        </p:spPr>
        <p:txBody>
          <a:bodyPr/>
          <a:lstStyle>
            <a:lvl1pPr algn="ctr" defTabSz="841247">
              <a:defRPr b="1" sz="2484">
                <a:solidFill>
                  <a:schemeClr val="accent3"/>
                </a:solidFill>
              </a:defRPr>
            </a:lvl1pPr>
          </a:lstStyle>
          <a:p>
            <a:pPr/>
            <a:r>
              <a:t>Access the Database on the Cloud using the Mongo Shell</a:t>
            </a:r>
          </a:p>
        </p:txBody>
      </p:sp>
      <p:sp>
        <p:nvSpPr>
          <p:cNvPr id="252" name="Google Shape;206;p27"/>
          <p:cNvSpPr txBox="1"/>
          <p:nvPr>
            <p:ph type="body" idx="1"/>
          </p:nvPr>
        </p:nvSpPr>
        <p:spPr>
          <a:xfrm>
            <a:off x="411999" y="1216824"/>
            <a:ext cx="8238002" cy="3001802"/>
          </a:xfrm>
          <a:prstGeom prst="rect">
            <a:avLst/>
          </a:prstGeom>
        </p:spPr>
        <p:txBody>
          <a:bodyPr/>
          <a:lstStyle/>
          <a:p>
            <a:pPr marL="0" indent="0">
              <a:buSzTx/>
              <a:buNone/>
              <a:defRPr sz="2400">
                <a:solidFill>
                  <a:schemeClr val="accent3"/>
                </a:solidFill>
              </a:defRPr>
            </a:pPr>
            <a:r>
              <a:t>Remember: </a:t>
            </a:r>
            <a:r>
              <a:rPr>
                <a:solidFill>
                  <a:srgbClr val="FFFFFF"/>
                </a:solidFill>
              </a:rPr>
              <a:t>Mongo is the administrative shell used to run instructions on your MongoDB server. </a:t>
            </a:r>
            <a:endParaRPr>
              <a:solidFill>
                <a:srgbClr val="FFFFFF"/>
              </a:solidFill>
            </a:endParaRPr>
          </a:p>
          <a:p>
            <a:pPr marL="0" indent="0">
              <a:spcBef>
                <a:spcPts val="1600"/>
              </a:spcBef>
              <a:buSzTx/>
              <a:buNone/>
              <a:defRPr sz="2400">
                <a:solidFill>
                  <a:srgbClr val="FFFFFF"/>
                </a:solidFill>
              </a:defRPr>
            </a:pPr>
            <a:r>
              <a:t>Select “</a:t>
            </a:r>
            <a:r>
              <a:rPr>
                <a:solidFill>
                  <a:schemeClr val="accent3"/>
                </a:solidFill>
              </a:rPr>
              <a:t>Connect</a:t>
            </a:r>
            <a:r>
              <a:t>” to find the connection string. </a:t>
            </a:r>
          </a:p>
        </p:txBody>
      </p:sp>
      <p:pic>
        <p:nvPicPr>
          <p:cNvPr id="253" name="Google Shape;207;p27" descr="Google Shape;207;p27"/>
          <p:cNvPicPr>
            <a:picLocks noChangeAspect="1"/>
          </p:cNvPicPr>
          <p:nvPr/>
        </p:nvPicPr>
        <p:blipFill>
          <a:blip r:embed="rId3">
            <a:extLst/>
          </a:blip>
          <a:stretch>
            <a:fillRect/>
          </a:stretch>
        </p:blipFill>
        <p:spPr>
          <a:xfrm>
            <a:off x="2723563" y="2927156"/>
            <a:ext cx="3696876" cy="168957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