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lvl1pPr algn="just">
              <a:lnSpc>
                <a:spcPct val="150000"/>
              </a:lnSpc>
              <a:defRPr sz="1100">
                <a:latin typeface="Montserrat Light"/>
                <a:ea typeface="Montserrat Light"/>
                <a:cs typeface="Montserrat Light"/>
                <a:sym typeface="Montserrat Light"/>
              </a:defRPr>
            </a:lvl1pPr>
          </a:lstStyle>
          <a:p>
            <a:pPr/>
            <a:r>
              <a:t>Web developers often have to manipulate the data stored in databases. For example, you may need to store your users’ usernames, passwords, names, addresses and telephone numbers, etc. Therefore, full stack web developers need to be able to work proficiently with databases.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hape 295"/>
          <p:cNvSpPr/>
          <p:nvPr>
            <p:ph type="sldImg"/>
          </p:nvPr>
        </p:nvSpPr>
        <p:spPr>
          <a:prstGeom prst="rect">
            <a:avLst/>
          </a:prstGeom>
        </p:spPr>
        <p:txBody>
          <a:bodyPr/>
          <a:lstStyle/>
          <a:p>
            <a:pPr/>
          </a:p>
        </p:txBody>
      </p:sp>
      <p:sp>
        <p:nvSpPr>
          <p:cNvPr id="296" name="Shape 296"/>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A problem with relational databases is that their performance degrades as the volume of data increases. Many web applications have to store massive amounts of data. Imagine the amount of data that companies like Amazon and Google have to store, for example. This has lead to the use of NoSQL databases. You are using a NoSQL database every time you search for a product on Amazon, watch a video on Youtube or send a message to a friend on Facebook.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lgn="just">
              <a:lnSpc>
                <a:spcPct val="125000"/>
              </a:lnSpc>
              <a:defRPr b="1" sz="1100">
                <a:latin typeface="Montserrat"/>
                <a:ea typeface="Montserrat"/>
                <a:cs typeface="Montserrat"/>
                <a:sym typeface="Montserrat"/>
              </a:defRPr>
            </a:pPr>
            <a:r>
              <a:t>Key-value store databases</a:t>
            </a:r>
            <a:r>
              <a:rPr b="0">
                <a:latin typeface="Montserrat Light"/>
                <a:ea typeface="Montserrat Light"/>
                <a:cs typeface="Montserrat Light"/>
                <a:sym typeface="Montserrat Light"/>
              </a:rPr>
              <a:t>: This is the simplest form of NoSQL database. Every item in the database is stored as a key (used to identify the value) and its value.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algn="just">
              <a:lnSpc>
                <a:spcPct val="125000"/>
              </a:lnSpc>
              <a:defRPr b="1" sz="1100">
                <a:latin typeface="Montserrat"/>
                <a:ea typeface="Montserrat"/>
                <a:cs typeface="Montserrat"/>
                <a:sym typeface="Montserrat"/>
              </a:defRPr>
            </a:pPr>
            <a:r>
              <a:t>Column-oriented databases</a:t>
            </a:r>
            <a:r>
              <a:rPr b="0">
                <a:latin typeface="Montserrat Light"/>
                <a:ea typeface="Montserrat Light"/>
                <a:cs typeface="Montserrat Light"/>
                <a:sym typeface="Montserrat Light"/>
              </a:rPr>
              <a:t>: Like key-value store databases, a key is used to identify values but instead of the key identifying only one value, it can be used to identify multiple values.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lgn="just">
              <a:lnSpc>
                <a:spcPct val="125000"/>
              </a:lnSpc>
              <a:defRPr b="1" sz="1100">
                <a:latin typeface="Montserrat"/>
                <a:ea typeface="Montserrat"/>
                <a:cs typeface="Montserrat"/>
                <a:sym typeface="Montserrat"/>
              </a:defRPr>
            </a:pPr>
            <a:r>
              <a:t>Document store databases</a:t>
            </a:r>
            <a:r>
              <a:rPr b="0">
                <a:latin typeface="Montserrat Light"/>
                <a:ea typeface="Montserrat Light"/>
                <a:cs typeface="Montserrat Light"/>
                <a:sym typeface="Montserrat Light"/>
              </a:rPr>
              <a:t>: With this type of database, a key is used to identify a particular document. Documents are stored in recognised formats like XML, JSON, PDF etc.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p>
            <a:pPr algn="just">
              <a:lnSpc>
                <a:spcPct val="125000"/>
              </a:lnSpc>
              <a:defRPr b="1" sz="1100">
                <a:latin typeface="Montserrat"/>
                <a:ea typeface="Montserrat"/>
                <a:cs typeface="Montserrat"/>
                <a:sym typeface="Montserrat"/>
              </a:defRPr>
            </a:pPr>
            <a:r>
              <a:t>Graph databases</a:t>
            </a:r>
            <a:r>
              <a:rPr b="0">
                <a:latin typeface="Montserrat Light"/>
                <a:ea typeface="Montserrat Light"/>
                <a:cs typeface="Montserrat Light"/>
                <a:sym typeface="Montserrat Light"/>
              </a:rPr>
              <a:t>: This database uses the graph data structure to store data. Graphs contain nodes (A, B, C and D in the image below) and edges (the lines connecting the nodes). In graph databases, nodes are objects and edges are the relationships between these objects. Social networking applications, like Facebook, often store data using graph databases because it is good at tracking the relationships between objects.</a:t>
            </a:r>
            <a:endParaRPr>
              <a:latin typeface="Montserrat Light"/>
              <a:ea typeface="Montserrat Light"/>
              <a:cs typeface="Montserrat Light"/>
              <a:sym typeface="Montserrat Light"/>
            </a:endParaRPr>
          </a:p>
          <a:p>
            <a:pPr algn="just">
              <a:lnSpc>
                <a:spcPct val="125000"/>
              </a:lnSpc>
              <a:defRPr sz="1100"/>
            </a:pPr>
            <a:endParaRPr>
              <a:latin typeface="Montserrat Light"/>
              <a:ea typeface="Montserrat Light"/>
              <a:cs typeface="Montserrat Light"/>
              <a:sym typeface="Montserrat Light"/>
            </a:endParaRPr>
          </a:p>
          <a:p>
            <a:pPr algn="just">
              <a:lnSpc>
                <a:spcPct val="125000"/>
              </a:lnSpc>
              <a:defRPr b="1" sz="1100">
                <a:latin typeface="Montserrat"/>
                <a:ea typeface="Montserrat"/>
                <a:cs typeface="Montserrat"/>
                <a:sym typeface="Montserrat"/>
              </a:defRPr>
            </a:pPr>
            <a:r>
              <a:t>Object-oriented databases</a:t>
            </a:r>
            <a:r>
              <a:rPr b="0">
                <a:latin typeface="Montserrat Light"/>
                <a:ea typeface="Montserrat Light"/>
                <a:cs typeface="Montserrat Light"/>
                <a:sym typeface="Montserrat Light"/>
              </a:rPr>
              <a:t>: These databases combine OOP and database principles. These databases are tied to specific programming languages.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lgn="just">
              <a:lnSpc>
                <a:spcPct val="125000"/>
              </a:lnSpc>
              <a:defRPr b="1" sz="1100">
                <a:latin typeface="Montserrat"/>
                <a:ea typeface="Montserrat"/>
                <a:cs typeface="Montserrat"/>
                <a:sym typeface="Montserrat"/>
              </a:defRPr>
            </a:pPr>
            <a:r>
              <a:t>Documents</a:t>
            </a:r>
            <a:r>
              <a:rPr b="0">
                <a:latin typeface="Montserrat Light"/>
                <a:ea typeface="Montserrat Light"/>
                <a:cs typeface="Montserrat Light"/>
                <a:sym typeface="Montserrat Light"/>
              </a:rPr>
              <a:t>: In relational databases, records are stored in tables. An example of a record in the CUSTOMER table we considered earlier would be Alfred Smith. MongoDB uses documents instead of records (or rows in a table) to store data (i.e. with a MongoDB database, Alfred Smith's data would be stored in a document instead of in a row in the CUSTOMER table). MongoDB uses BSON documents. BSON stands for Binary JSON. BSON uses JSON files and stores type information. JSON files are just text information; this means that it has to be parsed if you want to program with it. Since BSON stores type information it is quicker and more efficient to use than JSON.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Shape 344"/>
          <p:cNvSpPr/>
          <p:nvPr>
            <p:ph type="sldImg"/>
          </p:nvPr>
        </p:nvSpPr>
        <p:spPr>
          <a:prstGeom prst="rect">
            <a:avLst/>
          </a:prstGeom>
        </p:spPr>
        <p:txBody>
          <a:bodyPr/>
          <a:lstStyle/>
          <a:p>
            <a:pPr/>
          </a:p>
        </p:txBody>
      </p:sp>
      <p:sp>
        <p:nvSpPr>
          <p:cNvPr id="345" name="Shape 345"/>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As you already know, to use your app, clients will interact with a web server that will be running Node.js. Node.js will route all requests and perform whatever server-side logic is needed by our app. If our user wants to access, add or change information that needs to be persisted, they will need access to the Database. MongoDB is used for our database. An important component of MongoDB is Mongo. </a:t>
            </a:r>
            <a:r>
              <a:rPr i="1"/>
              <a:t>Mongo is MongoDB’s administrative shell</a:t>
            </a:r>
            <a:r>
              <a:t>. It is a C++ program that allows you to execute instructions on the database from a command line interface. Mongo allows you to use the MongoDB query language.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For Node.js to be able to communicate with MongoDB, it also makes use of </a:t>
            </a:r>
            <a:r>
              <a:rPr i="1"/>
              <a:t>MongoDB drivers</a:t>
            </a:r>
            <a:r>
              <a:t>. The official MongoDB driver can be installed using NPM.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The production of accurate, relevant and timely information is the key to good decision-making and, in turn, good decision-making is the key to a business’ survival in a global environment. Timely and useful information requires accurate data which must be generated properly and stored in a format that is easy to access and process. The data environment should be carefully managed.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The illustration above shows how the DBMS serves as an intermediary between the user and the database. The DBMS receives all application requests and translates them into the complex operations required to fulfil those requests.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Much of the database’s internal complexity is hidden from the application programs and end users by the DBMS. There are some very important advantages to having a DBMS between the end user’s application and the database. Firstly, the DBMS allows the data in the database to be shared among multiple applications or users. Secondly, the DBMS integrates many different users’ views of the data into a single data repository.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Improved data sharing</a:t>
            </a:r>
            <a:r>
              <a:rPr b="0">
                <a:latin typeface="Montserrat Light"/>
                <a:ea typeface="Montserrat Light"/>
                <a:cs typeface="Montserrat Light"/>
                <a:sym typeface="Montserrat Light"/>
              </a:rPr>
              <a:t>: The DBMS helps create an environment in which end users have better access to more and better-managed data.</a:t>
            </a:r>
            <a:endParaRPr>
              <a:latin typeface="Montserrat Light"/>
              <a:ea typeface="Montserrat Light"/>
              <a:cs typeface="Montserrat Light"/>
              <a:sym typeface="Montserrat Light"/>
            </a:endParaRPr>
          </a:p>
          <a:p>
            <a:pPr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Better data integration</a:t>
            </a:r>
            <a:r>
              <a:rPr b="0">
                <a:latin typeface="Montserrat Light"/>
                <a:ea typeface="Montserrat Light"/>
                <a:cs typeface="Montserrat Light"/>
                <a:sym typeface="Montserrat Light"/>
              </a:rPr>
              <a:t>: An integrated view of the organisation’s operations and a clearer view of the big picture is promoted by wider access to well-managed data. </a:t>
            </a:r>
            <a:endParaRPr>
              <a:latin typeface="Montserrat Light"/>
              <a:ea typeface="Montserrat Light"/>
              <a:cs typeface="Montserrat Light"/>
              <a:sym typeface="Montserrat Light"/>
            </a:endParaRPr>
          </a:p>
          <a:p>
            <a:pPr indent="457200"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Minimised data inconsistency</a:t>
            </a:r>
            <a:r>
              <a:rPr b="0">
                <a:latin typeface="Montserrat Light"/>
                <a:ea typeface="Montserrat Light"/>
                <a:cs typeface="Montserrat Light"/>
                <a:sym typeface="Montserrat Light"/>
              </a:rPr>
              <a:t>: Data inconsistency occurs when different versions of the same data appear in different places. A properly designed database greatly reduces the probability of data inconsistency. </a:t>
            </a:r>
            <a:endParaRPr>
              <a:latin typeface="Montserrat Light"/>
              <a:ea typeface="Montserrat Light"/>
              <a:cs typeface="Montserrat Light"/>
              <a:sym typeface="Montserrat Light"/>
            </a:endParaRPr>
          </a:p>
          <a:p>
            <a:pPr indent="457200"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Improved data access</a:t>
            </a:r>
            <a:r>
              <a:rPr b="0">
                <a:latin typeface="Montserrat Light"/>
                <a:ea typeface="Montserrat Light"/>
                <a:cs typeface="Montserrat Light"/>
                <a:sym typeface="Montserrat Light"/>
              </a:rPr>
              <a:t>: A query is a specific request for data manipulation (e.g. to read or update the data) sent to the DBMS. The DBMS makes it possible to produce quick answers to spur-of-the-moment queries. </a:t>
            </a:r>
            <a:endParaRPr>
              <a:latin typeface="Montserrat Light"/>
              <a:ea typeface="Montserrat Light"/>
              <a:cs typeface="Montserrat Light"/>
              <a:sym typeface="Montserrat Light"/>
            </a:endParaRPr>
          </a:p>
          <a:p>
            <a:pPr indent="457200"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Improved decision-making</a:t>
            </a:r>
            <a:r>
              <a:rPr b="0">
                <a:latin typeface="Montserrat Light"/>
                <a:ea typeface="Montserrat Light"/>
                <a:cs typeface="Montserrat Light"/>
                <a:sym typeface="Montserrat Light"/>
              </a:rPr>
              <a:t>: Better-quality information (on which decisions are made) is generated, due to better-managed data and improved data access. </a:t>
            </a:r>
            <a:endParaRPr>
              <a:latin typeface="Montserrat Light"/>
              <a:ea typeface="Montserrat Light"/>
              <a:cs typeface="Montserrat Light"/>
              <a:sym typeface="Montserrat Light"/>
            </a:endParaRPr>
          </a:p>
          <a:p>
            <a:pPr indent="457200"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Increased end user productivity</a:t>
            </a:r>
            <a:r>
              <a:rPr b="0">
                <a:latin typeface="Montserrat Light"/>
                <a:ea typeface="Montserrat Light"/>
                <a:cs typeface="Montserrat Light"/>
                <a:sym typeface="Montserrat Light"/>
              </a:rPr>
              <a:t>: The availability of data and the tools that transform data into usable information encourage end users to make quick, informed decisions. </a:t>
            </a:r>
            <a:endParaRPr>
              <a:latin typeface="Montserrat Light"/>
              <a:ea typeface="Montserrat Light"/>
              <a:cs typeface="Montserrat Light"/>
              <a:sym typeface="Montserrat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 With a single user database, if user A is using the database, users B and C must wait until user A is done. A desktop database is a single-user database that runs on a personal computer.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A multi-user database, on the other hand, supports multiple users at the same time. A workgroup database is a multi-user database that supports a relatively small number of users (usually less than 50) or a specific department within an organisation.</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When a multi-user database supports many users (more than 50) and is used by the entire organisation, across many departments, it is known as an enterprise database.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apply structure based on the type of processing that you intend to perform on the data. For example, imagine that you have a stack of printed invoices. If you just want to store these invoices so that you are able to retrieve them or display them later, you can scan them and save them in a graphical format. However, if you what to derive information from them, such as monthly totals or average sales, having the invoices in a graphical format will not be useful. You could instead store the invoice data in a structured spreadsheet format so that you can perform the desired computations.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Relational databases store information about different entities and the relationship between them. The image below is an example of an entity relationship diagram (ERD) that is used to describe the relationships between certain entities.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Shape 283"/>
          <p:cNvSpPr/>
          <p:nvPr>
            <p:ph type="sldImg"/>
          </p:nvPr>
        </p:nvSpPr>
        <p:spPr>
          <a:prstGeom prst="rect">
            <a:avLst/>
          </a:prstGeom>
        </p:spPr>
        <p:txBody>
          <a:bodyPr/>
          <a:lstStyle/>
          <a:p>
            <a:pPr/>
          </a:p>
        </p:txBody>
      </p:sp>
      <p:sp>
        <p:nvSpPr>
          <p:cNvPr id="284" name="Shape 284"/>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An entity is a table that stores all the data about a certain thing. For example, you may want to store information about all your customers in a database. You would then create a customer table (customer entity), which could look something like the one shown below: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If you were designing a database for a store, you might also have a product entity that stores all the information about the products you sell. Your database would then contain a product table and a customer table. The database would also save information about the relationship between the two entities. For example, it would store information about which products a particular customer brought on a particular date. How this is implemented in a relational database, however, is beyond the scope of this course.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1" y="-6351"/>
            <a:ext cx="9144001" cy="5149851"/>
            <a:chOff x="0" y="0"/>
            <a:chExt cx="9144000" cy="5149850"/>
          </a:xfrm>
        </p:grpSpPr>
        <p:sp>
          <p:nvSpPr>
            <p:cNvPr id="22" name="Google Shape;24;p2"/>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23" name="Google Shape;25;p2"/>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24" name="Google Shape;26;p2"/>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0" y="6350"/>
              <a:ext cx="631948" cy="4249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297179" indent="-137159" algn="r">
              <a:spcBef>
                <a:spcPts val="700"/>
              </a:spcBef>
              <a:buClrTx/>
              <a:buSzTx/>
              <a:buFontTx/>
              <a:buNone/>
              <a:defRPr>
                <a:solidFill>
                  <a:srgbClr val="7F7F7F"/>
                </a:solidFill>
              </a:defRPr>
            </a:lvl1pPr>
            <a:lvl2pPr marL="297179" indent="327660" algn="r">
              <a:spcBef>
                <a:spcPts val="700"/>
              </a:spcBef>
              <a:buClrTx/>
              <a:buSzTx/>
              <a:buFontTx/>
              <a:buNone/>
              <a:defRPr>
                <a:solidFill>
                  <a:srgbClr val="7F7F7F"/>
                </a:solidFill>
              </a:defRPr>
            </a:lvl2pPr>
            <a:lvl3pPr marL="297179" indent="792480" algn="r">
              <a:spcBef>
                <a:spcPts val="700"/>
              </a:spcBef>
              <a:buClrTx/>
              <a:buSzTx/>
              <a:buFontTx/>
              <a:buNone/>
              <a:defRPr>
                <a:solidFill>
                  <a:srgbClr val="7F7F7F"/>
                </a:solidFill>
              </a:defRPr>
            </a:lvl3pPr>
            <a:lvl4pPr marL="297179" indent="1257300" algn="r">
              <a:spcBef>
                <a:spcPts val="700"/>
              </a:spcBef>
              <a:buClrTx/>
              <a:buSzTx/>
              <a:buFontTx/>
              <a:buNone/>
              <a:defRPr>
                <a:solidFill>
                  <a:srgbClr val="7F7F7F"/>
                </a:solidFill>
              </a:defRPr>
            </a:lvl4pPr>
            <a:lvl5pPr marL="297179" indent="171450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2" cy="2884290"/>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19"/>
          </a:xfrm>
          <a:prstGeom prst="rect">
            <a:avLst/>
          </a:prstGeom>
        </p:spPr>
        <p:txBody>
          <a:bodyPr lIns="45699" tIns="45699" rIns="45699" bIns="45699"/>
          <a:lstStyle>
            <a:lvl1pPr marL="228600" indent="0">
              <a:spcBef>
                <a:spcPts val="700"/>
              </a:spcBef>
              <a:buClrTx/>
              <a:buSzTx/>
              <a:buFontTx/>
              <a:buNone/>
              <a:defRPr sz="900"/>
            </a:lvl1pPr>
            <a:lvl2pPr marL="228600" indent="457200">
              <a:spcBef>
                <a:spcPts val="700"/>
              </a:spcBef>
              <a:buClrTx/>
              <a:buSzTx/>
              <a:buFontTx/>
              <a:buNone/>
              <a:defRPr sz="900"/>
            </a:lvl2pPr>
            <a:lvl3pPr marL="228600" indent="914400">
              <a:spcBef>
                <a:spcPts val="700"/>
              </a:spcBef>
              <a:buClrTx/>
              <a:buSzTx/>
              <a:buFontTx/>
              <a:buNone/>
              <a:defRPr sz="900"/>
            </a:lvl3pPr>
            <a:lvl4pPr marL="228600" indent="1371600">
              <a:spcBef>
                <a:spcPts val="700"/>
              </a:spcBef>
              <a:buClrTx/>
              <a:buSzTx/>
              <a:buFontTx/>
              <a:buNone/>
              <a:defRPr sz="900"/>
            </a:lvl4pPr>
            <a:lvl5pPr marL="228600" indent="18288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2"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2" cy="1178222"/>
          </a:xfrm>
          <a:prstGeom prst="rect">
            <a:avLst/>
          </a:prstGeom>
        </p:spPr>
        <p:txBody>
          <a:bodyPr lIns="45699" tIns="45699" rIns="45699" bIns="45699" anchor="ctr"/>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228600" indent="0">
              <a:spcBef>
                <a:spcPts val="700"/>
              </a:spcBef>
              <a:buClrTx/>
              <a:buSzTx/>
              <a:buFontTx/>
              <a:buNone/>
              <a:defRPr sz="1200">
                <a:solidFill>
                  <a:srgbClr val="7F7F7F"/>
                </a:solidFill>
              </a:defRPr>
            </a:lvl1pPr>
            <a:lvl2pPr marL="228600" indent="457200">
              <a:spcBef>
                <a:spcPts val="700"/>
              </a:spcBef>
              <a:buClrTx/>
              <a:buSzTx/>
              <a:buFontTx/>
              <a:buNone/>
              <a:defRPr sz="1200">
                <a:solidFill>
                  <a:srgbClr val="7F7F7F"/>
                </a:solidFill>
              </a:defRPr>
            </a:lvl2pPr>
            <a:lvl3pPr marL="228600" indent="914400">
              <a:spcBef>
                <a:spcPts val="700"/>
              </a:spcBef>
              <a:buClrTx/>
              <a:buSzTx/>
              <a:buFontTx/>
              <a:buNone/>
              <a:defRPr sz="1200">
                <a:solidFill>
                  <a:srgbClr val="7F7F7F"/>
                </a:solidFill>
              </a:defRPr>
            </a:lvl3pPr>
            <a:lvl4pPr marL="228600" indent="1371600">
              <a:spcBef>
                <a:spcPts val="700"/>
              </a:spcBef>
              <a:buClrTx/>
              <a:buSzTx/>
              <a:buFontTx/>
              <a:buNone/>
              <a:defRPr sz="1200">
                <a:solidFill>
                  <a:srgbClr val="7F7F7F"/>
                </a:solidFill>
              </a:defRPr>
            </a:lvl4pPr>
            <a:lvl5pPr marL="228600" indent="18288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1" y="3352800"/>
            <a:ext cx="6447502" cy="1178222"/>
          </a:xfrm>
          <a:prstGeom prst="rect">
            <a:avLst/>
          </a:prstGeom>
        </p:spPr>
        <p:txBody>
          <a:bodyPr lIns="45699" tIns="45699" rIns="45699" bIns="45699" anchor="ctr"/>
          <a:lstStyle/>
          <a:p>
            <a:pPr marL="228600" indent="0">
              <a:spcBef>
                <a:spcPts val="700"/>
              </a:spcBef>
              <a:buClrTx/>
              <a:buSzTx/>
              <a:buFontTx/>
              <a:buNone/>
            </a:pPr>
          </a:p>
        </p:txBody>
      </p:sp>
      <p:sp>
        <p:nvSpPr>
          <p:cNvPr id="138" name="Google Shape;107;p13"/>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2"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2" cy="1135437"/>
          </a:xfrm>
          <a:prstGeom prst="rect">
            <a:avLst/>
          </a:prstGeom>
        </p:spPr>
        <p:txBody>
          <a:bodyPr lIns="45699" tIns="45699" rIns="45699" bIns="45699"/>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59" name="Google Shape;122;p15"/>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solidFill>
                  <a:schemeClr val="accent1"/>
                </a:solidFill>
              </a:defRPr>
            </a:lvl1pPr>
            <a:lvl2pPr marL="228600" indent="457200">
              <a:spcBef>
                <a:spcPts val="700"/>
              </a:spcBef>
              <a:buClrTx/>
              <a:buSzTx/>
              <a:buFontTx/>
              <a:buNone/>
              <a:defRPr sz="1800">
                <a:solidFill>
                  <a:schemeClr val="accent1"/>
                </a:solidFill>
              </a:defRPr>
            </a:lvl2pPr>
            <a:lvl3pPr marL="228600" indent="914400">
              <a:spcBef>
                <a:spcPts val="700"/>
              </a:spcBef>
              <a:buClrTx/>
              <a:buSzTx/>
              <a:buFontTx/>
              <a:buNone/>
              <a:defRPr sz="1800">
                <a:solidFill>
                  <a:schemeClr val="accent1"/>
                </a:solidFill>
              </a:defRPr>
            </a:lvl3pPr>
            <a:lvl4pPr marL="228600" indent="1371600">
              <a:spcBef>
                <a:spcPts val="700"/>
              </a:spcBef>
              <a:buClrTx/>
              <a:buSzTx/>
              <a:buFontTx/>
              <a:buNone/>
              <a:defRPr sz="1800">
                <a:solidFill>
                  <a:schemeClr val="accent1"/>
                </a:solidFill>
              </a:defRPr>
            </a:lvl4pPr>
            <a:lvl5pPr marL="228600" indent="18288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7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1" cy="6447503"/>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89" cy="978558"/>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4"/>
            <a:ext cx="3938588" cy="5295114"/>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j-lt"/>
                <a:ea typeface="+mj-ea"/>
                <a:cs typeface="+mj-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80"/>
          </a:xfrm>
          <a:prstGeom prst="rect">
            <a:avLst/>
          </a:prstGeom>
        </p:spPr>
        <p:txBody>
          <a:bodyPr lIns="19050" tIns="19050" rIns="19050" bIns="19050"/>
          <a:lstStyle>
            <a:lvl1pPr marL="0" indent="0" algn="r" defTabSz="309560">
              <a:buClrTx/>
              <a:buSzTx/>
              <a:buFontTx/>
              <a:buNone/>
              <a:defRPr b="1" sz="2000">
                <a:solidFill>
                  <a:srgbClr val="FFFFFF"/>
                </a:solidFill>
                <a:latin typeface="+mj-lt"/>
                <a:ea typeface="+mj-ea"/>
                <a:cs typeface="+mj-cs"/>
                <a:sym typeface="Helvetica"/>
              </a:defRPr>
            </a:lvl1pPr>
            <a:lvl2pPr marL="0" indent="0" algn="r" defTabSz="309560">
              <a:buClrTx/>
              <a:buSzTx/>
              <a:buFontTx/>
              <a:buNone/>
              <a:defRPr b="1" sz="2000">
                <a:solidFill>
                  <a:srgbClr val="FFFFFF"/>
                </a:solidFill>
                <a:latin typeface="+mj-lt"/>
                <a:ea typeface="+mj-ea"/>
                <a:cs typeface="+mj-cs"/>
                <a:sym typeface="Helvetica"/>
              </a:defRPr>
            </a:lvl2pPr>
            <a:lvl3pPr marL="0" indent="0" algn="r" defTabSz="309560">
              <a:buClrTx/>
              <a:buSzTx/>
              <a:buFontTx/>
              <a:buNone/>
              <a:defRPr b="1" sz="2000">
                <a:solidFill>
                  <a:srgbClr val="FFFFFF"/>
                </a:solidFill>
                <a:latin typeface="+mj-lt"/>
                <a:ea typeface="+mj-ea"/>
                <a:cs typeface="+mj-cs"/>
                <a:sym typeface="Helvetica"/>
              </a:defRPr>
            </a:lvl3pPr>
            <a:lvl4pPr marL="0" indent="0" algn="r" defTabSz="309560">
              <a:buClrTx/>
              <a:buSzTx/>
              <a:buFontTx/>
              <a:buNone/>
              <a:defRPr b="1" sz="2000">
                <a:solidFill>
                  <a:srgbClr val="FFFFFF"/>
                </a:solidFill>
                <a:latin typeface="+mj-lt"/>
                <a:ea typeface="+mj-ea"/>
                <a:cs typeface="+mj-cs"/>
                <a:sym typeface="Helvetica"/>
              </a:defRPr>
            </a:lvl4pPr>
            <a:lvl5pPr marL="0" indent="0" algn="r" defTabSz="309560">
              <a:buClrTx/>
              <a:buSzTx/>
              <a:buFontTx/>
              <a:buNone/>
              <a:defRPr b="1" sz="2000">
                <a:solidFill>
                  <a:srgbClr val="FFFFFF"/>
                </a:solidFill>
                <a:latin typeface="+mj-lt"/>
                <a:ea typeface="+mj-ea"/>
                <a:cs typeface="+mj-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8"/>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8" cy="1504498"/>
          </a:xfrm>
          <a:prstGeom prst="rect">
            <a:avLst/>
          </a:prstGeom>
          <a:ln w="12700">
            <a:miter lim="400000"/>
          </a:ln>
        </p:spPr>
      </p:pic>
      <p:grpSp>
        <p:nvGrpSpPr>
          <p:cNvPr id="203" name="v"/>
          <p:cNvGrpSpPr/>
          <p:nvPr/>
        </p:nvGrpSpPr>
        <p:grpSpPr>
          <a:xfrm>
            <a:off x="2191" y="-20603"/>
            <a:ext cx="9139616" cy="574446"/>
            <a:chOff x="-1" y="0"/>
            <a:chExt cx="9139614" cy="574445"/>
          </a:xfrm>
        </p:grpSpPr>
        <p:sp>
          <p:nvSpPr>
            <p:cNvPr id="201" name="Rectangle"/>
            <p:cNvSpPr/>
            <p:nvPr/>
          </p:nvSpPr>
          <p:spPr>
            <a:xfrm>
              <a:off x="-2" y="-1"/>
              <a:ext cx="9139616" cy="574446"/>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6"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6" cy="1261389"/>
          </a:xfrm>
          <a:prstGeom prst="rect">
            <a:avLst/>
          </a:prstGeom>
          <a:ln w="12700">
            <a:miter lim="400000"/>
          </a:ln>
        </p:spPr>
      </p:pic>
      <p:sp>
        <p:nvSpPr>
          <p:cNvPr id="205" name="Slide Number"/>
          <p:cNvSpPr txBox="1"/>
          <p:nvPr>
            <p:ph type="sldNum" sz="quarter" idx="2"/>
          </p:nvPr>
        </p:nvSpPr>
        <p:spPr>
          <a:xfrm>
            <a:off x="4501889" y="4918852"/>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2" cy="2910582"/>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2" cy="1369937"/>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2" cy="645301"/>
          </a:xfrm>
          <a:prstGeom prst="rect">
            <a:avLst/>
          </a:prstGeom>
        </p:spPr>
        <p:txBody>
          <a:bodyPr lIns="45699" tIns="45699" rIns="45699" bIns="45699"/>
          <a:lstStyle>
            <a:lvl1pPr marL="228600" indent="0">
              <a:spcBef>
                <a:spcPts val="700"/>
              </a:spcBef>
              <a:buClrTx/>
              <a:buSzTx/>
              <a:buFontTx/>
              <a:buNone/>
              <a:defRPr sz="1500">
                <a:solidFill>
                  <a:srgbClr val="7F7F7F"/>
                </a:solidFill>
              </a:defRPr>
            </a:lvl1pPr>
            <a:lvl2pPr marL="228600" indent="457200">
              <a:spcBef>
                <a:spcPts val="700"/>
              </a:spcBef>
              <a:buClrTx/>
              <a:buSzTx/>
              <a:buFontTx/>
              <a:buNone/>
              <a:defRPr sz="1500">
                <a:solidFill>
                  <a:srgbClr val="7F7F7F"/>
                </a:solidFill>
              </a:defRPr>
            </a:lvl2pPr>
            <a:lvl3pPr marL="228600" indent="914400">
              <a:spcBef>
                <a:spcPts val="700"/>
              </a:spcBef>
              <a:buClrTx/>
              <a:buSzTx/>
              <a:buFontTx/>
              <a:buNone/>
              <a:defRPr sz="1500">
                <a:solidFill>
                  <a:srgbClr val="7F7F7F"/>
                </a:solidFill>
              </a:defRPr>
            </a:lvl3pPr>
            <a:lvl4pPr marL="228600" indent="1371600">
              <a:spcBef>
                <a:spcPts val="700"/>
              </a:spcBef>
              <a:buClrTx/>
              <a:buSzTx/>
              <a:buFontTx/>
              <a:buNone/>
              <a:defRPr sz="1500">
                <a:solidFill>
                  <a:srgbClr val="7F7F7F"/>
                </a:solidFill>
              </a:defRPr>
            </a:lvl4pPr>
            <a:lvl5pPr marL="228600" indent="18288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7" cy="291058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1"/>
            <a:ext cx="3138027" cy="2910582"/>
          </a:xfrm>
          <a:prstGeom prst="rect">
            <a:avLst/>
          </a:prstGeom>
        </p:spPr>
        <p:txBody>
          <a:bodyPr lIns="45699" tIns="45699" rIns="45699" bIns="45699"/>
          <a:lstStyle/>
          <a:p>
            <a:pPr indent="-320040">
              <a:spcBef>
                <a:spcPts val="700"/>
              </a:spcBef>
              <a:buChar char="►"/>
            </a:pPr>
          </a:p>
        </p:txBody>
      </p:sp>
      <p:sp>
        <p:nvSpPr>
          <p:cNvPr id="7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8" cy="432198"/>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8" y="2052933"/>
            <a:ext cx="3139219" cy="2478090"/>
          </a:xfrm>
          <a:prstGeom prst="rect">
            <a:avLst/>
          </a:prstGeom>
        </p:spPr>
        <p:txBody>
          <a:bodyPr lIns="45699" tIns="45699" rIns="45699" bIns="45699"/>
          <a:lstStyle/>
          <a:p>
            <a:pPr indent="-320040">
              <a:spcBef>
                <a:spcPts val="700"/>
              </a:spcBef>
              <a:buChar char="►"/>
            </a:pPr>
          </a:p>
        </p:txBody>
      </p:sp>
      <p:sp>
        <p:nvSpPr>
          <p:cNvPr id="82" name="Google Shape;66;p7"/>
          <p:cNvSpPr txBox="1"/>
          <p:nvPr>
            <p:ph type="body" sz="quarter" idx="22"/>
          </p:nvPr>
        </p:nvSpPr>
        <p:spPr>
          <a:xfrm>
            <a:off x="3816286" y="1620737"/>
            <a:ext cx="3139215" cy="432198"/>
          </a:xfrm>
          <a:prstGeom prst="rect">
            <a:avLst/>
          </a:prstGeom>
        </p:spPr>
        <p:txBody>
          <a:bodyPr lIns="45699" tIns="45699" rIns="45699" bIns="45699" anchor="b"/>
          <a:lstStyle/>
          <a:p>
            <a:pPr marL="228600" indent="0">
              <a:spcBef>
                <a:spcPts val="700"/>
              </a:spcBef>
              <a:buClrTx/>
              <a:buSzTx/>
              <a:buFontTx/>
              <a:buNone/>
              <a:defRPr sz="1800"/>
            </a:pPr>
          </a:p>
        </p:txBody>
      </p:sp>
      <p:sp>
        <p:nvSpPr>
          <p:cNvPr id="83" name="Google Shape;67;p7"/>
          <p:cNvSpPr txBox="1"/>
          <p:nvPr>
            <p:ph type="body" sz="quarter" idx="23"/>
          </p:nvPr>
        </p:nvSpPr>
        <p:spPr>
          <a:xfrm>
            <a:off x="3816287" y="2052933"/>
            <a:ext cx="3139215" cy="2478090"/>
          </a:xfrm>
          <a:prstGeom prst="rect">
            <a:avLst/>
          </a:prstGeom>
        </p:spPr>
        <p:txBody>
          <a:bodyPr lIns="45699" tIns="45699" rIns="45699" bIns="45699"/>
          <a:lstStyle/>
          <a:p>
            <a:pPr indent="-320040">
              <a:spcBef>
                <a:spcPts val="700"/>
              </a:spcBef>
              <a:buChar char="►"/>
            </a:pPr>
          </a:p>
        </p:txBody>
      </p:sp>
      <p:sp>
        <p:nvSpPr>
          <p:cNvPr id="84"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7"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1"/>
            <a:ext cx="2890897" cy="1938337"/>
          </a:xfrm>
          <a:prstGeom prst="rect">
            <a:avLst/>
          </a:prstGeom>
        </p:spPr>
        <p:txBody>
          <a:bodyPr lIns="45699" tIns="45699" rIns="45699" bIns="45699"/>
          <a:lstStyle/>
          <a:p>
            <a:pPr marL="228600" indent="0">
              <a:spcBef>
                <a:spcPts val="700"/>
              </a:spcBef>
              <a:buClrTx/>
              <a:buSzTx/>
              <a:buFontTx/>
              <a:buNone/>
              <a:defRPr sz="1000"/>
            </a:pPr>
          </a:p>
        </p:txBody>
      </p:sp>
      <p:sp>
        <p:nvSpPr>
          <p:cNvPr id="10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1" y="-6351"/>
            <a:ext cx="9144001" cy="5149851"/>
            <a:chOff x="0" y="0"/>
            <a:chExt cx="9143999" cy="5149850"/>
          </a:xfrm>
        </p:grpSpPr>
        <p:sp>
          <p:nvSpPr>
            <p:cNvPr id="2" name="Google Shape;7;p1"/>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3" name="Google Shape;8;p1"/>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4" name="Google Shape;9;p1"/>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0" y="3016250"/>
              <a:ext cx="336550" cy="213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1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7" y="4724141"/>
            <a:ext cx="275472" cy="271751"/>
          </a:xfrm>
          <a:prstGeom prst="rect">
            <a:avLst/>
          </a:prstGeom>
          <a:ln w="12700">
            <a:miter lim="400000"/>
          </a:ln>
        </p:spPr>
        <p:txBody>
          <a:bodyPr wrap="none" lIns="91424" tIns="91424" rIns="91424" bIns="91424"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8" marR="0" indent="-343958"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hyperlink" Target="https://www.slideshare.net/arangodb/introduction-to-column-oriented-databases"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Introduction to Databases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3" name="Google Shape;216;p28" descr="Google Shape;216;p2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4" name="Google Shape;217;p28"/>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Types of Databases: Structure of data</a:t>
            </a:r>
          </a:p>
        </p:txBody>
      </p:sp>
      <p:sp>
        <p:nvSpPr>
          <p:cNvPr id="265" name="Google Shape;218;p28"/>
          <p:cNvSpPr txBox="1"/>
          <p:nvPr>
            <p:ph type="body" idx="1"/>
          </p:nvPr>
        </p:nvSpPr>
        <p:spPr>
          <a:xfrm>
            <a:off x="411999" y="786475"/>
            <a:ext cx="8238002" cy="4222501"/>
          </a:xfrm>
          <a:prstGeom prst="rect">
            <a:avLst/>
          </a:prstGeom>
        </p:spPr>
        <p:txBody>
          <a:bodyPr/>
          <a:lstStyle/>
          <a:p>
            <a:pPr indent="-381000">
              <a:buClr>
                <a:schemeClr val="accent3"/>
              </a:buClr>
              <a:buSzPts val="2400"/>
              <a:buChar char="❖"/>
              <a:defRPr sz="2400">
                <a:solidFill>
                  <a:schemeClr val="accent3"/>
                </a:solidFill>
              </a:defRPr>
            </a:pPr>
            <a:r>
              <a:t>Unstructured:</a:t>
            </a:r>
            <a:r>
              <a:rPr>
                <a:solidFill>
                  <a:srgbClr val="FFFFFF"/>
                </a:solidFill>
              </a:rPr>
              <a:t> data that exist in their original, or raw, state</a:t>
            </a:r>
            <a:endParaRPr>
              <a:solidFill>
                <a:srgbClr val="FFFFFF"/>
              </a:solidFill>
            </a:endParaRPr>
          </a:p>
          <a:p>
            <a:pPr indent="-381000">
              <a:buClr>
                <a:schemeClr val="accent3"/>
              </a:buClr>
              <a:buSzPts val="2400"/>
              <a:buChar char="❖"/>
              <a:defRPr sz="2400">
                <a:solidFill>
                  <a:schemeClr val="accent3"/>
                </a:solidFill>
              </a:defRPr>
            </a:pPr>
            <a:r>
              <a:t>Structured:</a:t>
            </a:r>
            <a:r>
              <a:rPr>
                <a:solidFill>
                  <a:srgbClr val="FFFFFF"/>
                </a:solidFill>
              </a:rPr>
              <a:t> the result of formatting unstructured data to facilitate storage, use and the generation of information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9" name="Google Shape;223;p29" descr="Google Shape;223;p29"/>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70" name="Google Shape;224;p29"/>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Types of Databases: Other</a:t>
            </a:r>
          </a:p>
        </p:txBody>
      </p:sp>
      <p:sp>
        <p:nvSpPr>
          <p:cNvPr id="271" name="Google Shape;225;p29"/>
          <p:cNvSpPr txBox="1"/>
          <p:nvPr>
            <p:ph type="body" idx="1"/>
          </p:nvPr>
        </p:nvSpPr>
        <p:spPr>
          <a:xfrm>
            <a:off x="411999" y="786475"/>
            <a:ext cx="8238002" cy="4222501"/>
          </a:xfrm>
          <a:prstGeom prst="rect">
            <a:avLst/>
          </a:prstGeom>
        </p:spPr>
        <p:txBody>
          <a:bodyPr/>
          <a:lstStyle/>
          <a:p>
            <a:pPr indent="-381000">
              <a:buClr>
                <a:schemeClr val="accent3"/>
              </a:buClr>
              <a:buSzPts val="2400"/>
              <a:buChar char="❖"/>
              <a:defRPr sz="2400">
                <a:solidFill>
                  <a:schemeClr val="accent3"/>
                </a:solidFill>
              </a:defRPr>
            </a:pPr>
            <a:r>
              <a:t>Analytical:</a:t>
            </a:r>
            <a:r>
              <a:rPr>
                <a:solidFill>
                  <a:srgbClr val="FFFFFF"/>
                </a:solidFill>
              </a:rPr>
              <a:t> focus on storing historical data and business metrics used exclusively for tactical or strategic decision making</a:t>
            </a:r>
            <a:endParaRPr>
              <a:solidFill>
                <a:srgbClr val="FFFFFF"/>
              </a:solidFill>
            </a:endParaRPr>
          </a:p>
          <a:p>
            <a:pPr lvl="1" marL="914400" indent="-381000">
              <a:buClr>
                <a:schemeClr val="accent3"/>
              </a:buClr>
              <a:buSzPts val="2400"/>
              <a:buChar char="➢"/>
              <a:defRPr sz="2400">
                <a:solidFill>
                  <a:srgbClr val="FFFFFF"/>
                </a:solidFill>
              </a:defRPr>
            </a:pPr>
            <a:r>
              <a:t>Typically comprise of </a:t>
            </a:r>
            <a:r>
              <a:rPr>
                <a:solidFill>
                  <a:schemeClr val="accent3"/>
                </a:solidFill>
              </a:rPr>
              <a:t>two components</a:t>
            </a:r>
            <a:r>
              <a:t>:</a:t>
            </a:r>
          </a:p>
          <a:p>
            <a:pPr lvl="2" marL="1371600" indent="-381000">
              <a:buClr>
                <a:schemeClr val="accent3"/>
              </a:buClr>
              <a:buSzPts val="2400"/>
              <a:defRPr sz="2400">
                <a:solidFill>
                  <a:schemeClr val="accent3"/>
                </a:solidFill>
              </a:defRPr>
            </a:pPr>
            <a:r>
              <a:t>Data warehouse: </a:t>
            </a:r>
            <a:r>
              <a:rPr>
                <a:solidFill>
                  <a:srgbClr val="FFFFFF"/>
                </a:solidFill>
              </a:rPr>
              <a:t>focuses on storing data used to generate information required to make tactical or strategic decisions</a:t>
            </a:r>
            <a:endParaRPr>
              <a:solidFill>
                <a:srgbClr val="FFFFFF"/>
              </a:solidFill>
            </a:endParaRPr>
          </a:p>
          <a:p>
            <a:pPr lvl="2" marL="1371600" indent="-381000">
              <a:buClr>
                <a:schemeClr val="accent3"/>
              </a:buClr>
              <a:buSzPts val="2400"/>
              <a:defRPr sz="2400">
                <a:solidFill>
                  <a:schemeClr val="accent3"/>
                </a:solidFill>
              </a:defRPr>
            </a:pPr>
            <a:r>
              <a:t>Online analytical processing</a:t>
            </a:r>
            <a:r>
              <a:rPr>
                <a:solidFill>
                  <a:srgbClr val="FFFFFF"/>
                </a:solidFill>
              </a:rPr>
              <a:t> (OLAP) front end</a:t>
            </a:r>
            <a:endParaRPr>
              <a:solidFill>
                <a:srgbClr val="FFFFFF"/>
              </a:solidFill>
            </a:endParaRPr>
          </a:p>
          <a:p>
            <a:pPr indent="-381000">
              <a:buClr>
                <a:schemeClr val="accent3"/>
              </a:buClr>
              <a:buSzPts val="2400"/>
              <a:buChar char="❖"/>
              <a:defRPr sz="2400">
                <a:solidFill>
                  <a:schemeClr val="accent3"/>
                </a:solidFill>
              </a:defRPr>
            </a:pPr>
            <a:r>
              <a:t>Relational: </a:t>
            </a:r>
            <a:r>
              <a:rPr>
                <a:solidFill>
                  <a:srgbClr val="FFFFFF"/>
                </a:solidFill>
              </a:rPr>
              <a:t>organizes data into tables. Links them based on defined relationships that enable you to retrieve/combine data from tables with a single query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3" name="Google Shape;230;p30" descr="Google Shape;230;p30"/>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4" name="Google Shape;231;p30"/>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Relational Databases</a:t>
            </a:r>
          </a:p>
        </p:txBody>
      </p:sp>
      <p:sp>
        <p:nvSpPr>
          <p:cNvPr id="275" name="Google Shape;232;p30"/>
          <p:cNvSpPr txBox="1"/>
          <p:nvPr>
            <p:ph type="body" sz="quarter" idx="1"/>
          </p:nvPr>
        </p:nvSpPr>
        <p:spPr>
          <a:xfrm>
            <a:off x="411999" y="4472825"/>
            <a:ext cx="8238002" cy="383701"/>
          </a:xfrm>
          <a:prstGeom prst="rect">
            <a:avLst/>
          </a:prstGeom>
        </p:spPr>
        <p:txBody>
          <a:bodyPr/>
          <a:lstStyle>
            <a:lvl1pPr marL="0" indent="457200">
              <a:spcBef>
                <a:spcPts val="1600"/>
              </a:spcBef>
              <a:buSzTx/>
              <a:buNone/>
              <a:defRPr sz="1200">
                <a:solidFill>
                  <a:srgbClr val="FFFFFF"/>
                </a:solidFill>
              </a:defRPr>
            </a:lvl1pPr>
          </a:lstStyle>
          <a:p>
            <a:pPr/>
            <a:r>
              <a:t>Image source: https://en.wikipedia.org/wiki/Star_schema#/media/File:Star-schema-example.png</a:t>
            </a:r>
          </a:p>
        </p:txBody>
      </p:sp>
      <p:pic>
        <p:nvPicPr>
          <p:cNvPr id="276" name="Google Shape;233;p30" descr="Google Shape;233;p30"/>
          <p:cNvPicPr>
            <a:picLocks noChangeAspect="1"/>
          </p:cNvPicPr>
          <p:nvPr/>
        </p:nvPicPr>
        <p:blipFill>
          <a:blip r:embed="rId4">
            <a:extLst/>
          </a:blip>
          <a:stretch>
            <a:fillRect/>
          </a:stretch>
        </p:blipFill>
        <p:spPr>
          <a:xfrm>
            <a:off x="1395350" y="786475"/>
            <a:ext cx="6088425" cy="368635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0" name="Google Shape;238;p31" descr="Google Shape;238;p3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1" name="Google Shape;239;p31"/>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Relational Databases</a:t>
            </a:r>
          </a:p>
        </p:txBody>
      </p:sp>
      <p:graphicFrame>
        <p:nvGraphicFramePr>
          <p:cNvPr id="282" name="Google Shape;240;p31"/>
          <p:cNvGraphicFramePr/>
          <p:nvPr/>
        </p:nvGraphicFramePr>
        <p:xfrm>
          <a:off x="457200" y="990600"/>
          <a:ext cx="8181600" cy="31535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08500"/>
                <a:gridCol w="908500"/>
                <a:gridCol w="1060625"/>
                <a:gridCol w="761475"/>
                <a:gridCol w="908500"/>
                <a:gridCol w="908500"/>
                <a:gridCol w="908500"/>
                <a:gridCol w="908500"/>
                <a:gridCol w="908500"/>
              </a:tblGrid>
              <a:tr h="788400">
                <a:tc>
                  <a:txBody>
                    <a:bodyPr/>
                    <a:lstStyle/>
                    <a:p>
                      <a:pPr algn="ctr">
                        <a:lnSpc>
                          <a:spcPct val="125000"/>
                        </a:lnSpc>
                        <a:defRPr sz="1800"/>
                      </a:pPr>
                      <a:r>
                        <a:rPr sz="1400">
                          <a:latin typeface="Montserrat"/>
                          <a:ea typeface="Montserrat"/>
                          <a:cs typeface="Montserrat"/>
                          <a:sym typeface="Montserrat"/>
                        </a:rPr>
                        <a:t>C_NAME </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BEBEB"/>
                    </a:solidFill>
                  </a:tcPr>
                </a:tc>
                <a:tc>
                  <a:txBody>
                    <a:bodyPr/>
                    <a:lstStyle/>
                    <a:p>
                      <a:pPr algn="ctr">
                        <a:lnSpc>
                          <a:spcPct val="125000"/>
                        </a:lnSpc>
                        <a:defRPr sz="1800"/>
                      </a:pPr>
                      <a:r>
                        <a:rPr sz="1400">
                          <a:latin typeface="Montserrat"/>
                          <a:ea typeface="Montserrat"/>
                          <a:cs typeface="Montserrat"/>
                          <a:sym typeface="Montserrat"/>
                        </a:rPr>
                        <a:t>C_PHONE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BEBEB"/>
                    </a:solidFill>
                  </a:tcPr>
                </a:tc>
                <a:tc>
                  <a:txBody>
                    <a:bodyPr/>
                    <a:lstStyle/>
                    <a:p>
                      <a:pPr algn="ctr">
                        <a:lnSpc>
                          <a:spcPct val="125000"/>
                        </a:lnSpc>
                        <a:defRPr sz="1800"/>
                      </a:pPr>
                      <a:r>
                        <a:rPr sz="1400">
                          <a:latin typeface="Montserrat"/>
                          <a:ea typeface="Montserrat"/>
                          <a:cs typeface="Montserrat"/>
                          <a:sym typeface="Montserrat"/>
                        </a:rPr>
                        <a:t>C_ADDRESS</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BEBEB"/>
                    </a:solidFill>
                  </a:tcPr>
                </a:tc>
                <a:tc>
                  <a:txBody>
                    <a:bodyPr/>
                    <a:lstStyle/>
                    <a:p>
                      <a:pPr algn="ctr">
                        <a:lnSpc>
                          <a:spcPct val="125000"/>
                        </a:lnSpc>
                        <a:defRPr sz="1800"/>
                      </a:pPr>
                      <a:r>
                        <a:rPr sz="1400">
                          <a:latin typeface="Montserrat"/>
                          <a:ea typeface="Montserrat"/>
                          <a:cs typeface="Montserrat"/>
                          <a:sym typeface="Montserrat"/>
                        </a:rPr>
                        <a:t>C_POSTCODE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BEBEB"/>
                    </a:solidFill>
                  </a:tcPr>
                </a:tc>
                <a:tc>
                  <a:txBody>
                    <a:bodyPr/>
                    <a:lstStyle/>
                    <a:p>
                      <a:pPr algn="ctr">
                        <a:lnSpc>
                          <a:spcPct val="125000"/>
                        </a:lnSpc>
                        <a:defRPr sz="1800"/>
                      </a:pPr>
                      <a:r>
                        <a:rPr sz="1400">
                          <a:latin typeface="Montserrat"/>
                          <a:ea typeface="Montserrat"/>
                          <a:cs typeface="Montserrat"/>
                          <a:sym typeface="Montserrat"/>
                        </a:rPr>
                        <a:t>A_NAME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BEBEB"/>
                    </a:solidFill>
                  </a:tcPr>
                </a:tc>
                <a:tc>
                  <a:txBody>
                    <a:bodyPr/>
                    <a:lstStyle/>
                    <a:p>
                      <a:pPr algn="ctr">
                        <a:lnSpc>
                          <a:spcPct val="125000"/>
                        </a:lnSpc>
                        <a:defRPr sz="1800"/>
                      </a:pPr>
                      <a:r>
                        <a:rPr sz="1400">
                          <a:latin typeface="Montserrat"/>
                          <a:ea typeface="Montserrat"/>
                          <a:cs typeface="Montserrat"/>
                          <a:sym typeface="Montserrat"/>
                        </a:rPr>
                        <a:t>A_PHONE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BEBEB"/>
                    </a:solidFill>
                  </a:tcPr>
                </a:tc>
                <a:tc>
                  <a:txBody>
                    <a:bodyPr/>
                    <a:lstStyle/>
                    <a:p>
                      <a:pPr algn="ctr">
                        <a:lnSpc>
                          <a:spcPct val="125000"/>
                        </a:lnSpc>
                        <a:defRPr sz="1800"/>
                      </a:pPr>
                      <a:r>
                        <a:rPr sz="1400">
                          <a:latin typeface="Montserrat"/>
                          <a:ea typeface="Montserrat"/>
                          <a:cs typeface="Montserrat"/>
                          <a:sym typeface="Montserrat"/>
                        </a:rPr>
                        <a:t>TP</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BEBEB"/>
                    </a:solidFill>
                  </a:tcPr>
                </a:tc>
                <a:tc>
                  <a:txBody>
                    <a:bodyPr/>
                    <a:lstStyle/>
                    <a:p>
                      <a:pPr algn="ctr">
                        <a:lnSpc>
                          <a:spcPct val="125000"/>
                        </a:lnSpc>
                        <a:defRPr sz="1800"/>
                      </a:pPr>
                      <a:r>
                        <a:rPr sz="1400">
                          <a:latin typeface="Montserrat"/>
                          <a:ea typeface="Montserrat"/>
                          <a:cs typeface="Montserrat"/>
                          <a:sym typeface="Montserrat"/>
                        </a:rPr>
                        <a:t>AMT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BEBEB"/>
                    </a:solidFill>
                  </a:tcPr>
                </a:tc>
                <a:tc>
                  <a:txBody>
                    <a:bodyPr/>
                    <a:lstStyle/>
                    <a:p>
                      <a:pPr algn="ctr">
                        <a:lnSpc>
                          <a:spcPct val="125000"/>
                        </a:lnSpc>
                        <a:defRPr sz="1800"/>
                      </a:pPr>
                      <a:r>
                        <a:rPr sz="1400">
                          <a:latin typeface="Montserrat"/>
                          <a:ea typeface="Montserrat"/>
                          <a:cs typeface="Montserrat"/>
                          <a:sym typeface="Montserrat"/>
                        </a:rPr>
                        <a:t>REN</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BEBEB"/>
                    </a:solidFill>
                  </a:tcPr>
                </a:tc>
              </a:tr>
              <a:tr h="1015174">
                <a:tc>
                  <a:txBody>
                    <a:bodyPr/>
                    <a:lstStyle/>
                    <a:p>
                      <a:pPr algn="l">
                        <a:lnSpc>
                          <a:spcPct val="125000"/>
                        </a:lnSpc>
                        <a:defRPr sz="1800"/>
                      </a:pPr>
                      <a:r>
                        <a:rPr sz="1400">
                          <a:solidFill>
                            <a:srgbClr val="FFFFFF"/>
                          </a:solidFill>
                          <a:latin typeface="Montserrat"/>
                          <a:ea typeface="Montserrat"/>
                          <a:cs typeface="Montserrat"/>
                          <a:sym typeface="Montserrat"/>
                        </a:rPr>
                        <a:t>Alfred Smith </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082 345 2341</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207 Willow St, Port Elizabeth</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6390</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Leah Hahn</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084 259 2073</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T1</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R100.00</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05-Apr-2021</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r>
              <a:tr h="788400">
                <a:tc>
                  <a:txBody>
                    <a:bodyPr/>
                    <a:lstStyle/>
                    <a:p>
                      <a:pPr algn="l">
                        <a:lnSpc>
                          <a:spcPct val="125000"/>
                        </a:lnSpc>
                        <a:defRPr sz="1800"/>
                      </a:pPr>
                      <a:r>
                        <a:rPr sz="1400">
                          <a:solidFill>
                            <a:srgbClr val="FFFFFF"/>
                          </a:solidFill>
                          <a:latin typeface="Montserrat"/>
                          <a:ea typeface="Montserrat"/>
                          <a:cs typeface="Montserrat"/>
                          <a:sym typeface="Montserrat"/>
                        </a:rPr>
                        <a:t>Kathy Dunne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083 567 9012</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556 Bad St, Cape Town</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7100</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Alex Alby </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085 785 3938</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S2</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R250.00</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16-Jun-2021</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r>
              <a:tr h="561600">
                <a:tc>
                  <a:txBody>
                    <a:bodyPr/>
                    <a:lstStyle/>
                    <a:p>
                      <a:pPr algn="l">
                        <a:lnSpc>
                          <a:spcPct val="125000"/>
                        </a:lnSpc>
                        <a:defRPr sz="1800"/>
                      </a:pPr>
                      <a:r>
                        <a:rPr sz="1400">
                          <a:solidFill>
                            <a:srgbClr val="FFFFFF"/>
                          </a:solidFill>
                          <a:latin typeface="Montserrat"/>
                          <a:ea typeface="Montserrat"/>
                          <a:cs typeface="Montserrat"/>
                          <a:sym typeface="Montserrat"/>
                        </a:rPr>
                        <a:t>Paul Farris </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076 782 1232</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2148 High St,Benoni </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1522</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Leah Hahn </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084 259 2073</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T2</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R850.00</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l">
                        <a:lnSpc>
                          <a:spcPct val="125000"/>
                        </a:lnSpc>
                        <a:defRPr sz="1800"/>
                      </a:pPr>
                      <a:r>
                        <a:rPr sz="1400">
                          <a:solidFill>
                            <a:srgbClr val="FFFFFF"/>
                          </a:solidFill>
                          <a:latin typeface="Montserrat"/>
                          <a:ea typeface="Montserrat"/>
                          <a:cs typeface="Montserrat"/>
                          <a:sym typeface="Montserrat"/>
                        </a:rPr>
                        <a:t>22-sep-2021</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6" name="Google Shape;245;p32" descr="Google Shape;245;p3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7" name="Google Shape;246;p32"/>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Relational Databases</a:t>
            </a:r>
          </a:p>
        </p:txBody>
      </p:sp>
      <p:sp>
        <p:nvSpPr>
          <p:cNvPr id="288" name="Google Shape;247;p32"/>
          <p:cNvSpPr txBox="1"/>
          <p:nvPr/>
        </p:nvSpPr>
        <p:spPr>
          <a:xfrm>
            <a:off x="311699" y="583025"/>
            <a:ext cx="8203802" cy="429378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25000"/>
              </a:lnSpc>
              <a:defRPr sz="1800">
                <a:solidFill>
                  <a:srgbClr val="FFFFFF"/>
                </a:solidFill>
                <a:latin typeface="Consolas"/>
                <a:ea typeface="Consolas"/>
                <a:cs typeface="Consolas"/>
                <a:sym typeface="Consolas"/>
              </a:defRPr>
            </a:pPr>
            <a:r>
              <a:t>C_NAME = customer name </a:t>
            </a:r>
          </a:p>
          <a:p>
            <a:pPr>
              <a:lnSpc>
                <a:spcPct val="125000"/>
              </a:lnSpc>
              <a:defRPr sz="1800">
                <a:solidFill>
                  <a:srgbClr val="FFFFFF"/>
                </a:solidFill>
                <a:latin typeface="Consolas"/>
                <a:ea typeface="Consolas"/>
                <a:cs typeface="Consolas"/>
                <a:sym typeface="Consolas"/>
              </a:defRPr>
            </a:pPr>
            <a:r>
              <a:t>C_PHONE = customer phone </a:t>
            </a:r>
          </a:p>
          <a:p>
            <a:pPr>
              <a:lnSpc>
                <a:spcPct val="125000"/>
              </a:lnSpc>
              <a:defRPr sz="1800">
                <a:solidFill>
                  <a:srgbClr val="FFFFFF"/>
                </a:solidFill>
                <a:latin typeface="Consolas"/>
                <a:ea typeface="Consolas"/>
                <a:cs typeface="Consolas"/>
                <a:sym typeface="Consolas"/>
              </a:defRPr>
            </a:pPr>
            <a:r>
              <a:t>C_ADDRESS = customer address</a:t>
            </a:r>
          </a:p>
          <a:p>
            <a:pPr>
              <a:lnSpc>
                <a:spcPct val="125000"/>
              </a:lnSpc>
              <a:defRPr sz="1800">
                <a:solidFill>
                  <a:srgbClr val="FFFFFF"/>
                </a:solidFill>
                <a:latin typeface="Consolas"/>
                <a:ea typeface="Consolas"/>
                <a:cs typeface="Consolas"/>
                <a:sym typeface="Consolas"/>
              </a:defRPr>
            </a:pPr>
            <a:r>
              <a:t>C_POSTCODE = customer postcode</a:t>
            </a:r>
          </a:p>
          <a:p>
            <a:pPr>
              <a:lnSpc>
                <a:spcPct val="125000"/>
              </a:lnSpc>
              <a:defRPr sz="1800">
                <a:solidFill>
                  <a:srgbClr val="FFFFFF"/>
                </a:solidFill>
                <a:latin typeface="Consolas"/>
                <a:ea typeface="Consolas"/>
                <a:cs typeface="Consolas"/>
                <a:sym typeface="Consolas"/>
              </a:defRPr>
            </a:pPr>
            <a:r>
              <a:t>A_NAME = agent name </a:t>
            </a:r>
          </a:p>
          <a:p>
            <a:pPr>
              <a:lnSpc>
                <a:spcPct val="125000"/>
              </a:lnSpc>
              <a:defRPr sz="1800">
                <a:solidFill>
                  <a:srgbClr val="FFFFFF"/>
                </a:solidFill>
                <a:latin typeface="Consolas"/>
                <a:ea typeface="Consolas"/>
                <a:cs typeface="Consolas"/>
                <a:sym typeface="Consolas"/>
              </a:defRPr>
            </a:pPr>
            <a:r>
              <a:t>A_PHONE = agent phone</a:t>
            </a:r>
          </a:p>
          <a:p>
            <a:pPr>
              <a:lnSpc>
                <a:spcPct val="125000"/>
              </a:lnSpc>
              <a:defRPr sz="1800">
                <a:solidFill>
                  <a:srgbClr val="FFFFFF"/>
                </a:solidFill>
                <a:latin typeface="Consolas"/>
                <a:ea typeface="Consolas"/>
                <a:cs typeface="Consolas"/>
                <a:sym typeface="Consolas"/>
              </a:defRPr>
            </a:pPr>
            <a:r>
              <a:t>TP = insurance type</a:t>
            </a:r>
          </a:p>
          <a:p>
            <a:pPr>
              <a:lnSpc>
                <a:spcPct val="125000"/>
              </a:lnSpc>
              <a:defRPr sz="1800">
                <a:solidFill>
                  <a:srgbClr val="FFFFFF"/>
                </a:solidFill>
                <a:latin typeface="Consolas"/>
                <a:ea typeface="Consolas"/>
                <a:cs typeface="Consolas"/>
                <a:sym typeface="Consolas"/>
              </a:defRPr>
            </a:pPr>
            <a:r>
              <a:t>AMT = insurance policy amount in thousands of R</a:t>
            </a:r>
          </a:p>
          <a:p>
            <a:pPr>
              <a:lnSpc>
                <a:spcPct val="125000"/>
              </a:lnSpc>
              <a:defRPr sz="1800">
                <a:solidFill>
                  <a:srgbClr val="FFFFFF"/>
                </a:solidFill>
                <a:latin typeface="Consolas"/>
                <a:ea typeface="Consolas"/>
                <a:cs typeface="Consolas"/>
                <a:sym typeface="Consolas"/>
              </a:defRPr>
            </a:pPr>
            <a:r>
              <a:t>REN = Insurance renewal date </a:t>
            </a:r>
          </a:p>
          <a:p>
            <a:pPr algn="just">
              <a:lnSpc>
                <a:spcPct val="125000"/>
              </a:lnSpc>
              <a:defRPr sz="1800">
                <a:solidFill>
                  <a:srgbClr val="FFFFFF"/>
                </a:solidFill>
                <a:latin typeface="Consolas"/>
                <a:ea typeface="Consolas"/>
                <a:cs typeface="Consolas"/>
                <a:sym typeface="Consolas"/>
              </a:defRPr>
            </a:pPr>
            <a:r>
              <a:t>The CUSTOMER table contains 3 records. Each record is composed of 9 fields: C_NAME, C_PHONE, C_ADDRESS, C_POSTCODE, A_NAME, A_PHONE, TP, AMT and REN. Each record describes a specific customer.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2" name="Google Shape;252;p33" descr="Google Shape;252;p3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93" name="Google Shape;253;p33"/>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NoSQL Databases</a:t>
            </a:r>
          </a:p>
        </p:txBody>
      </p:sp>
      <p:sp>
        <p:nvSpPr>
          <p:cNvPr id="294" name="Google Shape;254;p33"/>
          <p:cNvSpPr txBox="1"/>
          <p:nvPr/>
        </p:nvSpPr>
        <p:spPr>
          <a:xfrm>
            <a:off x="387899" y="872450"/>
            <a:ext cx="8203802" cy="4538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lnSpc>
                <a:spcPct val="125000"/>
              </a:lnSpc>
              <a:defRPr sz="2400">
                <a:solidFill>
                  <a:srgbClr val="FFFFFF"/>
                </a:solidFill>
                <a:latin typeface="Trebuchet MS"/>
                <a:ea typeface="Trebuchet MS"/>
                <a:cs typeface="Trebuchet MS"/>
                <a:sym typeface="Trebuchet MS"/>
              </a:defRPr>
            </a:pPr>
            <a:r>
              <a:t>NoSQL databases generally have these </a:t>
            </a:r>
            <a:r>
              <a:rPr>
                <a:solidFill>
                  <a:schemeClr val="accent3"/>
                </a:solidFill>
              </a:rPr>
              <a:t>characteristics</a:t>
            </a:r>
            <a:r>
              <a:t>:</a:t>
            </a:r>
          </a:p>
          <a:p>
            <a:pPr marL="457200" indent="-381000" algn="just">
              <a:lnSpc>
                <a:spcPct val="125000"/>
              </a:lnSpc>
              <a:buClr>
                <a:schemeClr val="accent3"/>
              </a:buClr>
              <a:buSzPts val="2400"/>
              <a:buFont typeface="Trebuchet MS"/>
              <a:buChar char="❖"/>
              <a:defRPr sz="2400">
                <a:solidFill>
                  <a:srgbClr val="FFFFFF"/>
                </a:solidFill>
                <a:latin typeface="Trebuchet MS"/>
                <a:ea typeface="Trebuchet MS"/>
                <a:cs typeface="Trebuchet MS"/>
                <a:sym typeface="Trebuchet MS"/>
              </a:defRPr>
            </a:pPr>
            <a:r>
              <a:t>They are </a:t>
            </a:r>
            <a:r>
              <a:rPr>
                <a:solidFill>
                  <a:schemeClr val="accent3"/>
                </a:solidFill>
              </a:rPr>
              <a:t>not </a:t>
            </a:r>
            <a:r>
              <a:t>based on the </a:t>
            </a:r>
            <a:r>
              <a:rPr>
                <a:solidFill>
                  <a:schemeClr val="accent3"/>
                </a:solidFill>
              </a:rPr>
              <a:t>relational model</a:t>
            </a:r>
            <a:endParaRPr>
              <a:solidFill>
                <a:schemeClr val="accent3"/>
              </a:solidFill>
            </a:endParaRPr>
          </a:p>
          <a:p>
            <a:pPr marL="457200" indent="-381000" algn="just">
              <a:lnSpc>
                <a:spcPct val="125000"/>
              </a:lnSpc>
              <a:buClr>
                <a:schemeClr val="accent3"/>
              </a:buClr>
              <a:buSzPts val="2400"/>
              <a:buFont typeface="Trebuchet MS"/>
              <a:buChar char="❖"/>
              <a:defRPr sz="2400">
                <a:solidFill>
                  <a:srgbClr val="FFFFFF"/>
                </a:solidFill>
                <a:latin typeface="Trebuchet MS"/>
                <a:ea typeface="Trebuchet MS"/>
                <a:cs typeface="Trebuchet MS"/>
                <a:sym typeface="Trebuchet MS"/>
              </a:defRPr>
            </a:pPr>
            <a:r>
              <a:t>They support </a:t>
            </a:r>
            <a:r>
              <a:rPr>
                <a:solidFill>
                  <a:schemeClr val="accent3"/>
                </a:solidFill>
              </a:rPr>
              <a:t>distributed database architectures</a:t>
            </a:r>
            <a:r>
              <a:t> i.e. servers in different areas</a:t>
            </a:r>
          </a:p>
          <a:p>
            <a:pPr marL="457200" indent="-381000" algn="just">
              <a:lnSpc>
                <a:spcPct val="125000"/>
              </a:lnSpc>
              <a:buClr>
                <a:schemeClr val="accent3"/>
              </a:buClr>
              <a:buSzPts val="2400"/>
              <a:buFont typeface="Trebuchet MS"/>
              <a:buChar char="❖"/>
              <a:defRPr sz="2400">
                <a:solidFill>
                  <a:srgbClr val="FFFFFF"/>
                </a:solidFill>
                <a:latin typeface="Trebuchet MS"/>
                <a:ea typeface="Trebuchet MS"/>
                <a:cs typeface="Trebuchet MS"/>
                <a:sym typeface="Trebuchet MS"/>
              </a:defRPr>
            </a:pPr>
            <a:r>
              <a:t>They provide high </a:t>
            </a:r>
            <a:r>
              <a:rPr>
                <a:solidFill>
                  <a:schemeClr val="accent3"/>
                </a:solidFill>
              </a:rPr>
              <a:t>scalability</a:t>
            </a:r>
            <a:r>
              <a:t>, high </a:t>
            </a:r>
            <a:r>
              <a:rPr>
                <a:solidFill>
                  <a:schemeClr val="accent3"/>
                </a:solidFill>
              </a:rPr>
              <a:t>availability </a:t>
            </a:r>
            <a:r>
              <a:t>and </a:t>
            </a:r>
            <a:r>
              <a:rPr>
                <a:solidFill>
                  <a:schemeClr val="accent3"/>
                </a:solidFill>
              </a:rPr>
              <a:t>fault tolerance</a:t>
            </a:r>
            <a:endParaRPr>
              <a:solidFill>
                <a:schemeClr val="accent3"/>
              </a:solidFill>
            </a:endParaRPr>
          </a:p>
          <a:p>
            <a:pPr marL="457200" indent="-381000" algn="just">
              <a:lnSpc>
                <a:spcPct val="125000"/>
              </a:lnSpc>
              <a:buClr>
                <a:schemeClr val="accent3"/>
              </a:buClr>
              <a:buSzPts val="2400"/>
              <a:buFont typeface="Trebuchet MS"/>
              <a:buChar char="❖"/>
              <a:defRPr sz="2400">
                <a:solidFill>
                  <a:srgbClr val="FFFFFF"/>
                </a:solidFill>
                <a:latin typeface="Trebuchet MS"/>
                <a:ea typeface="Trebuchet MS"/>
                <a:cs typeface="Trebuchet MS"/>
                <a:sym typeface="Trebuchet MS"/>
              </a:defRPr>
            </a:pPr>
            <a:r>
              <a:t>They support very large amounts of</a:t>
            </a:r>
            <a:r>
              <a:rPr>
                <a:solidFill>
                  <a:schemeClr val="accent3"/>
                </a:solidFill>
              </a:rPr>
              <a:t> sparse data</a:t>
            </a:r>
            <a:endParaRPr>
              <a:solidFill>
                <a:schemeClr val="accent3"/>
              </a:solidFill>
            </a:endParaRPr>
          </a:p>
          <a:p>
            <a:pPr marL="457200" indent="-381000" algn="just">
              <a:lnSpc>
                <a:spcPct val="125000"/>
              </a:lnSpc>
              <a:buClr>
                <a:schemeClr val="accent3"/>
              </a:buClr>
              <a:buSzPts val="2400"/>
              <a:buFont typeface="Trebuchet MS"/>
              <a:buChar char="❖"/>
              <a:defRPr sz="2400">
                <a:solidFill>
                  <a:srgbClr val="FFFFFF"/>
                </a:solidFill>
                <a:latin typeface="Trebuchet MS"/>
                <a:ea typeface="Trebuchet MS"/>
                <a:cs typeface="Trebuchet MS"/>
                <a:sym typeface="Trebuchet MS"/>
              </a:defRPr>
            </a:pPr>
            <a:r>
              <a:t>They are geared toward </a:t>
            </a:r>
            <a:r>
              <a:rPr>
                <a:solidFill>
                  <a:schemeClr val="accent3"/>
                </a:solidFill>
              </a:rPr>
              <a:t>performance </a:t>
            </a:r>
            <a:r>
              <a:t>rather than transaction consistency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8" name="Google Shape;259;p34" descr="Google Shape;259;p3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99" name="Google Shape;260;p34"/>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NoSQL Databases</a:t>
            </a:r>
          </a:p>
        </p:txBody>
      </p:sp>
      <p:sp>
        <p:nvSpPr>
          <p:cNvPr id="300" name="Google Shape;261;p34"/>
          <p:cNvSpPr txBox="1"/>
          <p:nvPr/>
        </p:nvSpPr>
        <p:spPr>
          <a:xfrm>
            <a:off x="387899" y="872450"/>
            <a:ext cx="8203802" cy="982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lgn="just">
              <a:lnSpc>
                <a:spcPct val="125000"/>
              </a:lnSpc>
              <a:buClr>
                <a:schemeClr val="accent3"/>
              </a:buClr>
              <a:buSzPts val="2400"/>
              <a:buFont typeface="Trebuchet MS"/>
              <a:buChar char="❖"/>
              <a:defRPr sz="2400">
                <a:solidFill>
                  <a:schemeClr val="accent3"/>
                </a:solidFill>
                <a:latin typeface="Trebuchet MS"/>
                <a:ea typeface="Trebuchet MS"/>
                <a:cs typeface="Trebuchet MS"/>
                <a:sym typeface="Trebuchet MS"/>
              </a:defRPr>
            </a:pPr>
            <a:r>
              <a:t>Key-value store</a:t>
            </a:r>
            <a:r>
              <a:rPr>
                <a:solidFill>
                  <a:srgbClr val="FFFFFF"/>
                </a:solidFill>
              </a:rPr>
              <a:t> databases: </a:t>
            </a:r>
            <a:endParaRPr>
              <a:solidFill>
                <a:srgbClr val="FFFFFF"/>
              </a:solidFill>
            </a:endParaRPr>
          </a:p>
        </p:txBody>
      </p:sp>
      <p:pic>
        <p:nvPicPr>
          <p:cNvPr id="301" name="Google Shape;262;p34" descr="Google Shape;262;p34"/>
          <p:cNvPicPr>
            <a:picLocks noChangeAspect="1"/>
          </p:cNvPicPr>
          <p:nvPr/>
        </p:nvPicPr>
        <p:blipFill>
          <a:blip r:embed="rId4">
            <a:extLst/>
          </a:blip>
          <a:stretch>
            <a:fillRect/>
          </a:stretch>
        </p:blipFill>
        <p:spPr>
          <a:xfrm>
            <a:off x="2332638" y="1725012"/>
            <a:ext cx="4314326" cy="1693476"/>
          </a:xfrm>
          <a:prstGeom prst="rect">
            <a:avLst/>
          </a:prstGeom>
          <a:ln w="12700">
            <a:miter lim="400000"/>
          </a:ln>
        </p:spPr>
      </p:pic>
      <p:sp>
        <p:nvSpPr>
          <p:cNvPr id="302" name="Google Shape;263;p34"/>
          <p:cNvSpPr txBox="1"/>
          <p:nvPr/>
        </p:nvSpPr>
        <p:spPr>
          <a:xfrm>
            <a:off x="904649" y="3418499"/>
            <a:ext cx="7515602"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lnSpc>
                <a:spcPct val="125000"/>
              </a:lnSpc>
              <a:defRPr sz="1000">
                <a:solidFill>
                  <a:srgbClr val="FFFFFF"/>
                </a:solidFill>
                <a:latin typeface="Trebuchet MS"/>
                <a:ea typeface="Trebuchet MS"/>
                <a:cs typeface="Trebuchet MS"/>
                <a:sym typeface="Trebuchet MS"/>
              </a:defRPr>
            </a:pPr>
            <a:r>
              <a:t>Img src: </a:t>
            </a:r>
            <a:r>
              <a:rPr u="sng">
                <a:solidFill>
                  <a:srgbClr val="99CA3C"/>
                </a:solidFill>
                <a:uFill>
                  <a:solidFill>
                    <a:srgbClr val="99CA3C"/>
                  </a:solidFill>
                </a:uFill>
                <a:hlinkClick r:id="rId5" invalidUrl="" action="" tgtFrame="" tooltip="" history="1" highlightClick="0" endSnd="0"/>
              </a:rPr>
              <a:t>https://www.slideshare.net/arangodb/introduction-to-column-oriented-databases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6" name="Google Shape;268;p35" descr="Google Shape;268;p3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07" name="Google Shape;269;p35"/>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NoSQL Databases</a:t>
            </a:r>
          </a:p>
        </p:txBody>
      </p:sp>
      <p:sp>
        <p:nvSpPr>
          <p:cNvPr id="308" name="Google Shape;270;p35"/>
          <p:cNvSpPr txBox="1"/>
          <p:nvPr/>
        </p:nvSpPr>
        <p:spPr>
          <a:xfrm>
            <a:off x="387899" y="872450"/>
            <a:ext cx="8203802" cy="982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lgn="just">
              <a:lnSpc>
                <a:spcPct val="125000"/>
              </a:lnSpc>
              <a:buClr>
                <a:schemeClr val="accent3"/>
              </a:buClr>
              <a:buSzPts val="2400"/>
              <a:buFont typeface="Trebuchet MS"/>
              <a:buChar char="❖"/>
              <a:defRPr sz="2400">
                <a:solidFill>
                  <a:schemeClr val="accent3"/>
                </a:solidFill>
                <a:latin typeface="Trebuchet MS"/>
                <a:ea typeface="Trebuchet MS"/>
                <a:cs typeface="Trebuchet MS"/>
                <a:sym typeface="Trebuchet MS"/>
              </a:defRPr>
            </a:pPr>
            <a:r>
              <a:t>Column-oriented</a:t>
            </a:r>
            <a:r>
              <a:rPr>
                <a:solidFill>
                  <a:srgbClr val="FFFFFF"/>
                </a:solidFill>
              </a:rPr>
              <a:t> databases: </a:t>
            </a:r>
            <a:endParaRPr>
              <a:solidFill>
                <a:srgbClr val="FFFFFF"/>
              </a:solidFill>
            </a:endParaRPr>
          </a:p>
        </p:txBody>
      </p:sp>
      <p:sp>
        <p:nvSpPr>
          <p:cNvPr id="309" name="Google Shape;271;p35"/>
          <p:cNvSpPr txBox="1"/>
          <p:nvPr/>
        </p:nvSpPr>
        <p:spPr>
          <a:xfrm>
            <a:off x="904649" y="3570899"/>
            <a:ext cx="7515602"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25000"/>
              </a:lnSpc>
              <a:defRPr sz="1000">
                <a:solidFill>
                  <a:srgbClr val="FFFFFF"/>
                </a:solidFill>
                <a:latin typeface="Trebuchet MS"/>
                <a:ea typeface="Trebuchet MS"/>
                <a:cs typeface="Trebuchet MS"/>
                <a:sym typeface="Trebuchet MS"/>
              </a:defRPr>
            </a:lvl1pPr>
          </a:lstStyle>
          <a:p>
            <a:pPr/>
            <a:r>
              <a:t>Img src: https://www.slideshare.net/arangodb/introduction-to-column-oriented-databases</a:t>
            </a:r>
          </a:p>
        </p:txBody>
      </p:sp>
      <p:pic>
        <p:nvPicPr>
          <p:cNvPr id="310" name="Google Shape;272;p35" descr="Google Shape;272;p35"/>
          <p:cNvPicPr>
            <a:picLocks noChangeAspect="1"/>
          </p:cNvPicPr>
          <p:nvPr/>
        </p:nvPicPr>
        <p:blipFill>
          <a:blip r:embed="rId4">
            <a:extLst/>
          </a:blip>
          <a:stretch>
            <a:fillRect/>
          </a:stretch>
        </p:blipFill>
        <p:spPr>
          <a:xfrm>
            <a:off x="1947863" y="1681163"/>
            <a:ext cx="5248276" cy="178117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4" name="Google Shape;277;p36" descr="Google Shape;277;p3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15" name="Google Shape;278;p36"/>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NoSQL Databases</a:t>
            </a:r>
          </a:p>
        </p:txBody>
      </p:sp>
      <p:sp>
        <p:nvSpPr>
          <p:cNvPr id="316" name="Google Shape;279;p36"/>
          <p:cNvSpPr txBox="1"/>
          <p:nvPr/>
        </p:nvSpPr>
        <p:spPr>
          <a:xfrm>
            <a:off x="387899" y="872450"/>
            <a:ext cx="8203802" cy="982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lgn="just">
              <a:lnSpc>
                <a:spcPct val="125000"/>
              </a:lnSpc>
              <a:buClr>
                <a:schemeClr val="accent3"/>
              </a:buClr>
              <a:buSzPts val="2400"/>
              <a:buFont typeface="Trebuchet MS"/>
              <a:buChar char="❖"/>
              <a:defRPr sz="2400">
                <a:solidFill>
                  <a:schemeClr val="accent3"/>
                </a:solidFill>
                <a:latin typeface="Trebuchet MS"/>
                <a:ea typeface="Trebuchet MS"/>
                <a:cs typeface="Trebuchet MS"/>
                <a:sym typeface="Trebuchet MS"/>
              </a:defRPr>
            </a:pPr>
            <a:r>
              <a:t>Document store</a:t>
            </a:r>
            <a:r>
              <a:rPr>
                <a:solidFill>
                  <a:srgbClr val="FFFFFF"/>
                </a:solidFill>
              </a:rPr>
              <a:t> databases: </a:t>
            </a:r>
            <a:endParaRPr>
              <a:solidFill>
                <a:srgbClr val="FFFFFF"/>
              </a:solidFill>
            </a:endParaRPr>
          </a:p>
        </p:txBody>
      </p:sp>
      <p:sp>
        <p:nvSpPr>
          <p:cNvPr id="317" name="Google Shape;280;p36"/>
          <p:cNvSpPr txBox="1"/>
          <p:nvPr/>
        </p:nvSpPr>
        <p:spPr>
          <a:xfrm>
            <a:off x="904649" y="3570899"/>
            <a:ext cx="7515602"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25000"/>
              </a:lnSpc>
              <a:defRPr sz="1000">
                <a:solidFill>
                  <a:srgbClr val="FFFFFF"/>
                </a:solidFill>
                <a:latin typeface="Trebuchet MS"/>
                <a:ea typeface="Trebuchet MS"/>
                <a:cs typeface="Trebuchet MS"/>
                <a:sym typeface="Trebuchet MS"/>
              </a:defRPr>
            </a:lvl1pPr>
          </a:lstStyle>
          <a:p>
            <a:pPr/>
            <a:r>
              <a:t>Img src: https://www.slideshare.net/arangodb/introduction-to-column-oriented-databases</a:t>
            </a:r>
          </a:p>
        </p:txBody>
      </p:sp>
      <p:pic>
        <p:nvPicPr>
          <p:cNvPr id="318" name="Google Shape;281;p36" descr="Google Shape;281;p36"/>
          <p:cNvPicPr>
            <a:picLocks noChangeAspect="1"/>
          </p:cNvPicPr>
          <p:nvPr/>
        </p:nvPicPr>
        <p:blipFill>
          <a:blip r:embed="rId4">
            <a:extLst/>
          </a:blip>
          <a:stretch>
            <a:fillRect/>
          </a:stretch>
        </p:blipFill>
        <p:spPr>
          <a:xfrm>
            <a:off x="1665713" y="1805439"/>
            <a:ext cx="5812576" cy="153262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2" name="Google Shape;286;p37" descr="Google Shape;286;p3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23" name="Google Shape;287;p37"/>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NoSQL Databases</a:t>
            </a:r>
          </a:p>
        </p:txBody>
      </p:sp>
      <p:sp>
        <p:nvSpPr>
          <p:cNvPr id="324" name="Google Shape;288;p37"/>
          <p:cNvSpPr txBox="1"/>
          <p:nvPr/>
        </p:nvSpPr>
        <p:spPr>
          <a:xfrm>
            <a:off x="387899" y="872450"/>
            <a:ext cx="8203802" cy="3649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lgn="just">
              <a:lnSpc>
                <a:spcPct val="125000"/>
              </a:lnSpc>
              <a:buClr>
                <a:schemeClr val="accent3"/>
              </a:buClr>
              <a:buSzPts val="2400"/>
              <a:buFont typeface="Trebuchet MS"/>
              <a:buChar char="❖"/>
              <a:defRPr sz="2400">
                <a:solidFill>
                  <a:schemeClr val="accent3"/>
                </a:solidFill>
                <a:latin typeface="Trebuchet MS"/>
                <a:ea typeface="Trebuchet MS"/>
                <a:cs typeface="Trebuchet MS"/>
                <a:sym typeface="Trebuchet MS"/>
              </a:defRPr>
            </a:pPr>
            <a:r>
              <a:t>Graph </a:t>
            </a:r>
            <a:r>
              <a:rPr>
                <a:solidFill>
                  <a:srgbClr val="FFFFFF"/>
                </a:solidFill>
              </a:rPr>
              <a:t>databases:</a:t>
            </a:r>
            <a:endParaRPr>
              <a:solidFill>
                <a:srgbClr val="FFFFFF"/>
              </a:solidFill>
            </a:endParaRPr>
          </a:p>
          <a:p>
            <a:pPr algn="just">
              <a:lnSpc>
                <a:spcPct val="125000"/>
              </a:lnSpc>
            </a:pPr>
            <a:endParaRPr sz="2400">
              <a:solidFill>
                <a:srgbClr val="FFFFFF"/>
              </a:solidFill>
              <a:latin typeface="Trebuchet MS"/>
              <a:ea typeface="Trebuchet MS"/>
              <a:cs typeface="Trebuchet MS"/>
              <a:sym typeface="Trebuchet MS"/>
            </a:endParaRPr>
          </a:p>
          <a:p>
            <a:pPr algn="just">
              <a:lnSpc>
                <a:spcPct val="125000"/>
              </a:lnSpc>
            </a:pPr>
            <a:endParaRPr sz="2400">
              <a:solidFill>
                <a:srgbClr val="FFFFFF"/>
              </a:solidFill>
              <a:latin typeface="Trebuchet MS"/>
              <a:ea typeface="Trebuchet MS"/>
              <a:cs typeface="Trebuchet MS"/>
              <a:sym typeface="Trebuchet MS"/>
            </a:endParaRPr>
          </a:p>
          <a:p>
            <a:pPr algn="just">
              <a:lnSpc>
                <a:spcPct val="125000"/>
              </a:lnSpc>
            </a:pPr>
            <a:endParaRPr sz="2400">
              <a:solidFill>
                <a:srgbClr val="FFFFFF"/>
              </a:solidFill>
              <a:latin typeface="Trebuchet MS"/>
              <a:ea typeface="Trebuchet MS"/>
              <a:cs typeface="Trebuchet MS"/>
              <a:sym typeface="Trebuchet MS"/>
            </a:endParaRPr>
          </a:p>
          <a:p>
            <a:pPr algn="just">
              <a:lnSpc>
                <a:spcPct val="125000"/>
              </a:lnSpc>
            </a:pPr>
            <a:endParaRPr sz="2400">
              <a:solidFill>
                <a:srgbClr val="FFFFFF"/>
              </a:solidFill>
              <a:latin typeface="Trebuchet MS"/>
              <a:ea typeface="Trebuchet MS"/>
              <a:cs typeface="Trebuchet MS"/>
              <a:sym typeface="Trebuchet MS"/>
            </a:endParaRPr>
          </a:p>
          <a:p>
            <a:pPr algn="just">
              <a:lnSpc>
                <a:spcPct val="125000"/>
              </a:lnSpc>
            </a:pPr>
            <a:endParaRPr sz="2400">
              <a:solidFill>
                <a:srgbClr val="FFFFFF"/>
              </a:solidFill>
              <a:latin typeface="Trebuchet MS"/>
              <a:ea typeface="Trebuchet MS"/>
              <a:cs typeface="Trebuchet MS"/>
              <a:sym typeface="Trebuchet MS"/>
            </a:endParaRPr>
          </a:p>
          <a:p>
            <a:pPr marL="457200" indent="-381000" algn="just">
              <a:lnSpc>
                <a:spcPct val="125000"/>
              </a:lnSpc>
              <a:buClr>
                <a:schemeClr val="accent3"/>
              </a:buClr>
              <a:buSzPts val="2400"/>
              <a:buFont typeface="Trebuchet MS"/>
              <a:buChar char="❖"/>
              <a:defRPr sz="2400">
                <a:solidFill>
                  <a:schemeClr val="accent3"/>
                </a:solidFill>
                <a:latin typeface="Trebuchet MS"/>
                <a:ea typeface="Trebuchet MS"/>
                <a:cs typeface="Trebuchet MS"/>
                <a:sym typeface="Trebuchet MS"/>
              </a:defRPr>
            </a:pPr>
            <a:r>
              <a:t>Object-oriented</a:t>
            </a:r>
            <a:r>
              <a:rPr>
                <a:solidFill>
                  <a:srgbClr val="FFFFFF"/>
                </a:solidFill>
              </a:rPr>
              <a:t> databases</a:t>
            </a:r>
            <a:endParaRPr>
              <a:solidFill>
                <a:srgbClr val="FFFFFF"/>
              </a:solidFill>
            </a:endParaRPr>
          </a:p>
        </p:txBody>
      </p:sp>
      <p:pic>
        <p:nvPicPr>
          <p:cNvPr id="325" name="Google Shape;289;p37" descr="Google Shape;289;p37"/>
          <p:cNvPicPr>
            <a:picLocks noChangeAspect="1"/>
          </p:cNvPicPr>
          <p:nvPr/>
        </p:nvPicPr>
        <p:blipFill>
          <a:blip r:embed="rId4">
            <a:extLst/>
          </a:blip>
          <a:stretch>
            <a:fillRect/>
          </a:stretch>
        </p:blipFill>
        <p:spPr>
          <a:xfrm>
            <a:off x="3684475" y="1447088"/>
            <a:ext cx="2106570" cy="194452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1"/>
          </a:xfrm>
          <a:prstGeom prst="rect">
            <a:avLst/>
          </a:prstGeom>
        </p:spPr>
        <p:txBody>
          <a:bodyPr/>
          <a:lstStyle>
            <a:lvl1pPr algn="ctr" defTabSz="676655">
              <a:defRPr b="1" sz="2368">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1"/>
          </a:xfrm>
          <a:prstGeom prst="rect">
            <a:avLst/>
          </a:prstGeom>
        </p:spPr>
        <p:txBody>
          <a:bodyPr/>
          <a:lstStyle>
            <a:lvl1pPr indent="-381000">
              <a:lnSpc>
                <a:spcPct val="115000"/>
              </a:lnSpc>
              <a:buClr>
                <a:schemeClr val="accent3"/>
              </a:buClr>
              <a:buSzPts val="2400"/>
              <a:buFont typeface="Trebuchet MS"/>
              <a:buChar char="❖"/>
              <a:defRPr sz="2400">
                <a:solidFill>
                  <a:srgbClr val="FFFFFF"/>
                </a:solidFill>
              </a:defRPr>
            </a:lvl1pPr>
          </a:lstStyle>
          <a:p>
            <a:pPr/>
            <a:r>
              <a:t>  Compare relational, graph and NoSQL databases.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9" name="Google Shape;294;p38" descr="Google Shape;294;p3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30" name="Google Shape;295;p38"/>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MongoDB</a:t>
            </a:r>
          </a:p>
        </p:txBody>
      </p:sp>
      <p:sp>
        <p:nvSpPr>
          <p:cNvPr id="331" name="Google Shape;296;p38"/>
          <p:cNvSpPr txBox="1"/>
          <p:nvPr>
            <p:ph type="body" idx="1"/>
          </p:nvPr>
        </p:nvSpPr>
        <p:spPr>
          <a:xfrm>
            <a:off x="411999" y="786475"/>
            <a:ext cx="8238002" cy="4222501"/>
          </a:xfrm>
          <a:prstGeom prst="rect">
            <a:avLst/>
          </a:prstGeom>
        </p:spPr>
        <p:txBody>
          <a:bodyPr/>
          <a:lstStyle/>
          <a:p>
            <a:pPr indent="-381000">
              <a:buClr>
                <a:schemeClr val="accent3"/>
              </a:buClr>
              <a:buSzPts val="2400"/>
              <a:buChar char="❖"/>
              <a:defRPr sz="2400">
                <a:solidFill>
                  <a:schemeClr val="accent3"/>
                </a:solidFill>
              </a:defRPr>
            </a:pPr>
            <a:r>
              <a:t>MongoDB: </a:t>
            </a:r>
            <a:r>
              <a:rPr>
                <a:solidFill>
                  <a:srgbClr val="FFFFFF"/>
                </a:solidFill>
              </a:rPr>
              <a:t>document store, NoSQL database made up of collections and documents. </a:t>
            </a:r>
            <a:endParaRPr>
              <a:solidFill>
                <a:srgbClr val="FFFFFF"/>
              </a:solidFill>
            </a:endParaRPr>
          </a:p>
          <a:p>
            <a:pPr indent="-381000">
              <a:buClr>
                <a:schemeClr val="accent3"/>
              </a:buClr>
              <a:buSzPts val="2400"/>
              <a:buChar char="❖"/>
              <a:defRPr sz="2400">
                <a:solidFill>
                  <a:schemeClr val="accent3"/>
                </a:solidFill>
              </a:defRPr>
            </a:pPr>
            <a:r>
              <a:t>Collection:</a:t>
            </a:r>
            <a:r>
              <a:rPr>
                <a:solidFill>
                  <a:srgbClr val="FFFFFF"/>
                </a:solidFill>
              </a:rPr>
              <a:t> a group of documents. It is similar to an entity or table when working with relational databases.</a:t>
            </a:r>
            <a:endParaRPr>
              <a:solidFill>
                <a:srgbClr val="FFFFFF"/>
              </a:solidFill>
            </a:endParaRPr>
          </a:p>
          <a:p>
            <a:pPr indent="-381000">
              <a:buClr>
                <a:schemeClr val="accent3"/>
              </a:buClr>
              <a:buSzPts val="2400"/>
              <a:buChar char="❖"/>
              <a:defRPr sz="2400">
                <a:solidFill>
                  <a:schemeClr val="accent3"/>
                </a:solidFill>
              </a:defRPr>
            </a:pPr>
            <a:r>
              <a:t>Documents:</a:t>
            </a:r>
            <a:r>
              <a:rPr>
                <a:solidFill>
                  <a:srgbClr val="FFFFFF"/>
                </a:solidFill>
              </a:rPr>
              <a:t> In relational databases, records are stored in tables. MongoDB uses BSON (Binary JSON) documents instead of records (or rows in a table) to store data</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5" name="Google Shape;301;p39" descr="Google Shape;301;p39"/>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36" name="Google Shape;302;p39"/>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MongoDB</a:t>
            </a:r>
          </a:p>
        </p:txBody>
      </p:sp>
      <p:pic>
        <p:nvPicPr>
          <p:cNvPr id="337" name="Google Shape;303;p39" descr="Google Shape;303;p39"/>
          <p:cNvPicPr>
            <a:picLocks noChangeAspect="1"/>
          </p:cNvPicPr>
          <p:nvPr/>
        </p:nvPicPr>
        <p:blipFill>
          <a:blip r:embed="rId3">
            <a:extLst/>
          </a:blip>
          <a:stretch>
            <a:fillRect/>
          </a:stretch>
        </p:blipFill>
        <p:spPr>
          <a:xfrm>
            <a:off x="920253" y="1145953"/>
            <a:ext cx="7303476" cy="28516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9" name="Google Shape;308;p40" descr="Google Shape;308;p40"/>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40" name="Google Shape;309;p40"/>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MongoDB in Full Stack Web Application</a:t>
            </a:r>
          </a:p>
        </p:txBody>
      </p:sp>
      <p:grpSp>
        <p:nvGrpSpPr>
          <p:cNvPr id="343" name="Google Shape;310;p40"/>
          <p:cNvGrpSpPr/>
          <p:nvPr/>
        </p:nvGrpSpPr>
        <p:grpSpPr>
          <a:xfrm>
            <a:off x="2558826" y="979187"/>
            <a:ext cx="4026339" cy="3185138"/>
            <a:chOff x="0" y="0"/>
            <a:chExt cx="4026337" cy="3185136"/>
          </a:xfrm>
        </p:grpSpPr>
        <p:sp>
          <p:nvSpPr>
            <p:cNvPr id="341" name="Google Shape;311;p40"/>
            <p:cNvSpPr/>
            <p:nvPr/>
          </p:nvSpPr>
          <p:spPr>
            <a:xfrm>
              <a:off x="0" y="-1"/>
              <a:ext cx="4026338" cy="3185138"/>
            </a:xfrm>
            <a:prstGeom prst="rect">
              <a:avLst/>
            </a:prstGeom>
            <a:solidFill>
              <a:srgbClr val="EBEBEB"/>
            </a:solidFill>
            <a:ln w="9525" cap="flat">
              <a:solidFill>
                <a:srgbClr val="2C3C43"/>
              </a:solidFill>
              <a:prstDash val="solid"/>
              <a:round/>
            </a:ln>
            <a:effectLst/>
          </p:spPr>
          <p:txBody>
            <a:bodyPr wrap="square" lIns="0" tIns="0" rIns="0" bIns="0" numCol="1" anchor="ctr">
              <a:noAutofit/>
            </a:bodyPr>
            <a:lstStyle/>
            <a:p>
              <a:pPr/>
            </a:p>
          </p:txBody>
        </p:sp>
        <p:pic>
          <p:nvPicPr>
            <p:cNvPr id="342" name="Google Shape;312;p40" descr="Google Shape;312;p40"/>
            <p:cNvPicPr>
              <a:picLocks noChangeAspect="1"/>
            </p:cNvPicPr>
            <p:nvPr/>
          </p:nvPicPr>
          <p:blipFill>
            <a:blip r:embed="rId4">
              <a:extLst/>
            </a:blip>
            <a:stretch>
              <a:fillRect/>
            </a:stretch>
          </p:blipFill>
          <p:spPr>
            <a:xfrm>
              <a:off x="205164" y="169628"/>
              <a:ext cx="3661213" cy="2856953"/>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Databases</a:t>
            </a:r>
          </a:p>
        </p:txBody>
      </p:sp>
      <p:sp>
        <p:nvSpPr>
          <p:cNvPr id="222" name="Google Shape;164;p21"/>
          <p:cNvSpPr txBox="1"/>
          <p:nvPr>
            <p:ph type="body" idx="1"/>
          </p:nvPr>
        </p:nvSpPr>
        <p:spPr>
          <a:xfrm>
            <a:off x="411999" y="748149"/>
            <a:ext cx="8238002" cy="4202702"/>
          </a:xfrm>
          <a:prstGeom prst="rect">
            <a:avLst/>
          </a:prstGeom>
        </p:spPr>
        <p:txBody>
          <a:bodyPr/>
          <a:lstStyle/>
          <a:p>
            <a:pPr indent="-381000">
              <a:buClr>
                <a:schemeClr val="accent3"/>
              </a:buClr>
              <a:buSzPts val="2400"/>
              <a:buChar char="❖"/>
              <a:defRPr sz="2400">
                <a:solidFill>
                  <a:srgbClr val="FFFFFF"/>
                </a:solidFill>
              </a:defRPr>
            </a:pPr>
            <a:r>
              <a:t>It is important for all software developers to be able to </a:t>
            </a:r>
            <a:r>
              <a:rPr>
                <a:solidFill>
                  <a:schemeClr val="accent3"/>
                </a:solidFill>
              </a:rPr>
              <a:t>access, manipulate</a:t>
            </a:r>
            <a:r>
              <a:t> and</a:t>
            </a:r>
            <a:r>
              <a:rPr>
                <a:solidFill>
                  <a:schemeClr val="accent3"/>
                </a:solidFill>
              </a:rPr>
              <a:t> store data. </a:t>
            </a:r>
            <a:endParaRPr>
              <a:solidFill>
                <a:schemeClr val="accent3"/>
              </a:solidFill>
            </a:endParaRPr>
          </a:p>
          <a:p>
            <a:pPr indent="-381000">
              <a:spcBef>
                <a:spcPts val="1000"/>
              </a:spcBef>
              <a:buClr>
                <a:schemeClr val="accent3"/>
              </a:buClr>
              <a:buSzPts val="2400"/>
              <a:buChar char="❖"/>
              <a:defRPr sz="2400">
                <a:solidFill>
                  <a:schemeClr val="accent3"/>
                </a:solidFill>
              </a:defRPr>
            </a:pPr>
            <a:r>
              <a:t>Database: </a:t>
            </a:r>
            <a:r>
              <a:rPr>
                <a:solidFill>
                  <a:srgbClr val="FFFFFF"/>
                </a:solidFill>
              </a:rPr>
              <a:t>a large container of data, with the ability to order the data in multiple ways while providing easy access to the data itself.</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oogle Shape;169;p22" descr="Google Shape;169;p2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7" name="Google Shape;170;p22"/>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Data vs. Information</a:t>
            </a:r>
          </a:p>
        </p:txBody>
      </p:sp>
      <p:sp>
        <p:nvSpPr>
          <p:cNvPr id="228" name="Google Shape;171;p22"/>
          <p:cNvSpPr txBox="1"/>
          <p:nvPr>
            <p:ph type="body" idx="1"/>
          </p:nvPr>
        </p:nvSpPr>
        <p:spPr>
          <a:xfrm>
            <a:off x="411999" y="748149"/>
            <a:ext cx="8238002" cy="3470402"/>
          </a:xfrm>
          <a:prstGeom prst="rect">
            <a:avLst/>
          </a:prstGeom>
        </p:spPr>
        <p:txBody>
          <a:bodyPr/>
          <a:lstStyle/>
          <a:p>
            <a:pPr indent="-381000">
              <a:buClr>
                <a:schemeClr val="accent3"/>
              </a:buClr>
              <a:buSzPts val="2400"/>
              <a:buChar char="❖"/>
              <a:defRPr sz="2400">
                <a:solidFill>
                  <a:schemeClr val="accent3"/>
                </a:solidFill>
              </a:defRPr>
            </a:pPr>
            <a:r>
              <a:t>Data:</a:t>
            </a:r>
            <a:r>
              <a:rPr>
                <a:solidFill>
                  <a:srgbClr val="FFFFFF"/>
                </a:solidFill>
              </a:rPr>
              <a:t> raw, unprocessed facts </a:t>
            </a:r>
            <a:endParaRPr>
              <a:solidFill>
                <a:srgbClr val="FFFFFF"/>
              </a:solidFill>
            </a:endParaRPr>
          </a:p>
          <a:p>
            <a:pPr indent="-381000">
              <a:spcBef>
                <a:spcPts val="1000"/>
              </a:spcBef>
              <a:buClr>
                <a:schemeClr val="accent3"/>
              </a:buClr>
              <a:buSzPts val="2400"/>
              <a:buChar char="❖"/>
              <a:defRPr sz="2400">
                <a:solidFill>
                  <a:schemeClr val="accent3"/>
                </a:solidFill>
              </a:defRPr>
            </a:pPr>
            <a:r>
              <a:t>Information:</a:t>
            </a:r>
            <a:r>
              <a:rPr>
                <a:solidFill>
                  <a:srgbClr val="FFFFFF"/>
                </a:solidFill>
              </a:rPr>
              <a:t> the result of processing the raw data to reveal its meaning</a:t>
            </a:r>
          </a:p>
        </p:txBody>
      </p:sp>
      <p:grpSp>
        <p:nvGrpSpPr>
          <p:cNvPr id="231" name="Google Shape;172;p22"/>
          <p:cNvGrpSpPr/>
          <p:nvPr/>
        </p:nvGrpSpPr>
        <p:grpSpPr>
          <a:xfrm>
            <a:off x="3786449" y="1851899"/>
            <a:ext cx="4360138" cy="3240988"/>
            <a:chOff x="0" y="0"/>
            <a:chExt cx="4360136" cy="3240987"/>
          </a:xfrm>
        </p:grpSpPr>
        <p:sp>
          <p:nvSpPr>
            <p:cNvPr id="229" name="Google Shape;173;p22"/>
            <p:cNvSpPr/>
            <p:nvPr/>
          </p:nvSpPr>
          <p:spPr>
            <a:xfrm>
              <a:off x="0" y="-1"/>
              <a:ext cx="4002452" cy="2982573"/>
            </a:xfrm>
            <a:prstGeom prst="rect">
              <a:avLst/>
            </a:prstGeom>
            <a:solidFill>
              <a:srgbClr val="EBEBEB"/>
            </a:solidFill>
            <a:ln w="9525" cap="flat">
              <a:solidFill>
                <a:srgbClr val="2C3C43"/>
              </a:solidFill>
              <a:prstDash val="solid"/>
              <a:round/>
            </a:ln>
            <a:effectLst/>
          </p:spPr>
          <p:txBody>
            <a:bodyPr wrap="square" lIns="0" tIns="0" rIns="0" bIns="0" numCol="1" anchor="ctr">
              <a:noAutofit/>
            </a:bodyPr>
            <a:lstStyle/>
            <a:p>
              <a:pPr/>
            </a:p>
          </p:txBody>
        </p:sp>
        <p:pic>
          <p:nvPicPr>
            <p:cNvPr id="230" name="Google Shape;174;p22" descr="Google Shape;174;p22"/>
            <p:cNvPicPr>
              <a:picLocks noChangeAspect="1"/>
            </p:cNvPicPr>
            <p:nvPr/>
          </p:nvPicPr>
          <p:blipFill>
            <a:blip r:embed="rId4">
              <a:extLst/>
            </a:blip>
            <a:stretch>
              <a:fillRect/>
            </a:stretch>
          </p:blipFill>
          <p:spPr>
            <a:xfrm>
              <a:off x="75715" y="97715"/>
              <a:ext cx="4284422" cy="3143273"/>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Google Shape;179;p23" descr="Google Shape;179;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6" name="Google Shape;180;p23"/>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DBMS</a:t>
            </a:r>
          </a:p>
        </p:txBody>
      </p:sp>
      <p:sp>
        <p:nvSpPr>
          <p:cNvPr id="237" name="Google Shape;181;p23"/>
          <p:cNvSpPr txBox="1"/>
          <p:nvPr>
            <p:ph type="body" idx="1"/>
          </p:nvPr>
        </p:nvSpPr>
        <p:spPr>
          <a:xfrm>
            <a:off x="411999" y="748149"/>
            <a:ext cx="8238002" cy="3470402"/>
          </a:xfrm>
          <a:prstGeom prst="rect">
            <a:avLst/>
          </a:prstGeom>
        </p:spPr>
        <p:txBody>
          <a:bodyPr/>
          <a:lstStyle/>
          <a:p>
            <a:pPr marL="0" indent="0">
              <a:buSzTx/>
              <a:buNone/>
              <a:defRPr sz="2400">
                <a:solidFill>
                  <a:schemeClr val="accent3"/>
                </a:solidFill>
              </a:defRPr>
            </a:pPr>
            <a:r>
              <a:t>Database Management System:</a:t>
            </a:r>
            <a:r>
              <a:rPr>
                <a:solidFill>
                  <a:srgbClr val="FFFFFF"/>
                </a:solidFill>
              </a:rPr>
              <a:t> a collection of programs that manage the database structure and controls access to the data stored in the database. </a:t>
            </a:r>
          </a:p>
        </p:txBody>
      </p:sp>
      <p:pic>
        <p:nvPicPr>
          <p:cNvPr id="238" name="Google Shape;182;p23" descr="Google Shape;182;p23"/>
          <p:cNvPicPr>
            <a:picLocks noChangeAspect="1"/>
          </p:cNvPicPr>
          <p:nvPr/>
        </p:nvPicPr>
        <p:blipFill>
          <a:blip r:embed="rId4">
            <a:extLst/>
          </a:blip>
          <a:stretch>
            <a:fillRect/>
          </a:stretch>
        </p:blipFill>
        <p:spPr>
          <a:xfrm>
            <a:off x="2549674" y="2050920"/>
            <a:ext cx="4044650" cy="2469576"/>
          </a:xfrm>
          <a:prstGeom prst="rect">
            <a:avLst/>
          </a:prstGeom>
          <a:ln w="12700">
            <a:miter lim="400000"/>
          </a:ln>
        </p:spPr>
      </p:pic>
      <p:sp>
        <p:nvSpPr>
          <p:cNvPr id="239" name="Google Shape;183;p23"/>
          <p:cNvSpPr txBox="1"/>
          <p:nvPr/>
        </p:nvSpPr>
        <p:spPr>
          <a:xfrm>
            <a:off x="942600" y="4520500"/>
            <a:ext cx="75969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Trebuchet MS"/>
                <a:ea typeface="Trebuchet MS"/>
                <a:cs typeface="Trebuchet MS"/>
                <a:sym typeface="Trebuchet MS"/>
              </a:defRPr>
            </a:lvl1pPr>
          </a:lstStyle>
          <a:p>
            <a:pPr/>
            <a:r>
              <a:t>The DBMS manages the interaction between the end user and the database (bbc.co.uk)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Google Shape;188;p24" descr="Google Shape;188;p24"/>
          <p:cNvPicPr>
            <a:picLocks noChangeAspect="1"/>
          </p:cNvPicPr>
          <p:nvPr/>
        </p:nvPicPr>
        <p:blipFill>
          <a:blip r:embed="rId3">
            <a:extLst/>
          </a:blip>
          <a:stretch>
            <a:fillRect/>
          </a:stretch>
        </p:blipFill>
        <p:spPr>
          <a:xfrm>
            <a:off x="0" y="-1859576"/>
            <a:ext cx="9144000" cy="7052525"/>
          </a:xfrm>
          <a:prstGeom prst="rect">
            <a:avLst/>
          </a:prstGeom>
          <a:ln w="12700">
            <a:miter lim="400000"/>
          </a:ln>
        </p:spPr>
      </p:pic>
      <p:sp>
        <p:nvSpPr>
          <p:cNvPr id="244" name="Google Shape;189;p24"/>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DBMS</a:t>
            </a:r>
          </a:p>
        </p:txBody>
      </p:sp>
      <p:sp>
        <p:nvSpPr>
          <p:cNvPr id="245" name="Google Shape;190;p24"/>
          <p:cNvSpPr txBox="1"/>
          <p:nvPr>
            <p:ph type="body" idx="1"/>
          </p:nvPr>
        </p:nvSpPr>
        <p:spPr>
          <a:xfrm>
            <a:off x="411999" y="748149"/>
            <a:ext cx="8238002" cy="3470402"/>
          </a:xfrm>
          <a:prstGeom prst="rect">
            <a:avLst/>
          </a:prstGeom>
        </p:spPr>
        <p:txBody>
          <a:bodyPr/>
          <a:lstStyle/>
          <a:p>
            <a:pPr marL="0" indent="0">
              <a:buSzTx/>
              <a:buNone/>
              <a:defRPr sz="2400">
                <a:solidFill>
                  <a:srgbClr val="FFFFFF"/>
                </a:solidFill>
              </a:defRPr>
            </a:pPr>
            <a:r>
              <a:t>DBMS helps make data management more </a:t>
            </a:r>
            <a:r>
              <a:rPr>
                <a:solidFill>
                  <a:schemeClr val="accent3"/>
                </a:solidFill>
              </a:rPr>
              <a:t>efficient </a:t>
            </a:r>
            <a:r>
              <a:t>and </a:t>
            </a:r>
            <a:r>
              <a:rPr>
                <a:solidFill>
                  <a:schemeClr val="accent3"/>
                </a:solidFill>
              </a:rPr>
              <a:t>effective </a:t>
            </a:r>
            <a:r>
              <a:t>and provides </a:t>
            </a:r>
            <a:r>
              <a:rPr>
                <a:solidFill>
                  <a:schemeClr val="accent3"/>
                </a:solidFill>
              </a:rPr>
              <a:t>advantages</a:t>
            </a:r>
            <a:r>
              <a:t>:</a:t>
            </a:r>
          </a:p>
          <a:p>
            <a:pPr indent="-381000">
              <a:spcBef>
                <a:spcPts val="1600"/>
              </a:spcBef>
              <a:buClr>
                <a:schemeClr val="accent3"/>
              </a:buClr>
              <a:buSzPts val="2400"/>
              <a:buChar char="❖"/>
              <a:defRPr sz="2400">
                <a:solidFill>
                  <a:srgbClr val="FFFFFF"/>
                </a:solidFill>
              </a:defRPr>
            </a:pPr>
            <a:r>
              <a:t>Improved data sharing</a:t>
            </a:r>
          </a:p>
          <a:p>
            <a:pPr indent="-381000">
              <a:buClr>
                <a:schemeClr val="accent3"/>
              </a:buClr>
              <a:buSzPts val="2400"/>
              <a:buChar char="❖"/>
              <a:defRPr sz="2400">
                <a:solidFill>
                  <a:srgbClr val="FFFFFF"/>
                </a:solidFill>
              </a:defRPr>
            </a:pPr>
            <a:r>
              <a:t>Better data integration</a:t>
            </a:r>
          </a:p>
          <a:p>
            <a:pPr indent="-381000">
              <a:buClr>
                <a:schemeClr val="accent3"/>
              </a:buClr>
              <a:buSzPts val="2400"/>
              <a:buChar char="❖"/>
              <a:defRPr sz="2400">
                <a:solidFill>
                  <a:srgbClr val="FFFFFF"/>
                </a:solidFill>
              </a:defRPr>
            </a:pPr>
            <a:r>
              <a:t>Minimised data inconsistency</a:t>
            </a:r>
          </a:p>
          <a:p>
            <a:pPr indent="-381000">
              <a:buClr>
                <a:schemeClr val="accent3"/>
              </a:buClr>
              <a:buSzPts val="2400"/>
              <a:buChar char="❖"/>
              <a:defRPr sz="2400">
                <a:solidFill>
                  <a:srgbClr val="FFFFFF"/>
                </a:solidFill>
              </a:defRPr>
            </a:pPr>
            <a:r>
              <a:t>Improved data access</a:t>
            </a:r>
          </a:p>
          <a:p>
            <a:pPr indent="-381000">
              <a:buClr>
                <a:schemeClr val="accent3"/>
              </a:buClr>
              <a:buSzPts val="2400"/>
              <a:buChar char="❖"/>
              <a:defRPr sz="2400">
                <a:solidFill>
                  <a:srgbClr val="FFFFFF"/>
                </a:solidFill>
              </a:defRPr>
            </a:pPr>
            <a:r>
              <a:t>Improved decision-making</a:t>
            </a:r>
          </a:p>
          <a:p>
            <a:pPr indent="-381000">
              <a:buClr>
                <a:schemeClr val="accent3"/>
              </a:buClr>
              <a:buSzPts val="2400"/>
              <a:buChar char="❖"/>
              <a:defRPr sz="2400">
                <a:solidFill>
                  <a:srgbClr val="FFFFFF"/>
                </a:solidFill>
              </a:defRPr>
            </a:pPr>
            <a:r>
              <a:t>Increased end user productivity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9" name="Google Shape;195;p25" descr="Google Shape;195;p2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0" name="Google Shape;196;p25"/>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Types of Databases: Based on users supported</a:t>
            </a:r>
          </a:p>
        </p:txBody>
      </p:sp>
      <p:sp>
        <p:nvSpPr>
          <p:cNvPr id="251" name="Google Shape;197;p25"/>
          <p:cNvSpPr txBox="1"/>
          <p:nvPr>
            <p:ph type="body" idx="1"/>
          </p:nvPr>
        </p:nvSpPr>
        <p:spPr>
          <a:xfrm>
            <a:off x="411999" y="786475"/>
            <a:ext cx="8238002" cy="4222501"/>
          </a:xfrm>
          <a:prstGeom prst="rect">
            <a:avLst/>
          </a:prstGeom>
        </p:spPr>
        <p:txBody>
          <a:bodyPr/>
          <a:lstStyle/>
          <a:p>
            <a:pPr indent="-381000">
              <a:buClr>
                <a:schemeClr val="accent3"/>
              </a:buClr>
              <a:buSzPts val="2400"/>
              <a:buChar char="❖"/>
              <a:defRPr sz="2400">
                <a:solidFill>
                  <a:schemeClr val="accent3"/>
                </a:solidFill>
              </a:defRPr>
            </a:pPr>
            <a:r>
              <a:t>Single-user: </a:t>
            </a:r>
            <a:r>
              <a:rPr>
                <a:solidFill>
                  <a:srgbClr val="FFFFFF"/>
                </a:solidFill>
              </a:rPr>
              <a:t>only supports one user at a time</a:t>
            </a:r>
            <a:endParaRPr>
              <a:solidFill>
                <a:srgbClr val="FFFFFF"/>
              </a:solidFill>
            </a:endParaRPr>
          </a:p>
          <a:p>
            <a:pPr indent="-381000">
              <a:buClr>
                <a:schemeClr val="accent3"/>
              </a:buClr>
              <a:buSzPts val="2400"/>
              <a:buChar char="❖"/>
              <a:defRPr sz="2400">
                <a:solidFill>
                  <a:schemeClr val="accent3"/>
                </a:solidFill>
              </a:defRPr>
            </a:pPr>
            <a:r>
              <a:t>Multi-user:</a:t>
            </a:r>
            <a:r>
              <a:rPr>
                <a:solidFill>
                  <a:srgbClr val="FFFFFF"/>
                </a:solidFill>
              </a:rPr>
              <a:t> supports a relatively small number of users (usually less than 50) or a specific department within an organisation</a:t>
            </a:r>
            <a:endParaRPr>
              <a:solidFill>
                <a:srgbClr val="FFFFFF"/>
              </a:solidFill>
            </a:endParaRPr>
          </a:p>
          <a:p>
            <a:pPr indent="-381000">
              <a:buClr>
                <a:schemeClr val="accent3"/>
              </a:buClr>
              <a:buSzPts val="2400"/>
              <a:buChar char="❖"/>
              <a:defRPr sz="2400">
                <a:solidFill>
                  <a:schemeClr val="accent3"/>
                </a:solidFill>
              </a:defRPr>
            </a:pPr>
            <a:r>
              <a:t>Enterprise: </a:t>
            </a:r>
            <a:r>
              <a:rPr>
                <a:solidFill>
                  <a:srgbClr val="FFFFFF"/>
                </a:solidFill>
              </a:rPr>
              <a:t>supports many users (more than 50) and is used by the entire organisation, across many departments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5" name="Google Shape;202;p26" descr="Google Shape;202;p26"/>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6" name="Google Shape;203;p26"/>
          <p:cNvSpPr txBox="1"/>
          <p:nvPr>
            <p:ph type="body" idx="1"/>
          </p:nvPr>
        </p:nvSpPr>
        <p:spPr>
          <a:xfrm>
            <a:off x="411999" y="786475"/>
            <a:ext cx="8238002" cy="4222501"/>
          </a:xfrm>
          <a:prstGeom prst="rect">
            <a:avLst/>
          </a:prstGeom>
        </p:spPr>
        <p:txBody>
          <a:bodyPr/>
          <a:lstStyle/>
          <a:p>
            <a:pPr indent="-381000">
              <a:buClr>
                <a:schemeClr val="accent3"/>
              </a:buClr>
              <a:buSzPts val="2400"/>
              <a:buChar char="❖"/>
              <a:defRPr sz="2400">
                <a:solidFill>
                  <a:schemeClr val="accent3"/>
                </a:solidFill>
              </a:defRPr>
            </a:pPr>
            <a:r>
              <a:t>Centralised: </a:t>
            </a:r>
            <a:r>
              <a:rPr>
                <a:solidFill>
                  <a:srgbClr val="FFFFFF"/>
                </a:solidFill>
              </a:rPr>
              <a:t>supports data located at a single site</a:t>
            </a:r>
            <a:endParaRPr>
              <a:solidFill>
                <a:srgbClr val="FFFFFF"/>
              </a:solidFill>
            </a:endParaRPr>
          </a:p>
          <a:p>
            <a:pPr indent="-381000">
              <a:buClr>
                <a:schemeClr val="accent3"/>
              </a:buClr>
              <a:buSzPts val="2400"/>
              <a:buChar char="❖"/>
              <a:defRPr sz="2400">
                <a:solidFill>
                  <a:schemeClr val="accent3"/>
                </a:solidFill>
              </a:defRPr>
            </a:pPr>
            <a:r>
              <a:t>Distributed: </a:t>
            </a:r>
            <a:r>
              <a:rPr>
                <a:solidFill>
                  <a:srgbClr val="FFFFFF"/>
                </a:solidFill>
              </a:rPr>
              <a:t>supports data distributed across several different sites.</a:t>
            </a:r>
          </a:p>
        </p:txBody>
      </p:sp>
      <p:sp>
        <p:nvSpPr>
          <p:cNvPr id="257" name="Google Shape;204;p26"/>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Types of Databases: Based on location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9" name="Google Shape;209;p27" descr="Google Shape;209;p27"/>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60" name="Google Shape;210;p27"/>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Types of Databases: How it is used</a:t>
            </a:r>
          </a:p>
        </p:txBody>
      </p:sp>
      <p:sp>
        <p:nvSpPr>
          <p:cNvPr id="261" name="Google Shape;211;p27"/>
          <p:cNvSpPr txBox="1"/>
          <p:nvPr>
            <p:ph type="body" idx="1"/>
          </p:nvPr>
        </p:nvSpPr>
        <p:spPr>
          <a:xfrm>
            <a:off x="411999" y="786475"/>
            <a:ext cx="8238002" cy="4222501"/>
          </a:xfrm>
          <a:prstGeom prst="rect">
            <a:avLst/>
          </a:prstGeom>
        </p:spPr>
        <p:txBody>
          <a:bodyPr/>
          <a:lstStyle/>
          <a:p>
            <a:pPr indent="-381000">
              <a:buClr>
                <a:schemeClr val="accent3"/>
              </a:buClr>
              <a:buSzPts val="2400"/>
              <a:buChar char="❖"/>
              <a:defRPr sz="2400">
                <a:solidFill>
                  <a:schemeClr val="accent3"/>
                </a:solidFill>
              </a:defRPr>
            </a:pPr>
            <a:r>
              <a:t>Operational:</a:t>
            </a:r>
            <a:r>
              <a:rPr>
                <a:solidFill>
                  <a:srgbClr val="FFFFFF"/>
                </a:solidFill>
              </a:rPr>
              <a:t> designed to primarily support a company’s day-to-day operations. They are also known as online transaction processing (OLTP), transactional or production databases.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