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b="def" i="def"/>
      <a:tcStyle>
        <a:tcBdr/>
        <a:fill>
          <a:solidFill>
            <a:srgbClr val="FAF3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b="def" i="def"/>
      <a:tcStyle>
        <a:tcBdr/>
        <a:fill>
          <a:solidFill>
            <a:srgbClr val="EEED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11" name="Shape 211"/>
          <p:cNvSpPr/>
          <p:nvPr>
            <p:ph type="sldImg"/>
          </p:nvPr>
        </p:nvSpPr>
        <p:spPr>
          <a:xfrm>
            <a:off x="1143000" y="685800"/>
            <a:ext cx="4572000" cy="3429000"/>
          </a:xfrm>
          <a:prstGeom prst="rect">
            <a:avLst/>
          </a:prstGeom>
        </p:spPr>
        <p:txBody>
          <a:bodyPr/>
          <a:lstStyle/>
          <a:p>
            <a:pPr/>
          </a:p>
        </p:txBody>
      </p:sp>
      <p:sp>
        <p:nvSpPr>
          <p:cNvPr id="212" name="Shape 2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lvl1pPr algn="just">
              <a:lnSpc>
                <a:spcPct val="125000"/>
              </a:lnSpc>
              <a:defRPr sz="1100">
                <a:latin typeface="Montserrat Light"/>
                <a:ea typeface="Montserrat Light"/>
                <a:cs typeface="Montserrat Light"/>
                <a:sym typeface="Montserrat Light"/>
              </a:defRPr>
            </a:lvl1pPr>
          </a:lstStyle>
          <a:p>
            <a:pPr/>
            <a:r>
              <a:t>There is not usually a right or wrong language to use for web development. Each programming language has its own strengths and weaknesses. When deciding which programming language to use when creating web applications, it is good to consider its strengths and weaknesses and choose a language best suited to the project you are working on. A decision will often be made based on personal preference and the preferences and experience of the development team.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Shape 289"/>
          <p:cNvSpPr/>
          <p:nvPr>
            <p:ph type="sldImg"/>
          </p:nvPr>
        </p:nvSpPr>
        <p:spPr>
          <a:prstGeom prst="rect">
            <a:avLst/>
          </a:prstGeom>
        </p:spPr>
        <p:txBody>
          <a:bodyPr/>
          <a:lstStyle/>
          <a:p>
            <a:pPr/>
          </a:p>
        </p:txBody>
      </p:sp>
      <p:sp>
        <p:nvSpPr>
          <p:cNvPr id="290" name="Shape 290"/>
          <p:cNvSpPr/>
          <p:nvPr>
            <p:ph type="body" sz="quarter" idx="1"/>
          </p:nvPr>
        </p:nvSpPr>
        <p:spPr>
          <a:prstGeom prst="rect">
            <a:avLst/>
          </a:prstGeom>
        </p:spPr>
        <p:txBody>
          <a:bodyPr/>
          <a:lstStyle>
            <a:lvl1pPr indent="457200" algn="just">
              <a:lnSpc>
                <a:spcPct val="150000"/>
              </a:lnSpc>
              <a:defRPr sz="1100">
                <a:latin typeface="Montserrat Light"/>
                <a:ea typeface="Montserrat Light"/>
                <a:cs typeface="Montserrat Light"/>
                <a:sym typeface="Montserrat Light"/>
              </a:defRPr>
            </a:lvl1pPr>
          </a:lstStyle>
          <a:p>
            <a:pPr/>
            <a:r>
              <a:t>The broker topology is depicted in the next image. As you can see, it works in a similar way to the mediator topology, only there is no mediator. This topology is used when there is relatively simple event processing and an event mediator is not needed to do event orchestration.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Shape 297"/>
          <p:cNvSpPr/>
          <p:nvPr>
            <p:ph type="sldImg"/>
          </p:nvPr>
        </p:nvSpPr>
        <p:spPr>
          <a:prstGeom prst="rect">
            <a:avLst/>
          </a:prstGeom>
        </p:spPr>
        <p:txBody>
          <a:bodyPr/>
          <a:lstStyle/>
          <a:p>
            <a:pPr/>
          </a:p>
        </p:txBody>
      </p:sp>
      <p:sp>
        <p:nvSpPr>
          <p:cNvPr id="298" name="Shape 298"/>
          <p:cNvSpPr/>
          <p:nvPr>
            <p:ph type="body" sz="quarter" idx="1"/>
          </p:nvPr>
        </p:nvSpPr>
        <p:spPr>
          <a:prstGeom prst="rect">
            <a:avLst/>
          </a:prstGeom>
        </p:spPr>
        <p:txBody>
          <a:bodyPr/>
          <a:lstStyle/>
          <a:p>
            <a:pPr algn="just">
              <a:lnSpc>
                <a:spcPct val="150000"/>
              </a:lnSpc>
              <a:defRPr sz="1100">
                <a:latin typeface="Montserrat Light"/>
                <a:ea typeface="Montserrat Light"/>
                <a:cs typeface="Montserrat Light"/>
                <a:sym typeface="Montserrat Light"/>
              </a:defRPr>
            </a:pPr>
            <a:r>
              <a:t> Service components are units of code that can vary in complexity from a single module of code to an application.  Clients can access and use these service components using an interface. The interface layer abstracts the complexity of the service components and exposes to the clients the information they need to use these components. </a:t>
            </a:r>
          </a:p>
          <a:p>
            <a:pPr algn="just">
              <a:lnSpc>
                <a:spcPct val="150000"/>
              </a:lnSpc>
              <a:defRPr sz="1100"/>
            </a:pPr>
            <a:endParaRPr>
              <a:latin typeface="Montserrat Light"/>
              <a:ea typeface="Montserrat Light"/>
              <a:cs typeface="Montserrat Light"/>
              <a:sym typeface="Montserrat Light"/>
            </a:endParaRPr>
          </a:p>
          <a:p>
            <a:pPr algn="just">
              <a:lnSpc>
                <a:spcPct val="150000"/>
              </a:lnSpc>
              <a:defRPr sz="1100">
                <a:latin typeface="Montserrat Light"/>
                <a:ea typeface="Montserrat Light"/>
                <a:cs typeface="Montserrat Light"/>
                <a:sym typeface="Montserrat Light"/>
              </a:defRPr>
            </a:pPr>
            <a:r>
              <a:t>The concepts described in this topology should sound familiar to you because you have encountered Restful web services before which are based on this architecture pattern.  See the task “Modular design for code reuse” in the beginner level of this bootcamp if you need to review this concept.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Shape 230"/>
          <p:cNvSpPr/>
          <p:nvPr>
            <p:ph type="sldImg"/>
          </p:nvPr>
        </p:nvSpPr>
        <p:spPr>
          <a:prstGeom prst="rect">
            <a:avLst/>
          </a:prstGeom>
        </p:spPr>
        <p:txBody>
          <a:bodyPr/>
          <a:lstStyle/>
          <a:p>
            <a:pPr/>
          </a:p>
        </p:txBody>
      </p:sp>
      <p:sp>
        <p:nvSpPr>
          <p:cNvPr id="231" name="Shape 231"/>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A framework is a basic structure that supports something. A web framework, or a web application framework, is a framework that provides web developers support when developing web applications.  </a:t>
            </a:r>
          </a:p>
          <a:p>
            <a:pPr algn="just">
              <a:lnSpc>
                <a:spcPct val="125000"/>
              </a:lnSpc>
              <a:defRPr sz="1100"/>
            </a:pPr>
            <a:endParaRPr>
              <a:latin typeface="Montserrat Light"/>
              <a:ea typeface="Montserrat Light"/>
              <a:cs typeface="Montserrat Light"/>
              <a:sym typeface="Montserrat Light"/>
            </a:endParaRPr>
          </a:p>
          <a:p>
            <a:pPr algn="just">
              <a:lnSpc>
                <a:spcPct val="125000"/>
              </a:lnSpc>
              <a:defRPr sz="1100">
                <a:latin typeface="Montserrat Light"/>
                <a:ea typeface="Montserrat Light"/>
                <a:cs typeface="Montserrat Light"/>
                <a:sym typeface="Montserrat Light"/>
              </a:defRPr>
            </a:pPr>
            <a:r>
              <a:t>Web frameworks are used by developers to write their code. They are made up of a number of software components that make it quicker and easier for a web developer to create web applications. They are collections of functions, objects, rules and other code constructs designed to solve common problems, speed up development and simplify the different types of tasks faced in a particular domain.  Frameworks can be used for both client and server-side code, however the domains, and therefore the frameworks,  are very different.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Shape 236"/>
          <p:cNvSpPr/>
          <p:nvPr>
            <p:ph type="sldImg"/>
          </p:nvPr>
        </p:nvSpPr>
        <p:spPr>
          <a:prstGeom prst="rect">
            <a:avLst/>
          </a:prstGeom>
        </p:spPr>
        <p:txBody>
          <a:bodyPr/>
          <a:lstStyle/>
          <a:p>
            <a:pPr/>
          </a:p>
        </p:txBody>
      </p:sp>
      <p:sp>
        <p:nvSpPr>
          <p:cNvPr id="237" name="Shape 237"/>
          <p:cNvSpPr/>
          <p:nvPr>
            <p:ph type="body" sz="quarter" idx="1"/>
          </p:nvPr>
        </p:nvSpPr>
        <p:spPr>
          <a:prstGeom prst="rect">
            <a:avLst/>
          </a:prstGeom>
        </p:spPr>
        <p:txBody>
          <a:bodyPr/>
          <a:lstStyle/>
          <a:p>
            <a: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The programming language you will be using. Web frameworks generally support only a few programming languages. You would, therefore, obviously need to look for a framework that you can use to develop web applications in a programming language/languages you can code in.</a:t>
            </a:r>
          </a:p>
          <a:p>
            <a:pPr marL="4572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The popularity of the framework. You want to use a framework that is popular because:</a:t>
            </a:r>
          </a:p>
          <a:p>
            <a:pPr lvl="1" marL="9144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it is then more likely to be used in industry, </a:t>
            </a:r>
          </a:p>
          <a:p>
            <a:pPr lvl="1" marL="9144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it will, therefore, be around for longer and </a:t>
            </a:r>
          </a:p>
          <a:p>
            <a:pPr lvl="1" marL="914400" indent="-298450" algn="just">
              <a:lnSpc>
                <a:spcPct val="125000"/>
              </a:lnSpc>
              <a:buClr>
                <a:srgbClr val="000000"/>
              </a:buClr>
              <a:buSzPts val="1100"/>
              <a:buFont typeface="Helvetica"/>
              <a:buChar char="○"/>
              <a:defRPr sz="1100">
                <a:latin typeface="Montserrat Light"/>
                <a:ea typeface="Montserrat Light"/>
                <a:cs typeface="Montserrat Light"/>
                <a:sym typeface="Montserrat Light"/>
              </a:defRPr>
            </a:pPr>
            <a:r>
              <a:t>it is more likely to provide better support and documentation for developers.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Shape 242"/>
          <p:cNvSpPr/>
          <p:nvPr>
            <p:ph type="sldImg"/>
          </p:nvPr>
        </p:nvSpPr>
        <p:spPr>
          <a:prstGeom prst="rect">
            <a:avLst/>
          </a:prstGeom>
        </p:spPr>
        <p:txBody>
          <a:bodyPr/>
          <a:lstStyle/>
          <a:p>
            <a:pPr/>
          </a:p>
        </p:txBody>
      </p:sp>
      <p:sp>
        <p:nvSpPr>
          <p:cNvPr id="243" name="Shape 243"/>
          <p:cNvSpPr/>
          <p:nvPr>
            <p:ph type="body" sz="quarter" idx="1"/>
          </p:nvPr>
        </p:nvSpPr>
        <p:spPr>
          <a:prstGeom prst="rect">
            <a:avLst/>
          </a:prstGeom>
        </p:spPr>
        <p:txBody>
          <a:bodyPr/>
          <a:lstStyle/>
          <a:p>
            <a:pPr algn="just">
              <a:lnSpc>
                <a:spcPct val="150000"/>
              </a:lnSpc>
              <a:defRPr b="1" sz="1200">
                <a:solidFill>
                  <a:srgbClr val="222222"/>
                </a:solidFill>
              </a:defRPr>
            </a:pPr>
            <a:r>
              <a:t>LAMP</a:t>
            </a:r>
            <a:r>
              <a:rPr b="0"/>
              <a:t> </a:t>
            </a:r>
            <a:r>
              <a:t>stacks</a:t>
            </a:r>
            <a:r>
              <a:rPr b="0"/>
              <a:t> typically consist of the Linux operating system, the Apache HTTP Server, the MySQL relational database management system, and the PHP programming language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Shape 248"/>
          <p:cNvSpPr/>
          <p:nvPr>
            <p:ph type="sldImg"/>
          </p:nvPr>
        </p:nvSpPr>
        <p:spPr>
          <a:prstGeom prst="rect">
            <a:avLst/>
          </a:prstGeom>
        </p:spPr>
        <p:txBody>
          <a:bodyPr/>
          <a:lstStyle/>
          <a:p>
            <a:pPr/>
          </a:p>
        </p:txBody>
      </p:sp>
      <p:sp>
        <p:nvSpPr>
          <p:cNvPr id="249" name="Shape 249"/>
          <p:cNvSpPr/>
          <p:nvPr>
            <p:ph type="body" sz="quarter" idx="1"/>
          </p:nvPr>
        </p:nvSpPr>
        <p:spPr>
          <a:prstGeom prst="rect">
            <a:avLst/>
          </a:prstGeom>
        </p:spPr>
        <p:txBody>
          <a:bodyPr/>
          <a:lstStyle/>
          <a:p>
            <a:pPr algn="just">
              <a:lnSpc>
                <a:spcPct val="125000"/>
              </a:lnSpc>
              <a:defRPr sz="1100">
                <a:latin typeface="Montserrat Light"/>
                <a:ea typeface="Montserrat Light"/>
                <a:cs typeface="Montserrat Light"/>
                <a:sym typeface="Montserrat Light"/>
              </a:defRPr>
            </a:pPr>
            <a:r>
              <a:t>Most approaches to web development are based on established software architecture patterns. These architecture patterns are well researched and provide ways of thinking about and approaching web development that is known to work.</a:t>
            </a:r>
          </a:p>
          <a:p>
            <a:pPr algn="just">
              <a:lnSpc>
                <a:spcPct val="125000"/>
              </a:lnSpc>
              <a:defRPr sz="1100"/>
            </a:pPr>
            <a:endParaRPr>
              <a:latin typeface="Montserrat Light"/>
              <a:ea typeface="Montserrat Light"/>
              <a:cs typeface="Montserrat Light"/>
              <a:sym typeface="Montserrat Light"/>
            </a:endParaRPr>
          </a:p>
          <a:p>
            <a:pPr algn="just">
              <a:lnSpc>
                <a:spcPct val="125000"/>
              </a:lnSpc>
              <a:defRPr sz="1100">
                <a:latin typeface="Montserrat Light"/>
                <a:ea typeface="Montserrat Light"/>
                <a:cs typeface="Montserrat Light"/>
                <a:sym typeface="Montserrat Light"/>
              </a:defRPr>
            </a:pPr>
            <a:r>
              <a:t>software architecture patterns provide an overview of the essential characteristics and actions of software applications. Just as not all people would choose to build their house using the same architectural plan, there are different architectural patterns with different strengths and weaknesses which will better suit the design of different software applications.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Shape 261"/>
          <p:cNvSpPr/>
          <p:nvPr>
            <p:ph type="sldImg"/>
          </p:nvPr>
        </p:nvSpPr>
        <p:spPr>
          <a:prstGeom prst="rect">
            <a:avLst/>
          </a:prstGeom>
        </p:spPr>
        <p:txBody>
          <a:bodyPr/>
          <a:lstStyle/>
          <a:p>
            <a:pPr/>
          </a:p>
        </p:txBody>
      </p:sp>
      <p:sp>
        <p:nvSpPr>
          <p:cNvPr id="262" name="Shape 262"/>
          <p:cNvSpPr/>
          <p:nvPr>
            <p:ph type="body" sz="quarter" idx="1"/>
          </p:nvPr>
        </p:nvSpPr>
        <p:spPr>
          <a:prstGeom prst="rect">
            <a:avLst/>
          </a:prstGeom>
        </p:spPr>
        <p:txBody>
          <a:bodyPr/>
          <a:lstStyle/>
          <a:p>
            <a:pPr algn="just">
              <a:lnSpc>
                <a:spcPct val="150000"/>
              </a:lnSpc>
              <a:defRPr sz="1100">
                <a:latin typeface="Montserrat Light"/>
                <a:ea typeface="Montserrat Light"/>
                <a:cs typeface="Montserrat Light"/>
                <a:sym typeface="Montserrat Light"/>
              </a:defRPr>
            </a:pPr>
            <a:r>
              <a:t>The MVC pattern consists of 3 components or layers:</a:t>
            </a:r>
          </a:p>
          <a:p>
            <a:pPr algn="just">
              <a:lnSpc>
                <a:spcPct val="150000"/>
              </a:lnSpc>
              <a:defRPr sz="1100"/>
            </a:pPr>
            <a:endParaRPr>
              <a:latin typeface="Montserrat Light"/>
              <a:ea typeface="Montserrat Light"/>
              <a:cs typeface="Montserrat Light"/>
              <a:sym typeface="Montserrat Light"/>
            </a:endParaRPr>
          </a:p>
          <a:p>
            <a:pPr marL="457200" indent="-298450" algn="just">
              <a:lnSpc>
                <a:spcPct val="150000"/>
              </a:lnSpc>
              <a:buClr>
                <a:srgbClr val="000000"/>
              </a:buClr>
              <a:buSzPts val="1100"/>
              <a:buAutoNum type="arabicPeriod" startAt="1"/>
              <a:defRPr sz="1100">
                <a:latin typeface="Montserrat Light"/>
                <a:ea typeface="Montserrat Light"/>
                <a:cs typeface="Montserrat Light"/>
                <a:sym typeface="Montserrat Light"/>
              </a:defRPr>
            </a:pPr>
            <a:r>
              <a:t>The view - this is the component that is responsible for the user interface i.e. it manages how the user views information. With web applications, the view is everything that a user can see in the browser. </a:t>
            </a:r>
          </a:p>
          <a:p>
            <a:pPr indent="457200" algn="just">
              <a:lnSpc>
                <a:spcPct val="150000"/>
              </a:lnSpc>
              <a:defRPr sz="1100"/>
            </a:pPr>
            <a:endParaRPr>
              <a:latin typeface="Montserrat Light"/>
              <a:ea typeface="Montserrat Light"/>
              <a:cs typeface="Montserrat Light"/>
              <a:sym typeface="Montserrat Light"/>
            </a:endParaRPr>
          </a:p>
          <a:p>
            <a:pPr marL="457200" indent="-298450" algn="just">
              <a:lnSpc>
                <a:spcPct val="150000"/>
              </a:lnSpc>
              <a:buClr>
                <a:srgbClr val="000000"/>
              </a:buClr>
              <a:buSzPts val="1100"/>
              <a:buAutoNum type="arabicPeriod" startAt="1"/>
              <a:defRPr sz="1100">
                <a:latin typeface="Montserrat Light"/>
                <a:ea typeface="Montserrat Light"/>
                <a:cs typeface="Montserrat Light"/>
                <a:sym typeface="Montserrat Light"/>
              </a:defRPr>
            </a:pPr>
            <a:r>
              <a:t>The model - this is the component that controls the data and business logic of an application.  The model often interfaces with a database. It is the heart of the application. The controller and view are dependant on the model but the model is not dependant on the view or controller.</a:t>
            </a:r>
          </a:p>
          <a:p>
            <a:pPr indent="457200" algn="just">
              <a:lnSpc>
                <a:spcPct val="150000"/>
              </a:lnSpc>
              <a:defRPr sz="1100"/>
            </a:pPr>
            <a:endParaRPr>
              <a:latin typeface="Montserrat Light"/>
              <a:ea typeface="Montserrat Light"/>
              <a:cs typeface="Montserrat Light"/>
              <a:sym typeface="Montserrat Light"/>
            </a:endParaRPr>
          </a:p>
          <a:p>
            <a:pPr marL="457200" indent="-298450" algn="just">
              <a:lnSpc>
                <a:spcPct val="150000"/>
              </a:lnSpc>
              <a:buClr>
                <a:srgbClr val="000000"/>
              </a:buClr>
              <a:buSzPts val="1100"/>
              <a:buAutoNum type="arabicPeriod" startAt="1"/>
              <a:defRPr sz="1100">
                <a:latin typeface="Montserrat Light"/>
                <a:ea typeface="Montserrat Light"/>
                <a:cs typeface="Montserrat Light"/>
                <a:sym typeface="Montserrat Light"/>
              </a:defRPr>
            </a:pPr>
            <a:r>
              <a:t>The Controller - the controller is the component that controls the interaction between the model and the view. If the user interacts with the view, the controller will know this and can update the model component as needed. The model will perform the necessary business logic and then, if necessary, notify the controller of any changes to the view. The controller should contain orchestration logic, not business logic. </a:t>
            </a:r>
          </a:p>
          <a:p>
            <a:pPr algn="just">
              <a:lnSpc>
                <a:spcPct val="150000"/>
              </a:lnSpc>
              <a:defRPr sz="1100"/>
            </a:pPr>
            <a:endParaRPr>
              <a:latin typeface="Montserrat Light"/>
              <a:ea typeface="Montserrat Light"/>
              <a:cs typeface="Montserrat Light"/>
              <a:sym typeface="Montserrat Light"/>
            </a:endParaRPr>
          </a:p>
          <a:p>
            <a:pPr algn="just">
              <a:lnSpc>
                <a:spcPct val="150000"/>
              </a:lnSpc>
              <a:defRPr sz="1100"/>
            </a:pPr>
            <a:endParaRPr>
              <a:latin typeface="Montserrat Light"/>
              <a:ea typeface="Montserrat Light"/>
              <a:cs typeface="Montserrat Light"/>
              <a:sym typeface="Montserrat 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Shape 267"/>
          <p:cNvSpPr/>
          <p:nvPr>
            <p:ph type="sldImg"/>
          </p:nvPr>
        </p:nvSpPr>
        <p:spPr>
          <a:prstGeom prst="rect">
            <a:avLst/>
          </a:prstGeom>
        </p:spPr>
        <p:txBody>
          <a:bodyPr/>
          <a:lstStyle/>
          <a:p>
            <a:pPr/>
          </a:p>
        </p:txBody>
      </p:sp>
      <p:sp>
        <p:nvSpPr>
          <p:cNvPr id="268" name="Shape 268"/>
          <p:cNvSpPr/>
          <p:nvPr>
            <p:ph type="body" sz="quarter" idx="1"/>
          </p:nvPr>
        </p:nvSpPr>
        <p:spPr>
          <a:prstGeom prst="rect">
            <a:avLst/>
          </a:prstGeom>
        </p:spPr>
        <p:txBody>
          <a:bodyPr/>
          <a:lstStyle/>
          <a:p>
            <a:pPr algn="just">
              <a:lnSpc>
                <a:spcPct val="150000"/>
              </a:lnSpc>
              <a:defRPr sz="1100">
                <a:latin typeface="Montserrat Light"/>
                <a:ea typeface="Montserrat Light"/>
                <a:cs typeface="Montserrat Light"/>
                <a:sym typeface="Montserrat Light"/>
              </a:defRPr>
            </a:pPr>
            <a:r>
              <a:t>consider how Django implements principles of the MVC pattern using MVT (model, view, template). The components are implemented in Django as described below:</a:t>
            </a:r>
          </a:p>
          <a:p>
            <a:pPr algn="just">
              <a:lnSpc>
                <a:spcPct val="150000"/>
              </a:lnSpc>
              <a:defRPr sz="1100"/>
            </a:pPr>
            <a:endParaRPr>
              <a:latin typeface="Montserrat Light"/>
              <a:ea typeface="Montserrat Light"/>
              <a:cs typeface="Montserrat Light"/>
              <a:sym typeface="Montserrat Light"/>
            </a:endParaRPr>
          </a:p>
          <a:p>
            <a:pPr marL="457200" indent="-298450" algn="just">
              <a:lnSpc>
                <a:spcPct val="150000"/>
              </a:lnSpc>
              <a:buClr>
                <a:srgbClr val="000000"/>
              </a:buClr>
              <a:buSzPts val="1100"/>
              <a:buFont typeface="Helvetica"/>
              <a:buChar char="●"/>
              <a:defRPr sz="1100">
                <a:latin typeface="Montserrat Light"/>
                <a:ea typeface="Montserrat Light"/>
                <a:cs typeface="Montserrat Light"/>
                <a:sym typeface="Montserrat Light"/>
              </a:defRPr>
            </a:pPr>
            <a:r>
              <a:t>View - With Django, the view component is more about interpreting what data is presented, as opposed to how the data is presented. The view component in Django, therefore, manages most of the data processing and business logic. </a:t>
            </a:r>
          </a:p>
          <a:p>
            <a:pPr indent="457200" algn="just">
              <a:lnSpc>
                <a:spcPct val="150000"/>
              </a:lnSpc>
              <a:defRPr sz="1100"/>
            </a:pPr>
            <a:endParaRPr>
              <a:latin typeface="Montserrat Light"/>
              <a:ea typeface="Montserrat Light"/>
              <a:cs typeface="Montserrat Light"/>
              <a:sym typeface="Montserrat Light"/>
            </a:endParaRPr>
          </a:p>
          <a:p>
            <a:pPr marL="457200" indent="-298450" algn="just">
              <a:lnSpc>
                <a:spcPct val="150000"/>
              </a:lnSpc>
              <a:buClr>
                <a:srgbClr val="000000"/>
              </a:buClr>
              <a:buSzPts val="1100"/>
              <a:buFont typeface="Helvetica"/>
              <a:buChar char="●"/>
              <a:defRPr sz="1100">
                <a:latin typeface="Montserrat Light"/>
                <a:ea typeface="Montserrat Light"/>
                <a:cs typeface="Montserrat Light"/>
                <a:sym typeface="Montserrat Light"/>
              </a:defRPr>
            </a:pPr>
            <a:r>
              <a:t>Template - Django uses templates to describe how the data is presented.</a:t>
            </a:r>
          </a:p>
          <a:p>
            <a:pPr indent="457200" algn="just">
              <a:lnSpc>
                <a:spcPct val="150000"/>
              </a:lnSpc>
              <a:defRPr sz="1100"/>
            </a:pPr>
            <a:endParaRPr>
              <a:latin typeface="Montserrat Light"/>
              <a:ea typeface="Montserrat Light"/>
              <a:cs typeface="Montserrat Light"/>
              <a:sym typeface="Montserrat Light"/>
            </a:endParaRPr>
          </a:p>
          <a:p>
            <a:pPr marL="457200" indent="-298450" algn="just">
              <a:lnSpc>
                <a:spcPct val="150000"/>
              </a:lnSpc>
              <a:buClr>
                <a:srgbClr val="000000"/>
              </a:buClr>
              <a:buSzPts val="1100"/>
              <a:buFont typeface="Helvetica"/>
              <a:buChar char="●"/>
              <a:defRPr sz="1100">
                <a:latin typeface="Montserrat Light"/>
                <a:ea typeface="Montserrat Light"/>
                <a:cs typeface="Montserrat Light"/>
                <a:sym typeface="Montserrat Light"/>
              </a:defRPr>
            </a:pPr>
            <a:r>
              <a:t>Model - With Django, the component that interfaces with the database is the model. This is implemented with Django’s Object-Relational Mapping (ORM).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Shape 273"/>
          <p:cNvSpPr/>
          <p:nvPr>
            <p:ph type="sldImg"/>
          </p:nvPr>
        </p:nvSpPr>
        <p:spPr>
          <a:prstGeom prst="rect">
            <a:avLst/>
          </a:prstGeom>
        </p:spPr>
        <p:txBody>
          <a:bodyPr/>
          <a:lstStyle/>
          <a:p>
            <a:pPr/>
          </a:p>
        </p:txBody>
      </p:sp>
      <p:sp>
        <p:nvSpPr>
          <p:cNvPr id="274" name="Shape 274"/>
          <p:cNvSpPr/>
          <p:nvPr>
            <p:ph type="body" sz="quarter" idx="1"/>
          </p:nvPr>
        </p:nvSpPr>
        <p:spPr>
          <a:prstGeom prst="rect">
            <a:avLst/>
          </a:prstGeom>
        </p:spPr>
        <p:txBody>
          <a:bodyPr/>
          <a:lstStyle>
            <a:lvl1pPr algn="just">
              <a:lnSpc>
                <a:spcPct val="150000"/>
              </a:lnSpc>
              <a:defRPr sz="1100">
                <a:latin typeface="Montserrat Light"/>
                <a:ea typeface="Montserrat Light"/>
                <a:cs typeface="Montserrat Light"/>
                <a:sym typeface="Montserrat Light"/>
              </a:defRPr>
            </a:lvl1pPr>
          </a:lstStyle>
          <a:p>
            <a:pPr/>
            <a:r>
              <a:t>Pay close attention to this architecture pattern -  we will refer back to it in the next task. Understanding this pattern is important in helping us to understand how JavaScript works.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Shape 281"/>
          <p:cNvSpPr/>
          <p:nvPr>
            <p:ph type="sldImg"/>
          </p:nvPr>
        </p:nvSpPr>
        <p:spPr>
          <a:prstGeom prst="rect">
            <a:avLst/>
          </a:prstGeom>
        </p:spPr>
        <p:txBody>
          <a:bodyPr/>
          <a:lstStyle/>
          <a:p>
            <a:pPr/>
          </a:p>
        </p:txBody>
      </p:sp>
      <p:sp>
        <p:nvSpPr>
          <p:cNvPr id="282" name="Shape 282"/>
          <p:cNvSpPr/>
          <p:nvPr>
            <p:ph type="body" sz="quarter" idx="1"/>
          </p:nvPr>
        </p:nvSpPr>
        <p:spPr>
          <a:prstGeom prst="rect">
            <a:avLst/>
          </a:prstGeom>
        </p:spPr>
        <p:txBody>
          <a:bodyPr/>
          <a:lstStyle/>
          <a:p>
            <a:pPr algn="just">
              <a:lnSpc>
                <a:spcPct val="150000"/>
              </a:lnSpc>
              <a:defRPr sz="1100">
                <a:latin typeface="Montserrat Light"/>
                <a:ea typeface="Montserrat Light"/>
                <a:cs typeface="Montserrat Light"/>
                <a:sym typeface="Montserrat Light"/>
              </a:defRPr>
            </a:pPr>
            <a:r>
              <a:t>The mediator topology is depicted in Figure 3. The mediator topology is used when a single event needs to be processed using more than one step. As you can see, it is made up of several components including:</a:t>
            </a:r>
          </a:p>
          <a:p>
            <a:pPr algn="just">
              <a:lnSpc>
                <a:spcPct val="150000"/>
              </a:lnSpc>
              <a:defRPr sz="1100"/>
            </a:pPr>
            <a:endParaRPr>
              <a:latin typeface="Montserrat Light"/>
              <a:ea typeface="Montserrat Light"/>
              <a:cs typeface="Montserrat Light"/>
              <a:sym typeface="Montserrat Light"/>
            </a:endParaRPr>
          </a:p>
          <a:p>
            <a:pPr marL="457200" indent="-298450" algn="just">
              <a:lnSpc>
                <a:spcPct val="150000"/>
              </a:lnSpc>
              <a:buClr>
                <a:srgbClr val="000000"/>
              </a:buClr>
              <a:buSzPts val="1100"/>
              <a:buFont typeface="Helvetica"/>
              <a:buChar char="●"/>
              <a:defRPr sz="1100">
                <a:latin typeface="Montserrat Light"/>
                <a:ea typeface="Montserrat Light"/>
                <a:cs typeface="Montserrat Light"/>
                <a:sym typeface="Montserrat Light"/>
              </a:defRPr>
            </a:pPr>
            <a:r>
              <a:t>Event queue: as events are triggered they are put onto an event queue where they wait until they can be passed on to the event mediator.</a:t>
            </a:r>
          </a:p>
          <a:p>
            <a:pPr indent="457200" algn="just">
              <a:lnSpc>
                <a:spcPct val="150000"/>
              </a:lnSpc>
              <a:defRPr sz="1100"/>
            </a:pPr>
            <a:endParaRPr>
              <a:latin typeface="Montserrat Light"/>
              <a:ea typeface="Montserrat Light"/>
              <a:cs typeface="Montserrat Light"/>
              <a:sym typeface="Montserrat Light"/>
            </a:endParaRPr>
          </a:p>
          <a:p>
            <a:pPr marL="457200" indent="-298450" algn="just">
              <a:lnSpc>
                <a:spcPct val="150000"/>
              </a:lnSpc>
              <a:buClr>
                <a:srgbClr val="000000"/>
              </a:buClr>
              <a:buSzPts val="1100"/>
              <a:buFont typeface="Helvetica"/>
              <a:buChar char="●"/>
              <a:defRPr sz="1100">
                <a:latin typeface="Montserrat Light"/>
                <a:ea typeface="Montserrat Light"/>
                <a:cs typeface="Montserrat Light"/>
                <a:sym typeface="Montserrat Light"/>
              </a:defRPr>
            </a:pPr>
            <a:r>
              <a:t>Event mediator: since the event needs to be handled using various steps, you need an event mediator. The event mediator breaks the original event into a set of processing events that are sent to various event channels. The mediator is responsible for orchestrating the processing events, ie determining the order in which events should be processed, which events can be processed at the same time etc. BPEL (Business Process Execution Language) is a standard XML-like language that describes the data and steps required for processing an initial event.</a:t>
            </a:r>
          </a:p>
          <a:p>
            <a:pPr marL="457200" indent="-298450" algn="just">
              <a:lnSpc>
                <a:spcPct val="150000"/>
              </a:lnSpc>
              <a:buClr>
                <a:srgbClr val="000000"/>
              </a:buClr>
              <a:buSzPts val="1100"/>
              <a:buFont typeface="Helvetica"/>
              <a:buChar char="●"/>
              <a:defRPr sz="1100"/>
            </a:pPr>
            <a:endParaRPr>
              <a:latin typeface="Montserrat Light"/>
              <a:ea typeface="Montserrat Light"/>
              <a:cs typeface="Montserrat Light"/>
              <a:sym typeface="Montserrat Light"/>
            </a:endParaRPr>
          </a:p>
          <a:p>
            <a:pPr algn="just">
              <a:lnSpc>
                <a:spcPct val="150000"/>
              </a:lnSpc>
              <a:defRPr sz="1100"/>
            </a:pPr>
            <a:endParaRPr>
              <a:latin typeface="Montserrat Light"/>
              <a:ea typeface="Montserrat Light"/>
              <a:cs typeface="Montserrat Light"/>
              <a:sym typeface="Montserrat Light"/>
            </a:endParaRPr>
          </a:p>
          <a:p>
            <a:pPr algn="just">
              <a:lnSpc>
                <a:spcPct val="150000"/>
              </a:lnSpc>
              <a:defRPr sz="1100"/>
            </a:pPr>
            <a:endParaRPr>
              <a:latin typeface="Montserrat Light"/>
              <a:ea typeface="Montserrat Light"/>
              <a:cs typeface="Montserrat Light"/>
              <a:sym typeface="Montserrat Light"/>
            </a:endParaRPr>
          </a:p>
          <a:p>
            <a:pPr indent="457200" algn="just">
              <a:lnSpc>
                <a:spcPct val="150000"/>
              </a:lnSpc>
              <a:defRPr sz="1100"/>
            </a:pPr>
            <a:endParaRPr>
              <a:latin typeface="Montserrat Light"/>
              <a:ea typeface="Montserrat Light"/>
              <a:cs typeface="Montserrat Light"/>
              <a:sym typeface="Montserrat Light"/>
            </a:endParaRPr>
          </a:p>
          <a:p>
            <a:pPr marL="457200" indent="-298450" algn="just">
              <a:lnSpc>
                <a:spcPct val="150000"/>
              </a:lnSpc>
              <a:buClr>
                <a:srgbClr val="000000"/>
              </a:buClr>
              <a:buSzPts val="1100"/>
              <a:buFont typeface="Helvetica"/>
              <a:buChar char="●"/>
              <a:defRPr sz="1100">
                <a:latin typeface="Montserrat Light"/>
                <a:ea typeface="Montserrat Light"/>
                <a:cs typeface="Montserrat Light"/>
                <a:sym typeface="Montserrat Light"/>
              </a:defRPr>
            </a:pPr>
            <a:r>
              <a:t>Event channels: event channels receive processing events from the event mediator and pass them on to event processors.</a:t>
            </a:r>
          </a:p>
          <a:p>
            <a:pPr indent="457200" algn="just">
              <a:lnSpc>
                <a:spcPct val="150000"/>
              </a:lnSpc>
              <a:defRPr sz="1100"/>
            </a:pPr>
            <a:endParaRPr>
              <a:latin typeface="Montserrat Light"/>
              <a:ea typeface="Montserrat Light"/>
              <a:cs typeface="Montserrat Light"/>
              <a:sym typeface="Montserrat Light"/>
            </a:endParaRPr>
          </a:p>
          <a:p>
            <a:pPr marL="457200" indent="-298450" algn="just">
              <a:lnSpc>
                <a:spcPct val="150000"/>
              </a:lnSpc>
              <a:buClr>
                <a:srgbClr val="000000"/>
              </a:buClr>
              <a:buSzPts val="1100"/>
              <a:buFont typeface="Helvetica"/>
              <a:buChar char="●"/>
              <a:defRPr sz="1100">
                <a:latin typeface="Montserrat Light"/>
                <a:ea typeface="Montserrat Light"/>
                <a:cs typeface="Montserrat Light"/>
                <a:sym typeface="Montserrat Light"/>
              </a:defRPr>
            </a:pPr>
            <a:r>
              <a:t>Event processors: here the actual work happens. The event processor receives the process event and executes the logic to process the event. </a:t>
            </a:r>
          </a:p>
          <a:p>
            <a:pPr algn="just">
              <a:lnSpc>
                <a:spcPct val="150000"/>
              </a:lnSpc>
              <a:defRPr sz="1100"/>
            </a:pPr>
            <a:endParaRPr>
              <a:latin typeface="Montserrat Light"/>
              <a:ea typeface="Montserrat Light"/>
              <a:cs typeface="Montserrat Light"/>
              <a:sym typeface="Montserrat Light"/>
            </a:endParaRP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grpSp>
        <p:nvGrpSpPr>
          <p:cNvPr id="32" name="Google Shape;23;p2"/>
          <p:cNvGrpSpPr/>
          <p:nvPr/>
        </p:nvGrpSpPr>
        <p:grpSpPr>
          <a:xfrm>
            <a:off x="-1" y="-6351"/>
            <a:ext cx="9144001" cy="5149851"/>
            <a:chOff x="0" y="0"/>
            <a:chExt cx="9144000" cy="5149850"/>
          </a:xfrm>
        </p:grpSpPr>
        <p:sp>
          <p:nvSpPr>
            <p:cNvPr id="22" name="Google Shape;24;p2"/>
            <p:cNvSpPr/>
            <p:nvPr/>
          </p:nvSpPr>
          <p:spPr>
            <a:xfrm>
              <a:off x="7028258" y="6350"/>
              <a:ext cx="914401" cy="5143500"/>
            </a:xfrm>
            <a:prstGeom prst="line">
              <a:avLst/>
            </a:prstGeom>
            <a:noFill/>
            <a:ln w="9525" cap="flat">
              <a:solidFill>
                <a:srgbClr val="BFBFBF"/>
              </a:solidFill>
              <a:prstDash val="solid"/>
              <a:round/>
            </a:ln>
            <a:effectLst/>
          </p:spPr>
          <p:txBody>
            <a:bodyPr wrap="square" lIns="0" tIns="0" rIns="0" bIns="0" numCol="1" anchor="t">
              <a:noAutofit/>
            </a:bodyPr>
            <a:lstStyle/>
            <a:p>
              <a:pPr/>
            </a:p>
          </p:txBody>
        </p:sp>
        <p:sp>
          <p:nvSpPr>
            <p:cNvPr id="23" name="Google Shape;25;p2"/>
            <p:cNvSpPr/>
            <p:nvPr/>
          </p:nvSpPr>
          <p:spPr>
            <a:xfrm flipH="1">
              <a:off x="5568950" y="2767409"/>
              <a:ext cx="3572669" cy="2382441"/>
            </a:xfrm>
            <a:prstGeom prst="line">
              <a:avLst/>
            </a:prstGeom>
            <a:noFill/>
            <a:ln w="9525" cap="flat">
              <a:solidFill>
                <a:srgbClr val="D8D8D8"/>
              </a:solidFill>
              <a:prstDash val="solid"/>
              <a:round/>
            </a:ln>
            <a:effectLst/>
          </p:spPr>
          <p:txBody>
            <a:bodyPr wrap="square" lIns="0" tIns="0" rIns="0" bIns="0" numCol="1" anchor="t">
              <a:noAutofit/>
            </a:bodyPr>
            <a:lstStyle/>
            <a:p>
              <a:pPr/>
            </a:p>
          </p:txBody>
        </p:sp>
        <p:sp>
          <p:nvSpPr>
            <p:cNvPr id="24" name="Google Shape;26;p2"/>
            <p:cNvSpPr/>
            <p:nvPr/>
          </p:nvSpPr>
          <p:spPr>
            <a:xfrm>
              <a:off x="6886106" y="-1"/>
              <a:ext cx="2255513"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29802"/>
              </a:schemeClr>
            </a:solidFill>
            <a:ln w="12700" cap="flat">
              <a:noFill/>
              <a:miter lim="400000"/>
            </a:ln>
            <a:effectLst/>
          </p:spPr>
          <p:txBody>
            <a:bodyPr wrap="square" lIns="0" tIns="0" rIns="0" bIns="0" numCol="1" anchor="t">
              <a:noAutofit/>
            </a:bodyPr>
            <a:lstStyle/>
            <a:p>
              <a:pPr/>
            </a:p>
          </p:txBody>
        </p:sp>
        <p:sp>
          <p:nvSpPr>
            <p:cNvPr id="25" name="Google Shape;27;p2"/>
            <p:cNvSpPr/>
            <p:nvPr/>
          </p:nvSpPr>
          <p:spPr>
            <a:xfrm>
              <a:off x="7202581" y="-1"/>
              <a:ext cx="1941419"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0" tIns="0" rIns="0" bIns="0" numCol="1" anchor="t">
              <a:noAutofit/>
            </a:bodyPr>
            <a:lstStyle/>
            <a:p>
              <a:pPr/>
            </a:p>
          </p:txBody>
        </p:sp>
        <p:sp>
          <p:nvSpPr>
            <p:cNvPr id="26" name="Google Shape;28;p2"/>
            <p:cNvSpPr/>
            <p:nvPr/>
          </p:nvSpPr>
          <p:spPr>
            <a:xfrm>
              <a:off x="6699249" y="2292350"/>
              <a:ext cx="2444751" cy="2857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1764"/>
              </a:schemeClr>
            </a:solidFill>
            <a:ln w="12700" cap="flat">
              <a:noFill/>
              <a:miter lim="400000"/>
            </a:ln>
            <a:effectLst/>
          </p:spPr>
          <p:txBody>
            <a:bodyPr wrap="square" lIns="0" tIns="0" rIns="0" bIns="0" numCol="1" anchor="ctr">
              <a:noAutofit/>
            </a:bodyPr>
            <a:lstStyle/>
            <a:p>
              <a:pPr/>
            </a:p>
          </p:txBody>
        </p:sp>
        <p:sp>
          <p:nvSpPr>
            <p:cNvPr id="27" name="Google Shape;29;p2"/>
            <p:cNvSpPr/>
            <p:nvPr/>
          </p:nvSpPr>
          <p:spPr>
            <a:xfrm>
              <a:off x="7000874" y="-1"/>
              <a:ext cx="2140746"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0" tIns="0" rIns="0" bIns="0" numCol="1" anchor="t">
              <a:noAutofit/>
            </a:bodyPr>
            <a:lstStyle/>
            <a:p>
              <a:pPr/>
            </a:p>
          </p:txBody>
        </p:sp>
        <p:sp>
          <p:nvSpPr>
            <p:cNvPr id="28" name="Google Shape;30;p2"/>
            <p:cNvSpPr/>
            <p:nvPr/>
          </p:nvSpPr>
          <p:spPr>
            <a:xfrm>
              <a:off x="8174047" y="-1"/>
              <a:ext cx="967571"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0" tIns="0" rIns="0" bIns="0" numCol="1" anchor="t">
              <a:noAutofit/>
            </a:bodyPr>
            <a:lstStyle/>
            <a:p>
              <a:pPr/>
            </a:p>
          </p:txBody>
        </p:sp>
        <p:sp>
          <p:nvSpPr>
            <p:cNvPr id="29" name="Google Shape;31;p2"/>
            <p:cNvSpPr/>
            <p:nvPr/>
          </p:nvSpPr>
          <p:spPr>
            <a:xfrm>
              <a:off x="8204249" y="-1"/>
              <a:ext cx="937369"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705"/>
              </a:schemeClr>
            </a:solidFill>
            <a:ln w="12700" cap="flat">
              <a:noFill/>
              <a:miter lim="400000"/>
            </a:ln>
            <a:effectLst/>
          </p:spPr>
          <p:txBody>
            <a:bodyPr wrap="square" lIns="0" tIns="0" rIns="0" bIns="0" numCol="1" anchor="t">
              <a:noAutofit/>
            </a:bodyPr>
            <a:lstStyle/>
            <a:p>
              <a:pPr/>
            </a:p>
          </p:txBody>
        </p:sp>
        <p:sp>
          <p:nvSpPr>
            <p:cNvPr id="30" name="Google Shape;32;p2"/>
            <p:cNvSpPr/>
            <p:nvPr/>
          </p:nvSpPr>
          <p:spPr>
            <a:xfrm>
              <a:off x="7778749" y="2698750"/>
              <a:ext cx="1362870" cy="2451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0" tIns="0" rIns="0" bIns="0" numCol="1" anchor="ctr">
              <a:noAutofit/>
            </a:bodyPr>
            <a:lstStyle/>
            <a:p>
              <a:pPr/>
            </a:p>
          </p:txBody>
        </p:sp>
        <p:sp>
          <p:nvSpPr>
            <p:cNvPr id="31" name="Google Shape;33;p2"/>
            <p:cNvSpPr/>
            <p:nvPr/>
          </p:nvSpPr>
          <p:spPr>
            <a:xfrm rot="10800000">
              <a:off x="0" y="6350"/>
              <a:ext cx="631948" cy="42496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4705"/>
              </a:schemeClr>
            </a:solidFill>
            <a:ln w="12700" cap="flat">
              <a:noFill/>
              <a:miter lim="400000"/>
            </a:ln>
            <a:effectLst/>
          </p:spPr>
          <p:txBody>
            <a:bodyPr wrap="square" lIns="0" tIns="0" rIns="0" bIns="0" numCol="1" anchor="ctr">
              <a:noAutofit/>
            </a:bodyPr>
            <a:lstStyle/>
            <a:p>
              <a:pPr/>
            </a:p>
          </p:txBody>
        </p:sp>
      </p:grpSp>
      <p:sp>
        <p:nvSpPr>
          <p:cNvPr id="33" name="Title Text"/>
          <p:cNvSpPr txBox="1"/>
          <p:nvPr>
            <p:ph type="title"/>
          </p:nvPr>
        </p:nvSpPr>
        <p:spPr>
          <a:xfrm>
            <a:off x="1130300" y="1803400"/>
            <a:ext cx="5825203" cy="1234727"/>
          </a:xfrm>
          <a:prstGeom prst="rect">
            <a:avLst/>
          </a:prstGeom>
        </p:spPr>
        <p:txBody>
          <a:bodyPr lIns="45699" tIns="45699" rIns="45699" bIns="45699" anchor="b"/>
          <a:lstStyle>
            <a:lvl1pPr algn="r">
              <a:defRPr sz="4000"/>
            </a:lvl1pPr>
          </a:lstStyle>
          <a:p>
            <a:pPr/>
            <a:r>
              <a:t>Title Text</a:t>
            </a:r>
          </a:p>
        </p:txBody>
      </p:sp>
      <p:sp>
        <p:nvSpPr>
          <p:cNvPr id="34" name="Body Level One…"/>
          <p:cNvSpPr txBox="1"/>
          <p:nvPr>
            <p:ph type="body" sz="quarter" idx="1"/>
          </p:nvPr>
        </p:nvSpPr>
        <p:spPr>
          <a:xfrm>
            <a:off x="1130300" y="3038125"/>
            <a:ext cx="5825203" cy="822675"/>
          </a:xfrm>
          <a:prstGeom prst="rect">
            <a:avLst/>
          </a:prstGeom>
        </p:spPr>
        <p:txBody>
          <a:bodyPr lIns="45699" tIns="45699" rIns="45699" bIns="45699"/>
          <a:lstStyle>
            <a:lvl1pPr marL="297179" indent="-137159" algn="r">
              <a:spcBef>
                <a:spcPts val="700"/>
              </a:spcBef>
              <a:buClrTx/>
              <a:buSzTx/>
              <a:buFontTx/>
              <a:buNone/>
              <a:defRPr>
                <a:solidFill>
                  <a:srgbClr val="7F7F7F"/>
                </a:solidFill>
              </a:defRPr>
            </a:lvl1pPr>
            <a:lvl2pPr marL="297179" indent="327660" algn="r">
              <a:spcBef>
                <a:spcPts val="700"/>
              </a:spcBef>
              <a:buClrTx/>
              <a:buSzTx/>
              <a:buFontTx/>
              <a:buNone/>
              <a:defRPr>
                <a:solidFill>
                  <a:srgbClr val="7F7F7F"/>
                </a:solidFill>
              </a:defRPr>
            </a:lvl2pPr>
            <a:lvl3pPr marL="297179" indent="792480" algn="r">
              <a:spcBef>
                <a:spcPts val="700"/>
              </a:spcBef>
              <a:buClrTx/>
              <a:buSzTx/>
              <a:buFontTx/>
              <a:buNone/>
              <a:defRPr>
                <a:solidFill>
                  <a:srgbClr val="7F7F7F"/>
                </a:solidFill>
              </a:defRPr>
            </a:lvl3pPr>
            <a:lvl4pPr marL="297179" indent="1257300" algn="r">
              <a:spcBef>
                <a:spcPts val="700"/>
              </a:spcBef>
              <a:buClrTx/>
              <a:buSzTx/>
              <a:buFontTx/>
              <a:buNone/>
              <a:defRPr>
                <a:solidFill>
                  <a:srgbClr val="7F7F7F"/>
                </a:solidFill>
              </a:defRPr>
            </a:lvl4pPr>
            <a:lvl5pPr marL="297179" indent="1714500" algn="r">
              <a:spcBef>
                <a:spcPts val="700"/>
              </a:spcBef>
              <a:buClrTx/>
              <a:buSzTx/>
              <a:buFontTx/>
              <a:buNone/>
              <a:defRPr>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116" name="Title Text"/>
          <p:cNvSpPr txBox="1"/>
          <p:nvPr>
            <p:ph type="title"/>
          </p:nvPr>
        </p:nvSpPr>
        <p:spPr>
          <a:xfrm>
            <a:off x="508001" y="3600450"/>
            <a:ext cx="6447500" cy="425054"/>
          </a:xfrm>
          <a:prstGeom prst="rect">
            <a:avLst/>
          </a:prstGeom>
        </p:spPr>
        <p:txBody>
          <a:bodyPr lIns="45699" tIns="45699" rIns="45699" bIns="45699" anchor="b"/>
          <a:lstStyle>
            <a:lvl1pPr>
              <a:defRPr sz="1800"/>
            </a:lvl1pPr>
          </a:lstStyle>
          <a:p>
            <a:pPr/>
            <a:r>
              <a:t>Title Text</a:t>
            </a:r>
          </a:p>
        </p:txBody>
      </p:sp>
      <p:sp>
        <p:nvSpPr>
          <p:cNvPr id="117" name="Google Shape;89;p11"/>
          <p:cNvSpPr/>
          <p:nvPr>
            <p:ph type="pic" sz="half" idx="21"/>
          </p:nvPr>
        </p:nvSpPr>
        <p:spPr>
          <a:xfrm>
            <a:off x="508001" y="457200"/>
            <a:ext cx="6447502" cy="2884290"/>
          </a:xfrm>
          <a:prstGeom prst="rect">
            <a:avLst/>
          </a:prstGeom>
        </p:spPr>
        <p:txBody>
          <a:bodyPr lIns="91439" tIns="45719" rIns="91439" bIns="45719">
            <a:noAutofit/>
          </a:bodyPr>
          <a:lstStyle/>
          <a:p>
            <a:pPr/>
          </a:p>
        </p:txBody>
      </p:sp>
      <p:sp>
        <p:nvSpPr>
          <p:cNvPr id="118" name="Body Level One…"/>
          <p:cNvSpPr txBox="1"/>
          <p:nvPr>
            <p:ph type="body" sz="quarter" idx="1"/>
          </p:nvPr>
        </p:nvSpPr>
        <p:spPr>
          <a:xfrm>
            <a:off x="508001" y="4025503"/>
            <a:ext cx="6447500" cy="505519"/>
          </a:xfrm>
          <a:prstGeom prst="rect">
            <a:avLst/>
          </a:prstGeom>
        </p:spPr>
        <p:txBody>
          <a:bodyPr lIns="45699" tIns="45699" rIns="45699" bIns="45699"/>
          <a:lstStyle>
            <a:lvl1pPr marL="228600" indent="0">
              <a:spcBef>
                <a:spcPts val="700"/>
              </a:spcBef>
              <a:buClrTx/>
              <a:buSzTx/>
              <a:buFontTx/>
              <a:buNone/>
              <a:defRPr sz="900"/>
            </a:lvl1pPr>
            <a:lvl2pPr marL="228600" indent="457200">
              <a:spcBef>
                <a:spcPts val="700"/>
              </a:spcBef>
              <a:buClrTx/>
              <a:buSzTx/>
              <a:buFontTx/>
              <a:buNone/>
              <a:defRPr sz="900"/>
            </a:lvl2pPr>
            <a:lvl3pPr marL="228600" indent="914400">
              <a:spcBef>
                <a:spcPts val="700"/>
              </a:spcBef>
              <a:buClrTx/>
              <a:buSzTx/>
              <a:buFontTx/>
              <a:buNone/>
              <a:defRPr sz="900"/>
            </a:lvl3pPr>
            <a:lvl4pPr marL="228600" indent="1371600">
              <a:spcBef>
                <a:spcPts val="700"/>
              </a:spcBef>
              <a:buClrTx/>
              <a:buSzTx/>
              <a:buFontTx/>
              <a:buNone/>
              <a:defRPr sz="900"/>
            </a:lvl4pPr>
            <a:lvl5pPr marL="228600" indent="1828800">
              <a:spcBef>
                <a:spcPts val="700"/>
              </a:spcBef>
              <a:buClrTx/>
              <a:buSzTx/>
              <a:buFontTx/>
              <a:buNone/>
              <a:defRPr sz="900"/>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26" name="Title Text"/>
          <p:cNvSpPr txBox="1"/>
          <p:nvPr>
            <p:ph type="title"/>
          </p:nvPr>
        </p:nvSpPr>
        <p:spPr>
          <a:xfrm>
            <a:off x="508001" y="457200"/>
            <a:ext cx="6447502" cy="2552700"/>
          </a:xfrm>
          <a:prstGeom prst="rect">
            <a:avLst/>
          </a:prstGeom>
        </p:spPr>
        <p:txBody>
          <a:bodyPr lIns="45699" tIns="45699" rIns="45699" bIns="45699" anchor="ctr"/>
          <a:lstStyle>
            <a:lvl1pPr>
              <a:defRPr sz="3300"/>
            </a:lvl1pPr>
          </a:lstStyle>
          <a:p>
            <a:pPr/>
            <a:r>
              <a:t>Title Text</a:t>
            </a:r>
          </a:p>
        </p:txBody>
      </p:sp>
      <p:sp>
        <p:nvSpPr>
          <p:cNvPr id="127" name="Body Level One…"/>
          <p:cNvSpPr txBox="1"/>
          <p:nvPr>
            <p:ph type="body" sz="quarter" idx="1"/>
          </p:nvPr>
        </p:nvSpPr>
        <p:spPr>
          <a:xfrm>
            <a:off x="508001" y="3352800"/>
            <a:ext cx="6447502" cy="1178222"/>
          </a:xfrm>
          <a:prstGeom prst="rect">
            <a:avLst/>
          </a:prstGeom>
        </p:spPr>
        <p:txBody>
          <a:bodyPr lIns="45699" tIns="45699" rIns="45699" bIns="45699" anchor="ctr"/>
          <a:lstStyle>
            <a:lvl1pPr marL="228600" indent="0">
              <a:spcBef>
                <a:spcPts val="700"/>
              </a:spcBef>
              <a:buClrTx/>
              <a:buSzTx/>
              <a:buFontTx/>
              <a:buNone/>
            </a:lvl1pPr>
            <a:lvl2pPr marL="228600" indent="457200">
              <a:spcBef>
                <a:spcPts val="700"/>
              </a:spcBef>
              <a:buClrTx/>
              <a:buSzTx/>
              <a:buFontTx/>
              <a:buNone/>
            </a:lvl2pPr>
            <a:lvl3pPr marL="228600" indent="914400">
              <a:spcBef>
                <a:spcPts val="700"/>
              </a:spcBef>
              <a:buClrTx/>
              <a:buSzTx/>
              <a:buFontTx/>
              <a:buNone/>
            </a:lvl3pPr>
            <a:lvl4pPr marL="228600" indent="1371600">
              <a:spcBef>
                <a:spcPts val="700"/>
              </a:spcBef>
              <a:buClrTx/>
              <a:buSzTx/>
              <a:buFontTx/>
              <a:buNone/>
            </a:lvl4pPr>
            <a:lvl5pPr marL="228600" indent="1828800">
              <a:spcBef>
                <a:spcPts val="70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135" name="Title Text"/>
          <p:cNvSpPr txBox="1"/>
          <p:nvPr>
            <p:ph type="title"/>
          </p:nvPr>
        </p:nvSpPr>
        <p:spPr>
          <a:xfrm>
            <a:off x="698500" y="457200"/>
            <a:ext cx="6070602" cy="2266950"/>
          </a:xfrm>
          <a:prstGeom prst="rect">
            <a:avLst/>
          </a:prstGeom>
        </p:spPr>
        <p:txBody>
          <a:bodyPr lIns="45699" tIns="45699" rIns="45699" bIns="45699" anchor="ctr"/>
          <a:lstStyle>
            <a:lvl1pPr>
              <a:defRPr sz="3300"/>
            </a:lvl1pPr>
          </a:lstStyle>
          <a:p>
            <a:pPr/>
            <a:r>
              <a:t>Title Text</a:t>
            </a:r>
          </a:p>
        </p:txBody>
      </p:sp>
      <p:sp>
        <p:nvSpPr>
          <p:cNvPr id="136" name="Body Level One…"/>
          <p:cNvSpPr txBox="1"/>
          <p:nvPr>
            <p:ph type="body" sz="quarter" idx="1"/>
          </p:nvPr>
        </p:nvSpPr>
        <p:spPr>
          <a:xfrm>
            <a:off x="1024604" y="2724150"/>
            <a:ext cx="5418393" cy="285750"/>
          </a:xfrm>
          <a:prstGeom prst="rect">
            <a:avLst/>
          </a:prstGeom>
        </p:spPr>
        <p:txBody>
          <a:bodyPr lIns="45699" tIns="45699" rIns="45699" bIns="45699" anchor="ctr"/>
          <a:lstStyle>
            <a:lvl1pPr marL="228600" indent="0">
              <a:spcBef>
                <a:spcPts val="700"/>
              </a:spcBef>
              <a:buClrTx/>
              <a:buSzTx/>
              <a:buFontTx/>
              <a:buNone/>
              <a:defRPr sz="1200">
                <a:solidFill>
                  <a:srgbClr val="7F7F7F"/>
                </a:solidFill>
              </a:defRPr>
            </a:lvl1pPr>
            <a:lvl2pPr marL="228600" indent="457200">
              <a:spcBef>
                <a:spcPts val="700"/>
              </a:spcBef>
              <a:buClrTx/>
              <a:buSzTx/>
              <a:buFontTx/>
              <a:buNone/>
              <a:defRPr sz="1200">
                <a:solidFill>
                  <a:srgbClr val="7F7F7F"/>
                </a:solidFill>
              </a:defRPr>
            </a:lvl2pPr>
            <a:lvl3pPr marL="228600" indent="914400">
              <a:spcBef>
                <a:spcPts val="700"/>
              </a:spcBef>
              <a:buClrTx/>
              <a:buSzTx/>
              <a:buFontTx/>
              <a:buNone/>
              <a:defRPr sz="1200">
                <a:solidFill>
                  <a:srgbClr val="7F7F7F"/>
                </a:solidFill>
              </a:defRPr>
            </a:lvl3pPr>
            <a:lvl4pPr marL="228600" indent="1371600">
              <a:spcBef>
                <a:spcPts val="700"/>
              </a:spcBef>
              <a:buClrTx/>
              <a:buSzTx/>
              <a:buFontTx/>
              <a:buNone/>
              <a:defRPr sz="1200">
                <a:solidFill>
                  <a:srgbClr val="7F7F7F"/>
                </a:solidFill>
              </a:defRPr>
            </a:lvl4pPr>
            <a:lvl5pPr marL="228600" indent="1828800">
              <a:spcBef>
                <a:spcPts val="700"/>
              </a:spcBef>
              <a:buClrTx/>
              <a:buSzTx/>
              <a:buFontTx/>
              <a:buNone/>
              <a:defRPr sz="12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137" name="Google Shape;103;p13"/>
          <p:cNvSpPr txBox="1"/>
          <p:nvPr>
            <p:ph type="body" sz="quarter" idx="21"/>
          </p:nvPr>
        </p:nvSpPr>
        <p:spPr>
          <a:xfrm>
            <a:off x="508001" y="3352800"/>
            <a:ext cx="6447502" cy="1178222"/>
          </a:xfrm>
          <a:prstGeom prst="rect">
            <a:avLst/>
          </a:prstGeom>
        </p:spPr>
        <p:txBody>
          <a:bodyPr lIns="45699" tIns="45699" rIns="45699" bIns="45699" anchor="ctr"/>
          <a:lstStyle/>
          <a:p>
            <a:pPr marL="228600" indent="0">
              <a:spcBef>
                <a:spcPts val="700"/>
              </a:spcBef>
              <a:buClrTx/>
              <a:buSzTx/>
              <a:buFontTx/>
              <a:buNone/>
            </a:pPr>
          </a:p>
        </p:txBody>
      </p:sp>
      <p:sp>
        <p:nvSpPr>
          <p:cNvPr id="138" name="Google Shape;107;p13"/>
          <p:cNvSpPr txBox="1"/>
          <p:nvPr/>
        </p:nvSpPr>
        <p:spPr>
          <a:xfrm>
            <a:off x="440703" y="352114"/>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39" name="Google Shape;108;p13"/>
          <p:cNvSpPr txBox="1"/>
          <p:nvPr/>
        </p:nvSpPr>
        <p:spPr>
          <a:xfrm>
            <a:off x="6704058" y="1924247"/>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40"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147" name="Title Text"/>
          <p:cNvSpPr txBox="1"/>
          <p:nvPr>
            <p:ph type="title"/>
          </p:nvPr>
        </p:nvSpPr>
        <p:spPr>
          <a:xfrm>
            <a:off x="508001" y="1448991"/>
            <a:ext cx="6447502" cy="1946595"/>
          </a:xfrm>
          <a:prstGeom prst="rect">
            <a:avLst/>
          </a:prstGeom>
        </p:spPr>
        <p:txBody>
          <a:bodyPr lIns="45699" tIns="45699" rIns="45699" bIns="45699" anchor="b"/>
          <a:lstStyle>
            <a:lvl1pPr>
              <a:defRPr sz="3300"/>
            </a:lvl1pPr>
          </a:lstStyle>
          <a:p>
            <a:pPr/>
            <a:r>
              <a:t>Title Text</a:t>
            </a:r>
          </a:p>
        </p:txBody>
      </p:sp>
      <p:sp>
        <p:nvSpPr>
          <p:cNvPr id="148" name="Body Level One…"/>
          <p:cNvSpPr txBox="1"/>
          <p:nvPr>
            <p:ph type="body" sz="quarter" idx="1"/>
          </p:nvPr>
        </p:nvSpPr>
        <p:spPr>
          <a:xfrm>
            <a:off x="508001" y="3395586"/>
            <a:ext cx="6447502" cy="1135437"/>
          </a:xfrm>
          <a:prstGeom prst="rect">
            <a:avLst/>
          </a:prstGeom>
        </p:spPr>
        <p:txBody>
          <a:bodyPr lIns="45699" tIns="45699" rIns="45699" bIns="45699"/>
          <a:lstStyle>
            <a:lvl1pPr marL="228600" indent="0">
              <a:spcBef>
                <a:spcPts val="700"/>
              </a:spcBef>
              <a:buClrTx/>
              <a:buSzTx/>
              <a:buFontTx/>
              <a:buNone/>
            </a:lvl1pPr>
            <a:lvl2pPr marL="228600" indent="457200">
              <a:spcBef>
                <a:spcPts val="700"/>
              </a:spcBef>
              <a:buClrTx/>
              <a:buSzTx/>
              <a:buFontTx/>
              <a:buNone/>
            </a:lvl2pPr>
            <a:lvl3pPr marL="228600" indent="914400">
              <a:spcBef>
                <a:spcPts val="700"/>
              </a:spcBef>
              <a:buClrTx/>
              <a:buSzTx/>
              <a:buFontTx/>
              <a:buNone/>
            </a:lvl3pPr>
            <a:lvl4pPr marL="228600" indent="1371600">
              <a:spcBef>
                <a:spcPts val="700"/>
              </a:spcBef>
              <a:buClrTx/>
              <a:buSzTx/>
              <a:buFontTx/>
              <a:buNone/>
            </a:lvl4pPr>
            <a:lvl5pPr marL="228600" indent="1828800">
              <a:spcBef>
                <a:spcPts val="70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4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Name Card">
    <p:spTree>
      <p:nvGrpSpPr>
        <p:cNvPr id="1" name=""/>
        <p:cNvGrpSpPr/>
        <p:nvPr/>
      </p:nvGrpSpPr>
      <p:grpSpPr>
        <a:xfrm>
          <a:off x="0" y="0"/>
          <a:ext cx="0" cy="0"/>
          <a:chOff x="0" y="0"/>
          <a:chExt cx="0" cy="0"/>
        </a:xfrm>
      </p:grpSpPr>
      <p:sp>
        <p:nvSpPr>
          <p:cNvPr id="156" name="Title Text"/>
          <p:cNvSpPr txBox="1"/>
          <p:nvPr>
            <p:ph type="title"/>
          </p:nvPr>
        </p:nvSpPr>
        <p:spPr>
          <a:xfrm>
            <a:off x="698500" y="457200"/>
            <a:ext cx="6070602" cy="2266950"/>
          </a:xfrm>
          <a:prstGeom prst="rect">
            <a:avLst/>
          </a:prstGeom>
        </p:spPr>
        <p:txBody>
          <a:bodyPr lIns="45699" tIns="45699" rIns="45699" bIns="45699" anchor="ctr"/>
          <a:lstStyle>
            <a:lvl1pPr>
              <a:defRPr sz="3300"/>
            </a:lvl1pPr>
          </a:lstStyle>
          <a:p>
            <a:pPr/>
            <a:r>
              <a:t>Title Text</a:t>
            </a:r>
          </a:p>
        </p:txBody>
      </p:sp>
      <p:sp>
        <p:nvSpPr>
          <p:cNvPr id="157" name="Body Level One…"/>
          <p:cNvSpPr txBox="1"/>
          <p:nvPr>
            <p:ph type="body" sz="quarter" idx="1"/>
          </p:nvPr>
        </p:nvSpPr>
        <p:spPr>
          <a:xfrm>
            <a:off x="507998" y="3009900"/>
            <a:ext cx="6447504" cy="385687"/>
          </a:xfrm>
          <a:prstGeom prst="rect">
            <a:avLst/>
          </a:prstGeom>
        </p:spPr>
        <p:txBody>
          <a:bodyPr lIns="45699" tIns="45699" rIns="45699" bIns="45699" anchor="b"/>
          <a:lstStyle>
            <a:lvl1pPr marL="228600" indent="0">
              <a:spcBef>
                <a:spcPts val="700"/>
              </a:spcBef>
              <a:buClrTx/>
              <a:buSzTx/>
              <a:buFontTx/>
              <a:buNone/>
              <a:defRPr sz="1800"/>
            </a:lvl1pPr>
            <a:lvl2pPr marL="228600" indent="457200">
              <a:spcBef>
                <a:spcPts val="700"/>
              </a:spcBef>
              <a:buClrTx/>
              <a:buSzTx/>
              <a:buFontTx/>
              <a:buNone/>
              <a:defRPr sz="1800"/>
            </a:lvl2pPr>
            <a:lvl3pPr marL="228600" indent="914400">
              <a:spcBef>
                <a:spcPts val="700"/>
              </a:spcBef>
              <a:buClrTx/>
              <a:buSzTx/>
              <a:buFontTx/>
              <a:buNone/>
              <a:defRPr sz="1800"/>
            </a:lvl3pPr>
            <a:lvl4pPr marL="228600" indent="1371600">
              <a:spcBef>
                <a:spcPts val="700"/>
              </a:spcBef>
              <a:buClrTx/>
              <a:buSzTx/>
              <a:buFontTx/>
              <a:buNone/>
              <a:defRPr sz="1800"/>
            </a:lvl4pPr>
            <a:lvl5pPr marL="228600" indent="1828800">
              <a:spcBef>
                <a:spcPts val="7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58" name="Google Shape;118;p15"/>
          <p:cNvSpPr txBox="1"/>
          <p:nvPr>
            <p:ph type="body" sz="quarter" idx="21"/>
          </p:nvPr>
        </p:nvSpPr>
        <p:spPr>
          <a:xfrm>
            <a:off x="508001" y="3395586"/>
            <a:ext cx="6447502" cy="1135437"/>
          </a:xfrm>
          <a:prstGeom prst="rect">
            <a:avLst/>
          </a:prstGeom>
        </p:spPr>
        <p:txBody>
          <a:bodyPr lIns="45699" tIns="45699" rIns="45699" bIns="45699"/>
          <a:lstStyle/>
          <a:p>
            <a:pPr marL="228600" indent="0">
              <a:spcBef>
                <a:spcPts val="700"/>
              </a:spcBef>
              <a:buClrTx/>
              <a:buSzTx/>
              <a:buFontTx/>
              <a:buNone/>
              <a:defRPr>
                <a:solidFill>
                  <a:srgbClr val="7F7F7F"/>
                </a:solidFill>
              </a:defRPr>
            </a:pPr>
          </a:p>
        </p:txBody>
      </p:sp>
      <p:sp>
        <p:nvSpPr>
          <p:cNvPr id="159" name="Google Shape;122;p15"/>
          <p:cNvSpPr txBox="1"/>
          <p:nvPr/>
        </p:nvSpPr>
        <p:spPr>
          <a:xfrm>
            <a:off x="440703" y="352114"/>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60" name="Google Shape;123;p15"/>
          <p:cNvSpPr txBox="1"/>
          <p:nvPr/>
        </p:nvSpPr>
        <p:spPr>
          <a:xfrm>
            <a:off x="6704058" y="1924247"/>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61"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ue or False">
    <p:spTree>
      <p:nvGrpSpPr>
        <p:cNvPr id="1" name=""/>
        <p:cNvGrpSpPr/>
        <p:nvPr/>
      </p:nvGrpSpPr>
      <p:grpSpPr>
        <a:xfrm>
          <a:off x="0" y="0"/>
          <a:ext cx="0" cy="0"/>
          <a:chOff x="0" y="0"/>
          <a:chExt cx="0" cy="0"/>
        </a:xfrm>
      </p:grpSpPr>
      <p:sp>
        <p:nvSpPr>
          <p:cNvPr id="168" name="Title Text"/>
          <p:cNvSpPr txBox="1"/>
          <p:nvPr>
            <p:ph type="title"/>
          </p:nvPr>
        </p:nvSpPr>
        <p:spPr>
          <a:xfrm>
            <a:off x="514350" y="457200"/>
            <a:ext cx="6441153" cy="2266950"/>
          </a:xfrm>
          <a:prstGeom prst="rect">
            <a:avLst/>
          </a:prstGeom>
        </p:spPr>
        <p:txBody>
          <a:bodyPr lIns="45699" tIns="45699" rIns="45699" bIns="45699" anchor="ctr"/>
          <a:lstStyle>
            <a:lvl1pPr>
              <a:defRPr sz="3300"/>
            </a:lvl1pPr>
          </a:lstStyle>
          <a:p>
            <a:pPr/>
            <a:r>
              <a:t>Title Text</a:t>
            </a:r>
          </a:p>
        </p:txBody>
      </p:sp>
      <p:sp>
        <p:nvSpPr>
          <p:cNvPr id="169" name="Body Level One…"/>
          <p:cNvSpPr txBox="1"/>
          <p:nvPr>
            <p:ph type="body" sz="quarter" idx="1"/>
          </p:nvPr>
        </p:nvSpPr>
        <p:spPr>
          <a:xfrm>
            <a:off x="507998" y="3009900"/>
            <a:ext cx="6447504" cy="385687"/>
          </a:xfrm>
          <a:prstGeom prst="rect">
            <a:avLst/>
          </a:prstGeom>
        </p:spPr>
        <p:txBody>
          <a:bodyPr lIns="45699" tIns="45699" rIns="45699" bIns="45699" anchor="b"/>
          <a:lstStyle>
            <a:lvl1pPr marL="228600" indent="0">
              <a:spcBef>
                <a:spcPts val="700"/>
              </a:spcBef>
              <a:buClrTx/>
              <a:buSzTx/>
              <a:buFontTx/>
              <a:buNone/>
              <a:defRPr sz="1800">
                <a:solidFill>
                  <a:schemeClr val="accent1"/>
                </a:solidFill>
              </a:defRPr>
            </a:lvl1pPr>
            <a:lvl2pPr marL="228600" indent="457200">
              <a:spcBef>
                <a:spcPts val="700"/>
              </a:spcBef>
              <a:buClrTx/>
              <a:buSzTx/>
              <a:buFontTx/>
              <a:buNone/>
              <a:defRPr sz="1800">
                <a:solidFill>
                  <a:schemeClr val="accent1"/>
                </a:solidFill>
              </a:defRPr>
            </a:lvl2pPr>
            <a:lvl3pPr marL="228600" indent="914400">
              <a:spcBef>
                <a:spcPts val="700"/>
              </a:spcBef>
              <a:buClrTx/>
              <a:buSzTx/>
              <a:buFontTx/>
              <a:buNone/>
              <a:defRPr sz="1800">
                <a:solidFill>
                  <a:schemeClr val="accent1"/>
                </a:solidFill>
              </a:defRPr>
            </a:lvl3pPr>
            <a:lvl4pPr marL="228600" indent="1371600">
              <a:spcBef>
                <a:spcPts val="700"/>
              </a:spcBef>
              <a:buClrTx/>
              <a:buSzTx/>
              <a:buFontTx/>
              <a:buNone/>
              <a:defRPr sz="1800">
                <a:solidFill>
                  <a:schemeClr val="accent1"/>
                </a:solidFill>
              </a:defRPr>
            </a:lvl4pPr>
            <a:lvl5pPr marL="228600" indent="1828800">
              <a:spcBef>
                <a:spcPts val="700"/>
              </a:spcBef>
              <a:buClrTx/>
              <a:buSzTx/>
              <a:buFontTx/>
              <a:buNone/>
              <a:defRPr sz="18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70" name="Google Shape;127;p16"/>
          <p:cNvSpPr txBox="1"/>
          <p:nvPr>
            <p:ph type="body" sz="quarter" idx="21"/>
          </p:nvPr>
        </p:nvSpPr>
        <p:spPr>
          <a:xfrm>
            <a:off x="508001" y="3395586"/>
            <a:ext cx="6447502" cy="1135437"/>
          </a:xfrm>
          <a:prstGeom prst="rect">
            <a:avLst/>
          </a:prstGeom>
        </p:spPr>
        <p:txBody>
          <a:bodyPr lIns="45699" tIns="45699" rIns="45699" bIns="45699"/>
          <a:lstStyle/>
          <a:p>
            <a:pPr marL="228600" indent="0">
              <a:spcBef>
                <a:spcPts val="700"/>
              </a:spcBef>
              <a:buClrTx/>
              <a:buSzTx/>
              <a:buFontTx/>
              <a:buNone/>
              <a:defRPr>
                <a:solidFill>
                  <a:srgbClr val="7F7F7F"/>
                </a:solidFill>
              </a:defRPr>
            </a:pPr>
          </a:p>
        </p:txBody>
      </p:sp>
      <p:sp>
        <p:nvSpPr>
          <p:cNvPr id="171"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178"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179" name="Body Level One…"/>
          <p:cNvSpPr txBox="1"/>
          <p:nvPr>
            <p:ph type="body" sz="half" idx="1"/>
          </p:nvPr>
        </p:nvSpPr>
        <p:spPr>
          <a:xfrm rot="5400000">
            <a:off x="2276462" y="-148020"/>
            <a:ext cx="2910581" cy="6447503"/>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80"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87" name="Title Text"/>
          <p:cNvSpPr txBox="1"/>
          <p:nvPr>
            <p:ph type="title"/>
          </p:nvPr>
        </p:nvSpPr>
        <p:spPr>
          <a:xfrm rot="5400000">
            <a:off x="4495739" y="1937215"/>
            <a:ext cx="3938589" cy="978558"/>
          </a:xfrm>
          <a:prstGeom prst="rect">
            <a:avLst/>
          </a:prstGeom>
        </p:spPr>
        <p:txBody>
          <a:bodyPr lIns="45699" tIns="45699" rIns="45699" bIns="45699" anchor="ctr"/>
          <a:lstStyle/>
          <a:p>
            <a:pPr/>
            <a:r>
              <a:t>Title Text</a:t>
            </a:r>
          </a:p>
        </p:txBody>
      </p:sp>
      <p:sp>
        <p:nvSpPr>
          <p:cNvPr id="188" name="Body Level One…"/>
          <p:cNvSpPr txBox="1"/>
          <p:nvPr>
            <p:ph type="body" idx="1"/>
          </p:nvPr>
        </p:nvSpPr>
        <p:spPr>
          <a:xfrm rot="5400000">
            <a:off x="1186264" y="-221064"/>
            <a:ext cx="3938588" cy="5295114"/>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8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solidFill>
          <a:srgbClr val="4294A2"/>
        </a:solidFill>
      </p:bgPr>
    </p:bg>
    <p:spTree>
      <p:nvGrpSpPr>
        <p:cNvPr id="1" name=""/>
        <p:cNvGrpSpPr/>
        <p:nvPr/>
      </p:nvGrpSpPr>
      <p:grpSpPr>
        <a:xfrm>
          <a:off x="0" y="0"/>
          <a:ext cx="0" cy="0"/>
          <a:chOff x="0" y="0"/>
          <a:chExt cx="0" cy="0"/>
        </a:xfrm>
      </p:grpSpPr>
      <p:sp>
        <p:nvSpPr>
          <p:cNvPr id="196" name="Presentation Title"/>
          <p:cNvSpPr txBox="1"/>
          <p:nvPr>
            <p:ph type="title" hasCustomPrompt="1"/>
          </p:nvPr>
        </p:nvSpPr>
        <p:spPr>
          <a:xfrm>
            <a:off x="452434" y="965621"/>
            <a:ext cx="8239130" cy="1743077"/>
          </a:xfrm>
          <a:prstGeom prst="rect">
            <a:avLst/>
          </a:prstGeom>
        </p:spPr>
        <p:txBody>
          <a:bodyPr lIns="19050" tIns="19050" rIns="19050" bIns="19050" anchor="b"/>
          <a:lstStyle>
            <a:lvl1pPr algn="r" defTabSz="914375">
              <a:lnSpc>
                <a:spcPct val="80000"/>
              </a:lnSpc>
              <a:defRPr b="1" spc="-84" sz="4200">
                <a:solidFill>
                  <a:srgbClr val="FFFFFF"/>
                </a:solidFill>
                <a:latin typeface="+mj-lt"/>
                <a:ea typeface="+mj-ea"/>
                <a:cs typeface="+mj-cs"/>
                <a:sym typeface="Helvetica"/>
              </a:defRPr>
            </a:lvl1pPr>
          </a:lstStyle>
          <a:p>
            <a:pPr/>
            <a:r>
              <a:t>Presentation Title</a:t>
            </a:r>
          </a:p>
        </p:txBody>
      </p:sp>
      <p:sp>
        <p:nvSpPr>
          <p:cNvPr id="197" name="Body Level One…"/>
          <p:cNvSpPr txBox="1"/>
          <p:nvPr>
            <p:ph type="body" sz="quarter" idx="1" hasCustomPrompt="1"/>
          </p:nvPr>
        </p:nvSpPr>
        <p:spPr>
          <a:xfrm>
            <a:off x="452437" y="2698824"/>
            <a:ext cx="8239126" cy="714380"/>
          </a:xfrm>
          <a:prstGeom prst="rect">
            <a:avLst/>
          </a:prstGeom>
        </p:spPr>
        <p:txBody>
          <a:bodyPr lIns="19050" tIns="19050" rIns="19050" bIns="19050"/>
          <a:lstStyle>
            <a:lvl1pPr marL="0" indent="0" algn="r" defTabSz="309560">
              <a:buClrTx/>
              <a:buSzTx/>
              <a:buFontTx/>
              <a:buNone/>
              <a:defRPr b="1" sz="2000">
                <a:solidFill>
                  <a:srgbClr val="FFFFFF"/>
                </a:solidFill>
                <a:latin typeface="+mj-lt"/>
                <a:ea typeface="+mj-ea"/>
                <a:cs typeface="+mj-cs"/>
                <a:sym typeface="Helvetica"/>
              </a:defRPr>
            </a:lvl1pPr>
            <a:lvl2pPr marL="0" indent="0" algn="r" defTabSz="309560">
              <a:buClrTx/>
              <a:buSzTx/>
              <a:buFontTx/>
              <a:buNone/>
              <a:defRPr b="1" sz="2000">
                <a:solidFill>
                  <a:srgbClr val="FFFFFF"/>
                </a:solidFill>
                <a:latin typeface="+mj-lt"/>
                <a:ea typeface="+mj-ea"/>
                <a:cs typeface="+mj-cs"/>
                <a:sym typeface="Helvetica"/>
              </a:defRPr>
            </a:lvl2pPr>
            <a:lvl3pPr marL="0" indent="0" algn="r" defTabSz="309560">
              <a:buClrTx/>
              <a:buSzTx/>
              <a:buFontTx/>
              <a:buNone/>
              <a:defRPr b="1" sz="2000">
                <a:solidFill>
                  <a:srgbClr val="FFFFFF"/>
                </a:solidFill>
                <a:latin typeface="+mj-lt"/>
                <a:ea typeface="+mj-ea"/>
                <a:cs typeface="+mj-cs"/>
                <a:sym typeface="Helvetica"/>
              </a:defRPr>
            </a:lvl3pPr>
            <a:lvl4pPr marL="0" indent="0" algn="r" defTabSz="309560">
              <a:buClrTx/>
              <a:buSzTx/>
              <a:buFontTx/>
              <a:buNone/>
              <a:defRPr b="1" sz="2000">
                <a:solidFill>
                  <a:srgbClr val="FFFFFF"/>
                </a:solidFill>
                <a:latin typeface="+mj-lt"/>
                <a:ea typeface="+mj-ea"/>
                <a:cs typeface="+mj-cs"/>
                <a:sym typeface="Helvetica"/>
              </a:defRPr>
            </a:lvl4pPr>
            <a:lvl5pPr marL="0" indent="0" algn="r" defTabSz="309560">
              <a:buClrTx/>
              <a:buSzTx/>
              <a:buFontTx/>
              <a:buNone/>
              <a:defRPr b="1" sz="2000">
                <a:solidFill>
                  <a:srgbClr val="FFFFFF"/>
                </a:solidFill>
                <a:latin typeface="+mj-lt"/>
                <a:ea typeface="+mj-ea"/>
                <a:cs typeface="+mj-cs"/>
                <a:sym typeface="Helvetica"/>
              </a:defRPr>
            </a:lvl5pPr>
          </a:lstStyle>
          <a:p>
            <a:pPr/>
            <a:r>
              <a:t>Presentation Subtitle</a:t>
            </a:r>
          </a:p>
          <a:p>
            <a:pPr lvl="1"/>
            <a:r>
              <a:t/>
            </a:r>
          </a:p>
          <a:p>
            <a:pPr lvl="2"/>
            <a:r>
              <a:t/>
            </a:r>
          </a:p>
          <a:p>
            <a:pPr lvl="3"/>
            <a:r>
              <a:t/>
            </a:r>
          </a:p>
          <a:p>
            <a:pPr lvl="4"/>
            <a:r>
              <a:t/>
            </a:r>
          </a:p>
        </p:txBody>
      </p:sp>
      <p:pic>
        <p:nvPicPr>
          <p:cNvPr id="198" name="mcittt-01.png" descr="mcittt-01.png"/>
          <p:cNvPicPr>
            <a:picLocks noChangeAspect="1"/>
          </p:cNvPicPr>
          <p:nvPr/>
        </p:nvPicPr>
        <p:blipFill>
          <a:blip r:embed="rId2">
            <a:extLst/>
          </a:blip>
          <a:stretch>
            <a:fillRect/>
          </a:stretch>
        </p:blipFill>
        <p:spPr>
          <a:xfrm>
            <a:off x="2006661" y="4251461"/>
            <a:ext cx="1791513" cy="1007727"/>
          </a:xfrm>
          <a:prstGeom prst="rect">
            <a:avLst/>
          </a:prstGeom>
          <a:ln w="12700">
            <a:miter lim="400000"/>
          </a:ln>
        </p:spPr>
      </p:pic>
      <p:pic>
        <p:nvPicPr>
          <p:cNvPr id="199" name="Tuwaiq Academy Logo-02.png" descr="Tuwaiq Academy Logo-02.png"/>
          <p:cNvPicPr>
            <a:picLocks noChangeAspect="1"/>
          </p:cNvPicPr>
          <p:nvPr/>
        </p:nvPicPr>
        <p:blipFill>
          <a:blip r:embed="rId3">
            <a:extLst/>
          </a:blip>
          <a:stretch>
            <a:fillRect/>
          </a:stretch>
        </p:blipFill>
        <p:spPr>
          <a:xfrm>
            <a:off x="-206645" y="4003075"/>
            <a:ext cx="2676121" cy="1504498"/>
          </a:xfrm>
          <a:prstGeom prst="rect">
            <a:avLst/>
          </a:prstGeom>
          <a:ln w="12700">
            <a:miter lim="400000"/>
          </a:ln>
        </p:spPr>
      </p:pic>
      <p:pic>
        <p:nvPicPr>
          <p:cNvPr id="200" name="logoSAFCSP-01.png" descr="logoSAFCSP-01.png"/>
          <p:cNvPicPr>
            <a:picLocks noChangeAspect="1"/>
          </p:cNvPicPr>
          <p:nvPr/>
        </p:nvPicPr>
        <p:blipFill>
          <a:blip r:embed="rId4">
            <a:extLst/>
          </a:blip>
          <a:stretch>
            <a:fillRect/>
          </a:stretch>
        </p:blipFill>
        <p:spPr>
          <a:xfrm>
            <a:off x="3566517" y="4003075"/>
            <a:ext cx="2127278" cy="1504498"/>
          </a:xfrm>
          <a:prstGeom prst="rect">
            <a:avLst/>
          </a:prstGeom>
          <a:ln w="12700">
            <a:miter lim="400000"/>
          </a:ln>
        </p:spPr>
      </p:pic>
      <p:grpSp>
        <p:nvGrpSpPr>
          <p:cNvPr id="203" name="v"/>
          <p:cNvGrpSpPr/>
          <p:nvPr/>
        </p:nvGrpSpPr>
        <p:grpSpPr>
          <a:xfrm>
            <a:off x="2191" y="-20603"/>
            <a:ext cx="9139616" cy="574446"/>
            <a:chOff x="-1" y="0"/>
            <a:chExt cx="9139614" cy="574445"/>
          </a:xfrm>
        </p:grpSpPr>
        <p:sp>
          <p:nvSpPr>
            <p:cNvPr id="201" name="Rectangle"/>
            <p:cNvSpPr/>
            <p:nvPr/>
          </p:nvSpPr>
          <p:spPr>
            <a:xfrm>
              <a:off x="-2" y="-1"/>
              <a:ext cx="9139616" cy="574446"/>
            </a:xfrm>
            <a:prstGeom prst="rect">
              <a:avLst/>
            </a:prstGeom>
            <a:solidFill>
              <a:srgbClr val="FFFFFF"/>
            </a:solidFill>
            <a:ln w="12700" cap="flat">
              <a:noFill/>
              <a:miter lim="400000"/>
            </a:ln>
            <a:effectLst/>
          </p:spPr>
          <p:txBody>
            <a:bodyPr wrap="square" lIns="0" tIns="0" rIns="0" bIns="0" numCol="1" anchor="ctr">
              <a:noAutofit/>
            </a:bodyPr>
            <a:lstStyle/>
            <a:p>
              <a:pPr algn="ctr" defTabSz="309560">
                <a:defRPr sz="1200">
                  <a:solidFill>
                    <a:srgbClr val="FFFFFF"/>
                  </a:solidFill>
                  <a:latin typeface="Helvetica Neue Medium"/>
                  <a:ea typeface="Helvetica Neue Medium"/>
                  <a:cs typeface="Helvetica Neue Medium"/>
                  <a:sym typeface="Helvetica Neue Medium"/>
                </a:defRPr>
              </a:pPr>
            </a:p>
          </p:txBody>
        </p:sp>
        <p:sp>
          <p:nvSpPr>
            <p:cNvPr id="202" name="v"/>
            <p:cNvSpPr txBox="1"/>
            <p:nvPr/>
          </p:nvSpPr>
          <p:spPr>
            <a:xfrm>
              <a:off x="-2" y="175130"/>
              <a:ext cx="9139616" cy="2241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gn="ctr" defTabSz="309560">
                <a:defRPr sz="1200">
                  <a:solidFill>
                    <a:srgbClr val="FFFFFF"/>
                  </a:solidFill>
                  <a:latin typeface="Helvetica Neue Medium"/>
                  <a:ea typeface="Helvetica Neue Medium"/>
                  <a:cs typeface="Helvetica Neue Medium"/>
                  <a:sym typeface="Helvetica Neue Medium"/>
                </a:defRPr>
              </a:lvl1pPr>
            </a:lstStyle>
            <a:p>
              <a:pPr/>
              <a:r>
                <a:t>v</a:t>
              </a:r>
            </a:p>
          </p:txBody>
        </p:sp>
      </p:grpSp>
      <p:pic>
        <p:nvPicPr>
          <p:cNvPr id="204" name="Tuwaiq1000-google-logo-01.png" descr="Tuwaiq1000-google-logo-01.png"/>
          <p:cNvPicPr>
            <a:picLocks noChangeAspect="1"/>
          </p:cNvPicPr>
          <p:nvPr/>
        </p:nvPicPr>
        <p:blipFill>
          <a:blip r:embed="rId5">
            <a:extLst/>
          </a:blip>
          <a:stretch>
            <a:fillRect/>
          </a:stretch>
        </p:blipFill>
        <p:spPr>
          <a:xfrm>
            <a:off x="188484" y="-364074"/>
            <a:ext cx="2322766" cy="1261389"/>
          </a:xfrm>
          <a:prstGeom prst="rect">
            <a:avLst/>
          </a:prstGeom>
          <a:ln w="12700">
            <a:miter lim="400000"/>
          </a:ln>
        </p:spPr>
      </p:pic>
      <p:sp>
        <p:nvSpPr>
          <p:cNvPr id="205" name="Slide Number"/>
          <p:cNvSpPr txBox="1"/>
          <p:nvPr>
            <p:ph type="sldNum" sz="quarter" idx="2"/>
          </p:nvPr>
        </p:nvSpPr>
        <p:spPr>
          <a:xfrm>
            <a:off x="4501889" y="4918852"/>
            <a:ext cx="135536" cy="127001"/>
          </a:xfrm>
          <a:prstGeom prst="rect">
            <a:avLst/>
          </a:prstGeom>
        </p:spPr>
        <p:txBody>
          <a:bodyPr lIns="19050" tIns="19050" rIns="19050" bIns="19050" anchor="b"/>
          <a:lstStyle>
            <a:lvl1pPr algn="ctr" defTabSz="219075">
              <a:defRPr>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42" name="Title Text"/>
          <p:cNvSpPr txBox="1"/>
          <p:nvPr>
            <p:ph type="title"/>
          </p:nvPr>
        </p:nvSpPr>
        <p:spPr>
          <a:prstGeom prst="rect">
            <a:avLst/>
          </a:prstGeom>
        </p:spPr>
        <p:txBody>
          <a:bodyPr/>
          <a:lstStyle/>
          <a:p>
            <a:pPr/>
            <a:r>
              <a:t>Title Text</a:t>
            </a:r>
          </a:p>
        </p:txBody>
      </p:sp>
      <p:sp>
        <p:nvSpPr>
          <p:cNvPr id="4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51"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52" name="Body Level One…"/>
          <p:cNvSpPr txBox="1"/>
          <p:nvPr>
            <p:ph type="body" sz="half" idx="1"/>
          </p:nvPr>
        </p:nvSpPr>
        <p:spPr>
          <a:xfrm>
            <a:off x="508001" y="1620441"/>
            <a:ext cx="6447502" cy="2910582"/>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60" name="Title Text"/>
          <p:cNvSpPr txBox="1"/>
          <p:nvPr>
            <p:ph type="title"/>
          </p:nvPr>
        </p:nvSpPr>
        <p:spPr>
          <a:xfrm>
            <a:off x="508001" y="2025650"/>
            <a:ext cx="6447502" cy="1369937"/>
          </a:xfrm>
          <a:prstGeom prst="rect">
            <a:avLst/>
          </a:prstGeom>
        </p:spPr>
        <p:txBody>
          <a:bodyPr lIns="45699" tIns="45699" rIns="45699" bIns="45699" anchor="b"/>
          <a:lstStyle>
            <a:lvl1pPr>
              <a:defRPr sz="3000"/>
            </a:lvl1pPr>
          </a:lstStyle>
          <a:p>
            <a:pPr/>
            <a:r>
              <a:t>Title Text</a:t>
            </a:r>
          </a:p>
        </p:txBody>
      </p:sp>
      <p:sp>
        <p:nvSpPr>
          <p:cNvPr id="61" name="Body Level One…"/>
          <p:cNvSpPr txBox="1"/>
          <p:nvPr>
            <p:ph type="body" sz="quarter" idx="1"/>
          </p:nvPr>
        </p:nvSpPr>
        <p:spPr>
          <a:xfrm>
            <a:off x="508001" y="3395586"/>
            <a:ext cx="6447502" cy="645301"/>
          </a:xfrm>
          <a:prstGeom prst="rect">
            <a:avLst/>
          </a:prstGeom>
        </p:spPr>
        <p:txBody>
          <a:bodyPr lIns="45699" tIns="45699" rIns="45699" bIns="45699"/>
          <a:lstStyle>
            <a:lvl1pPr marL="228600" indent="0">
              <a:spcBef>
                <a:spcPts val="700"/>
              </a:spcBef>
              <a:buClrTx/>
              <a:buSzTx/>
              <a:buFontTx/>
              <a:buNone/>
              <a:defRPr sz="1500">
                <a:solidFill>
                  <a:srgbClr val="7F7F7F"/>
                </a:solidFill>
              </a:defRPr>
            </a:lvl1pPr>
            <a:lvl2pPr marL="228600" indent="457200">
              <a:spcBef>
                <a:spcPts val="700"/>
              </a:spcBef>
              <a:buClrTx/>
              <a:buSzTx/>
              <a:buFontTx/>
              <a:buNone/>
              <a:defRPr sz="1500">
                <a:solidFill>
                  <a:srgbClr val="7F7F7F"/>
                </a:solidFill>
              </a:defRPr>
            </a:lvl2pPr>
            <a:lvl3pPr marL="228600" indent="914400">
              <a:spcBef>
                <a:spcPts val="700"/>
              </a:spcBef>
              <a:buClrTx/>
              <a:buSzTx/>
              <a:buFontTx/>
              <a:buNone/>
              <a:defRPr sz="1500">
                <a:solidFill>
                  <a:srgbClr val="7F7F7F"/>
                </a:solidFill>
              </a:defRPr>
            </a:lvl3pPr>
            <a:lvl4pPr marL="228600" indent="1371600">
              <a:spcBef>
                <a:spcPts val="700"/>
              </a:spcBef>
              <a:buClrTx/>
              <a:buSzTx/>
              <a:buFontTx/>
              <a:buNone/>
              <a:defRPr sz="1500">
                <a:solidFill>
                  <a:srgbClr val="7F7F7F"/>
                </a:solidFill>
              </a:defRPr>
            </a:lvl4pPr>
            <a:lvl5pPr marL="228600" indent="1828800">
              <a:spcBef>
                <a:spcPts val="700"/>
              </a:spcBef>
              <a:buClrTx/>
              <a:buSzTx/>
              <a:buFontTx/>
              <a:buNone/>
              <a:defRPr sz="15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62"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69"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70" name="Body Level One…"/>
          <p:cNvSpPr txBox="1"/>
          <p:nvPr>
            <p:ph type="body" sz="quarter" idx="1"/>
          </p:nvPr>
        </p:nvSpPr>
        <p:spPr>
          <a:xfrm>
            <a:off x="508001" y="1620441"/>
            <a:ext cx="3138027" cy="2910580"/>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71" name="Google Shape;58;p6"/>
          <p:cNvSpPr txBox="1"/>
          <p:nvPr>
            <p:ph type="body" sz="quarter" idx="21"/>
          </p:nvPr>
        </p:nvSpPr>
        <p:spPr>
          <a:xfrm>
            <a:off x="3817477" y="1620441"/>
            <a:ext cx="3138027" cy="2910582"/>
          </a:xfrm>
          <a:prstGeom prst="rect">
            <a:avLst/>
          </a:prstGeom>
        </p:spPr>
        <p:txBody>
          <a:bodyPr lIns="45699" tIns="45699" rIns="45699" bIns="45699"/>
          <a:lstStyle/>
          <a:p>
            <a:pPr indent="-320040">
              <a:spcBef>
                <a:spcPts val="700"/>
              </a:spcBef>
              <a:buChar char="►"/>
            </a:pPr>
          </a:p>
        </p:txBody>
      </p:sp>
      <p:sp>
        <p:nvSpPr>
          <p:cNvPr id="72"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79"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80" name="Body Level One…"/>
          <p:cNvSpPr txBox="1"/>
          <p:nvPr>
            <p:ph type="body" sz="quarter" idx="1"/>
          </p:nvPr>
        </p:nvSpPr>
        <p:spPr>
          <a:xfrm>
            <a:off x="506808" y="1620737"/>
            <a:ext cx="3139218" cy="432198"/>
          </a:xfrm>
          <a:prstGeom prst="rect">
            <a:avLst/>
          </a:prstGeom>
        </p:spPr>
        <p:txBody>
          <a:bodyPr lIns="45699" tIns="45699" rIns="45699" bIns="45699" anchor="b"/>
          <a:lstStyle>
            <a:lvl1pPr marL="228600" indent="0">
              <a:spcBef>
                <a:spcPts val="700"/>
              </a:spcBef>
              <a:buClrTx/>
              <a:buSzTx/>
              <a:buFontTx/>
              <a:buNone/>
              <a:defRPr sz="1800"/>
            </a:lvl1pPr>
            <a:lvl2pPr marL="228600" indent="457200">
              <a:spcBef>
                <a:spcPts val="700"/>
              </a:spcBef>
              <a:buClrTx/>
              <a:buSzTx/>
              <a:buFontTx/>
              <a:buNone/>
              <a:defRPr sz="1800"/>
            </a:lvl2pPr>
            <a:lvl3pPr marL="228600" indent="914400">
              <a:spcBef>
                <a:spcPts val="700"/>
              </a:spcBef>
              <a:buClrTx/>
              <a:buSzTx/>
              <a:buFontTx/>
              <a:buNone/>
              <a:defRPr sz="1800"/>
            </a:lvl3pPr>
            <a:lvl4pPr marL="228600" indent="1371600">
              <a:spcBef>
                <a:spcPts val="700"/>
              </a:spcBef>
              <a:buClrTx/>
              <a:buSzTx/>
              <a:buFontTx/>
              <a:buNone/>
              <a:defRPr sz="1800"/>
            </a:lvl4pPr>
            <a:lvl5pPr marL="228600" indent="1828800">
              <a:spcBef>
                <a:spcPts val="7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81" name="Google Shape;65;p7"/>
          <p:cNvSpPr txBox="1"/>
          <p:nvPr>
            <p:ph type="body" sz="quarter" idx="21"/>
          </p:nvPr>
        </p:nvSpPr>
        <p:spPr>
          <a:xfrm>
            <a:off x="506808" y="2052933"/>
            <a:ext cx="3139219" cy="2478090"/>
          </a:xfrm>
          <a:prstGeom prst="rect">
            <a:avLst/>
          </a:prstGeom>
        </p:spPr>
        <p:txBody>
          <a:bodyPr lIns="45699" tIns="45699" rIns="45699" bIns="45699"/>
          <a:lstStyle/>
          <a:p>
            <a:pPr indent="-320040">
              <a:spcBef>
                <a:spcPts val="700"/>
              </a:spcBef>
              <a:buChar char="►"/>
            </a:pPr>
          </a:p>
        </p:txBody>
      </p:sp>
      <p:sp>
        <p:nvSpPr>
          <p:cNvPr id="82" name="Google Shape;66;p7"/>
          <p:cNvSpPr txBox="1"/>
          <p:nvPr>
            <p:ph type="body" sz="quarter" idx="22"/>
          </p:nvPr>
        </p:nvSpPr>
        <p:spPr>
          <a:xfrm>
            <a:off x="3816286" y="1620737"/>
            <a:ext cx="3139215" cy="432198"/>
          </a:xfrm>
          <a:prstGeom prst="rect">
            <a:avLst/>
          </a:prstGeom>
        </p:spPr>
        <p:txBody>
          <a:bodyPr lIns="45699" tIns="45699" rIns="45699" bIns="45699" anchor="b"/>
          <a:lstStyle/>
          <a:p>
            <a:pPr marL="228600" indent="0">
              <a:spcBef>
                <a:spcPts val="700"/>
              </a:spcBef>
              <a:buClrTx/>
              <a:buSzTx/>
              <a:buFontTx/>
              <a:buNone/>
              <a:defRPr sz="1800"/>
            </a:pPr>
          </a:p>
        </p:txBody>
      </p:sp>
      <p:sp>
        <p:nvSpPr>
          <p:cNvPr id="83" name="Google Shape;67;p7"/>
          <p:cNvSpPr txBox="1"/>
          <p:nvPr>
            <p:ph type="body" sz="quarter" idx="23"/>
          </p:nvPr>
        </p:nvSpPr>
        <p:spPr>
          <a:xfrm>
            <a:off x="3816287" y="2052933"/>
            <a:ext cx="3139215" cy="2478090"/>
          </a:xfrm>
          <a:prstGeom prst="rect">
            <a:avLst/>
          </a:prstGeom>
        </p:spPr>
        <p:txBody>
          <a:bodyPr lIns="45699" tIns="45699" rIns="45699" bIns="45699"/>
          <a:lstStyle/>
          <a:p>
            <a:pPr indent="-320040">
              <a:spcBef>
                <a:spcPts val="700"/>
              </a:spcBef>
              <a:buChar char="►"/>
            </a:pPr>
          </a:p>
        </p:txBody>
      </p:sp>
      <p:sp>
        <p:nvSpPr>
          <p:cNvPr id="84"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91"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92"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9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106" name="Title Text"/>
          <p:cNvSpPr txBox="1"/>
          <p:nvPr>
            <p:ph type="title"/>
          </p:nvPr>
        </p:nvSpPr>
        <p:spPr>
          <a:xfrm>
            <a:off x="508001" y="1123953"/>
            <a:ext cx="2890897" cy="958851"/>
          </a:xfrm>
          <a:prstGeom prst="rect">
            <a:avLst/>
          </a:prstGeom>
        </p:spPr>
        <p:txBody>
          <a:bodyPr lIns="45699" tIns="45699" rIns="45699" bIns="45699" anchor="b"/>
          <a:lstStyle>
            <a:lvl1pPr>
              <a:defRPr sz="1500"/>
            </a:lvl1pPr>
          </a:lstStyle>
          <a:p>
            <a:pPr/>
            <a:r>
              <a:t>Title Text</a:t>
            </a:r>
          </a:p>
        </p:txBody>
      </p:sp>
      <p:sp>
        <p:nvSpPr>
          <p:cNvPr id="107" name="Body Level One…"/>
          <p:cNvSpPr txBox="1"/>
          <p:nvPr>
            <p:ph type="body" sz="half" idx="1"/>
          </p:nvPr>
        </p:nvSpPr>
        <p:spPr>
          <a:xfrm>
            <a:off x="3570346" y="386192"/>
            <a:ext cx="3385157" cy="4144830"/>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08" name="Google Shape;83;p10"/>
          <p:cNvSpPr txBox="1"/>
          <p:nvPr>
            <p:ph type="body" sz="quarter" idx="21"/>
          </p:nvPr>
        </p:nvSpPr>
        <p:spPr>
          <a:xfrm>
            <a:off x="508001" y="2082801"/>
            <a:ext cx="2890897" cy="1938337"/>
          </a:xfrm>
          <a:prstGeom prst="rect">
            <a:avLst/>
          </a:prstGeom>
        </p:spPr>
        <p:txBody>
          <a:bodyPr lIns="45699" tIns="45699" rIns="45699" bIns="45699"/>
          <a:lstStyle/>
          <a:p>
            <a:pPr marL="228600" indent="0">
              <a:spcBef>
                <a:spcPts val="700"/>
              </a:spcBef>
              <a:buClrTx/>
              <a:buSzTx/>
              <a:buFontTx/>
              <a:buNone/>
              <a:defRPr sz="1000"/>
            </a:pPr>
          </a:p>
        </p:txBody>
      </p:sp>
      <p:sp>
        <p:nvSpPr>
          <p:cNvPr id="10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12" name="Google Shape;6;p1"/>
          <p:cNvGrpSpPr/>
          <p:nvPr/>
        </p:nvGrpSpPr>
        <p:grpSpPr>
          <a:xfrm>
            <a:off x="-1" y="-6351"/>
            <a:ext cx="9144001" cy="5149851"/>
            <a:chOff x="0" y="0"/>
            <a:chExt cx="9143999" cy="5149850"/>
          </a:xfrm>
        </p:grpSpPr>
        <p:sp>
          <p:nvSpPr>
            <p:cNvPr id="2" name="Google Shape;7;p1"/>
            <p:cNvSpPr/>
            <p:nvPr/>
          </p:nvSpPr>
          <p:spPr>
            <a:xfrm>
              <a:off x="7028258" y="6350"/>
              <a:ext cx="914401" cy="5143500"/>
            </a:xfrm>
            <a:prstGeom prst="line">
              <a:avLst/>
            </a:prstGeom>
            <a:noFill/>
            <a:ln w="9525" cap="flat">
              <a:solidFill>
                <a:srgbClr val="BFBFBF"/>
              </a:solidFill>
              <a:prstDash val="solid"/>
              <a:round/>
            </a:ln>
            <a:effectLst/>
          </p:spPr>
          <p:txBody>
            <a:bodyPr wrap="square" lIns="0" tIns="0" rIns="0" bIns="0" numCol="1" anchor="t">
              <a:noAutofit/>
            </a:bodyPr>
            <a:lstStyle/>
            <a:p>
              <a:pPr/>
            </a:p>
          </p:txBody>
        </p:sp>
        <p:sp>
          <p:nvSpPr>
            <p:cNvPr id="3" name="Google Shape;8;p1"/>
            <p:cNvSpPr/>
            <p:nvPr/>
          </p:nvSpPr>
          <p:spPr>
            <a:xfrm flipH="1">
              <a:off x="5568950" y="2767409"/>
              <a:ext cx="3572669" cy="2382441"/>
            </a:xfrm>
            <a:prstGeom prst="line">
              <a:avLst/>
            </a:prstGeom>
            <a:noFill/>
            <a:ln w="9525" cap="flat">
              <a:solidFill>
                <a:srgbClr val="D8D8D8"/>
              </a:solidFill>
              <a:prstDash val="solid"/>
              <a:round/>
            </a:ln>
            <a:effectLst/>
          </p:spPr>
          <p:txBody>
            <a:bodyPr wrap="square" lIns="0" tIns="0" rIns="0" bIns="0" numCol="1" anchor="t">
              <a:noAutofit/>
            </a:bodyPr>
            <a:lstStyle/>
            <a:p>
              <a:pPr/>
            </a:p>
          </p:txBody>
        </p:sp>
        <p:sp>
          <p:nvSpPr>
            <p:cNvPr id="4" name="Google Shape;9;p1"/>
            <p:cNvSpPr/>
            <p:nvPr/>
          </p:nvSpPr>
          <p:spPr>
            <a:xfrm>
              <a:off x="6886106" y="-1"/>
              <a:ext cx="2255513"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29802"/>
              </a:schemeClr>
            </a:solidFill>
            <a:ln w="12700" cap="flat">
              <a:noFill/>
              <a:miter lim="400000"/>
            </a:ln>
            <a:effectLst/>
          </p:spPr>
          <p:txBody>
            <a:bodyPr wrap="square" lIns="0" tIns="0" rIns="0" bIns="0" numCol="1" anchor="t">
              <a:noAutofit/>
            </a:bodyPr>
            <a:lstStyle/>
            <a:p>
              <a:pPr/>
            </a:p>
          </p:txBody>
        </p:sp>
        <p:sp>
          <p:nvSpPr>
            <p:cNvPr id="5" name="Google Shape;10;p1"/>
            <p:cNvSpPr/>
            <p:nvPr/>
          </p:nvSpPr>
          <p:spPr>
            <a:xfrm>
              <a:off x="7202581" y="-1"/>
              <a:ext cx="1941419"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0" tIns="0" rIns="0" bIns="0" numCol="1" anchor="t">
              <a:noAutofit/>
            </a:bodyPr>
            <a:lstStyle/>
            <a:p>
              <a:pPr/>
            </a:p>
          </p:txBody>
        </p:sp>
        <p:sp>
          <p:nvSpPr>
            <p:cNvPr id="6" name="Google Shape;11;p1"/>
            <p:cNvSpPr/>
            <p:nvPr/>
          </p:nvSpPr>
          <p:spPr>
            <a:xfrm>
              <a:off x="6699249" y="2292350"/>
              <a:ext cx="2444751" cy="2857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1764"/>
              </a:schemeClr>
            </a:solidFill>
            <a:ln w="12700" cap="flat">
              <a:noFill/>
              <a:miter lim="400000"/>
            </a:ln>
            <a:effectLst/>
          </p:spPr>
          <p:txBody>
            <a:bodyPr wrap="square" lIns="0" tIns="0" rIns="0" bIns="0" numCol="1" anchor="ctr">
              <a:noAutofit/>
            </a:bodyPr>
            <a:lstStyle/>
            <a:p>
              <a:pPr/>
            </a:p>
          </p:txBody>
        </p:sp>
        <p:sp>
          <p:nvSpPr>
            <p:cNvPr id="7" name="Google Shape;12;p1"/>
            <p:cNvSpPr/>
            <p:nvPr/>
          </p:nvSpPr>
          <p:spPr>
            <a:xfrm>
              <a:off x="7000874" y="-1"/>
              <a:ext cx="2140746"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0" tIns="0" rIns="0" bIns="0" numCol="1" anchor="t">
              <a:noAutofit/>
            </a:bodyPr>
            <a:lstStyle/>
            <a:p>
              <a:pPr/>
            </a:p>
          </p:txBody>
        </p:sp>
        <p:sp>
          <p:nvSpPr>
            <p:cNvPr id="8" name="Google Shape;13;p1"/>
            <p:cNvSpPr/>
            <p:nvPr/>
          </p:nvSpPr>
          <p:spPr>
            <a:xfrm>
              <a:off x="8174047" y="-1"/>
              <a:ext cx="967571"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0" tIns="0" rIns="0" bIns="0" numCol="1" anchor="t">
              <a:noAutofit/>
            </a:bodyPr>
            <a:lstStyle/>
            <a:p>
              <a:pPr/>
            </a:p>
          </p:txBody>
        </p:sp>
        <p:sp>
          <p:nvSpPr>
            <p:cNvPr id="9" name="Google Shape;14;p1"/>
            <p:cNvSpPr/>
            <p:nvPr/>
          </p:nvSpPr>
          <p:spPr>
            <a:xfrm>
              <a:off x="8204249" y="-1"/>
              <a:ext cx="937369"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705"/>
              </a:schemeClr>
            </a:solidFill>
            <a:ln w="12700" cap="flat">
              <a:noFill/>
              <a:miter lim="400000"/>
            </a:ln>
            <a:effectLst/>
          </p:spPr>
          <p:txBody>
            <a:bodyPr wrap="square" lIns="0" tIns="0" rIns="0" bIns="0" numCol="1" anchor="t">
              <a:noAutofit/>
            </a:bodyPr>
            <a:lstStyle/>
            <a:p>
              <a:pPr/>
            </a:p>
          </p:txBody>
        </p:sp>
        <p:sp>
          <p:nvSpPr>
            <p:cNvPr id="10" name="Google Shape;15;p1"/>
            <p:cNvSpPr/>
            <p:nvPr/>
          </p:nvSpPr>
          <p:spPr>
            <a:xfrm>
              <a:off x="7778749" y="2698750"/>
              <a:ext cx="1362870" cy="2451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0" tIns="0" rIns="0" bIns="0" numCol="1" anchor="ctr">
              <a:noAutofit/>
            </a:bodyPr>
            <a:lstStyle/>
            <a:p>
              <a:pPr/>
            </a:p>
          </p:txBody>
        </p:sp>
        <p:sp>
          <p:nvSpPr>
            <p:cNvPr id="11" name="Google Shape;16;p1"/>
            <p:cNvSpPr/>
            <p:nvPr/>
          </p:nvSpPr>
          <p:spPr>
            <a:xfrm>
              <a:off x="0" y="3016250"/>
              <a:ext cx="336550" cy="2133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chemeClr val="accent1">
                <a:alpha val="84705"/>
              </a:schemeClr>
            </a:solidFill>
            <a:ln w="12700" cap="flat">
              <a:noFill/>
              <a:miter lim="400000"/>
            </a:ln>
            <a:effectLst/>
          </p:spPr>
          <p:txBody>
            <a:bodyPr wrap="square" lIns="0" tIns="0" rIns="0" bIns="0" numCol="1" anchor="ctr">
              <a:noAutofit/>
            </a:bodyPr>
            <a:lstStyle/>
            <a:p>
              <a:pPr/>
            </a:p>
          </p:txBody>
        </p:sp>
      </p:grpSp>
      <p:sp>
        <p:nvSpPr>
          <p:cNvPr id="13"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14"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8745687" y="4724141"/>
            <a:ext cx="275472" cy="271751"/>
          </a:xfrm>
          <a:prstGeom prst="rect">
            <a:avLst/>
          </a:prstGeom>
          <a:ln w="12700">
            <a:miter lim="400000"/>
          </a:ln>
        </p:spPr>
        <p:txBody>
          <a:bodyPr wrap="none" lIns="91424" tIns="91424" rIns="91424" bIns="91424" anchor="ctr">
            <a:spAutoFit/>
          </a:bodyPr>
          <a:lstStyle>
            <a:lvl1pPr algn="r">
              <a:defRPr sz="600">
                <a:solidFill>
                  <a:schemeClr val="accent1"/>
                </a:solidFill>
                <a:latin typeface="Trebuchet MS"/>
                <a:ea typeface="Trebuchet MS"/>
                <a:cs typeface="Trebuchet MS"/>
                <a:sym typeface="Trebuchet M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1pPr>
      <a:lvl2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2pPr>
      <a:lvl3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3pPr>
      <a:lvl4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4pPr>
      <a:lvl5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5pPr>
      <a:lvl6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6pPr>
      <a:lvl7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7pPr>
      <a:lvl8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8pPr>
      <a:lvl9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9pPr>
    </p:titleStyle>
    <p:bodyStyle>
      <a:lvl1pPr marL="457200" marR="0" indent="-34290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1pPr>
      <a:lvl2pPr marL="940858" marR="0" indent="-343958"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2pPr>
      <a:lvl3pPr marL="1466850" marR="0" indent="-41275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3pPr>
      <a:lvl4pPr marL="19699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4pPr>
      <a:lvl5pPr marL="24271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5pPr>
      <a:lvl6pPr marL="28843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6pPr>
      <a:lvl7pPr marL="33415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7pPr>
      <a:lvl8pPr marL="37987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8pPr>
      <a:lvl9pPr marL="42559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1pPr>
      <a:lvl2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2pPr>
      <a:lvl3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3pPr>
      <a:lvl4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4pPr>
      <a:lvl5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5pPr>
      <a:lvl6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6pPr>
      <a:lvl7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7pPr>
      <a:lvl8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8pPr>
      <a:lvl9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0.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6.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hyperlink" Target="https://developer.chrome.com/apps/app_frameworks"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JavaScript II: Conditional Statements and Looping"/>
          <p:cNvSpPr txBox="1"/>
          <p:nvPr>
            <p:ph type="title"/>
          </p:nvPr>
        </p:nvSpPr>
        <p:spPr>
          <a:xfrm>
            <a:off x="452434" y="965621"/>
            <a:ext cx="8239129" cy="1743076"/>
          </a:xfrm>
          <a:prstGeom prst="rect">
            <a:avLst/>
          </a:prstGeom>
        </p:spPr>
        <p:txBody>
          <a:bodyPr/>
          <a:lstStyle>
            <a:lvl1pPr algn="l">
              <a:defRPr spc="-100" sz="3600"/>
            </a:lvl1pPr>
          </a:lstStyle>
          <a:p>
            <a:pPr/>
            <a:r>
              <a:t>Approaches to Web Development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4" name="Google Shape;215;p28" descr="Google Shape;215;p28"/>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65" name="Google Shape;216;p28"/>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Software Architecture Patterns</a:t>
            </a:r>
          </a:p>
        </p:txBody>
      </p:sp>
      <p:sp>
        <p:nvSpPr>
          <p:cNvPr id="266" name="Google Shape;217;p28"/>
          <p:cNvSpPr txBox="1"/>
          <p:nvPr>
            <p:ph type="body" idx="1"/>
          </p:nvPr>
        </p:nvSpPr>
        <p:spPr>
          <a:xfrm>
            <a:off x="411999" y="786475"/>
            <a:ext cx="8238002" cy="4222501"/>
          </a:xfrm>
          <a:prstGeom prst="rect">
            <a:avLst/>
          </a:prstGeom>
        </p:spPr>
        <p:txBody>
          <a:bodyPr/>
          <a:lstStyle/>
          <a:p>
            <a:pPr marL="0" indent="0">
              <a:buSzTx/>
              <a:buNone/>
              <a:defRPr sz="2400">
                <a:solidFill>
                  <a:schemeClr val="accent3"/>
                </a:solidFill>
              </a:defRPr>
            </a:pPr>
            <a:r>
              <a:t>Django’s MVT Implementation: </a:t>
            </a:r>
          </a:p>
          <a:p>
            <a:pPr indent="-381000">
              <a:spcBef>
                <a:spcPts val="1600"/>
              </a:spcBef>
              <a:buClr>
                <a:schemeClr val="accent3"/>
              </a:buClr>
              <a:buSzPts val="2400"/>
              <a:buChar char="❖"/>
              <a:defRPr sz="2400">
                <a:solidFill>
                  <a:srgbClr val="FFFFFF"/>
                </a:solidFill>
              </a:defRPr>
            </a:pPr>
            <a:r>
              <a:t>The MVC pattern has formed the </a:t>
            </a:r>
            <a:r>
              <a:rPr>
                <a:solidFill>
                  <a:schemeClr val="accent3"/>
                </a:solidFill>
              </a:rPr>
              <a:t>basis </a:t>
            </a:r>
            <a:r>
              <a:t>of many other patterns. The components are implemented in Django: </a:t>
            </a:r>
          </a:p>
          <a:p>
            <a:pPr lvl="1" marL="914400" indent="-381000">
              <a:buClr>
                <a:schemeClr val="accent3"/>
              </a:buClr>
              <a:buSzPts val="2400"/>
              <a:buChar char="➢"/>
              <a:defRPr sz="2400">
                <a:solidFill>
                  <a:srgbClr val="FFFFFF"/>
                </a:solidFill>
              </a:defRPr>
            </a:pPr>
            <a:r>
              <a:t>View</a:t>
            </a:r>
          </a:p>
          <a:p>
            <a:pPr lvl="1" marL="914400" indent="-381000">
              <a:buClr>
                <a:schemeClr val="accent3"/>
              </a:buClr>
              <a:buSzPts val="2400"/>
              <a:buChar char="➢"/>
              <a:defRPr sz="2400">
                <a:solidFill>
                  <a:srgbClr val="FFFFFF"/>
                </a:solidFill>
              </a:defRPr>
            </a:pPr>
            <a:r>
              <a:t>Template</a:t>
            </a:r>
          </a:p>
          <a:p>
            <a:pPr lvl="1" marL="914400" indent="-381000">
              <a:buClr>
                <a:schemeClr val="accent3"/>
              </a:buClr>
              <a:buSzPts val="2400"/>
              <a:buChar char="➢"/>
              <a:defRPr sz="2400">
                <a:solidFill>
                  <a:srgbClr val="FFFFFF"/>
                </a:solidFill>
              </a:defRPr>
            </a:pPr>
            <a:r>
              <a:t>Model</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0" name="Google Shape;222;p29" descr="Google Shape;222;p29"/>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71" name="Google Shape;223;p29"/>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Software Architecture Patterns</a:t>
            </a:r>
          </a:p>
        </p:txBody>
      </p:sp>
      <p:sp>
        <p:nvSpPr>
          <p:cNvPr id="272" name="Google Shape;224;p29"/>
          <p:cNvSpPr txBox="1"/>
          <p:nvPr>
            <p:ph type="body" idx="1"/>
          </p:nvPr>
        </p:nvSpPr>
        <p:spPr>
          <a:xfrm>
            <a:off x="411999" y="786475"/>
            <a:ext cx="8238002" cy="4222501"/>
          </a:xfrm>
          <a:prstGeom prst="rect">
            <a:avLst/>
          </a:prstGeom>
        </p:spPr>
        <p:txBody>
          <a:bodyPr/>
          <a:lstStyle/>
          <a:p>
            <a:pPr marL="0" indent="0">
              <a:buSzTx/>
              <a:buNone/>
              <a:defRPr sz="2400">
                <a:solidFill>
                  <a:schemeClr val="accent3"/>
                </a:solidFill>
              </a:defRPr>
            </a:pPr>
            <a:r>
              <a:t>Event-Driven Architecture Pattern: </a:t>
            </a:r>
          </a:p>
          <a:p>
            <a:pPr indent="-381000">
              <a:spcBef>
                <a:spcPts val="1600"/>
              </a:spcBef>
              <a:buClr>
                <a:schemeClr val="accent3"/>
              </a:buClr>
              <a:buSzPts val="2400"/>
              <a:buChar char="❖"/>
              <a:defRPr sz="2400">
                <a:solidFill>
                  <a:srgbClr val="FFFFFF"/>
                </a:solidFill>
              </a:defRPr>
            </a:pPr>
            <a:r>
              <a:t>Used to describe distributed </a:t>
            </a:r>
            <a:r>
              <a:rPr>
                <a:solidFill>
                  <a:schemeClr val="accent3"/>
                </a:solidFill>
              </a:rPr>
              <a:t>asynchronous, highly scalable</a:t>
            </a:r>
            <a:r>
              <a:t> applications</a:t>
            </a:r>
          </a:p>
          <a:p>
            <a:pPr indent="-381000">
              <a:buClr>
                <a:schemeClr val="accent3"/>
              </a:buClr>
              <a:buSzPts val="2400"/>
              <a:buChar char="❖"/>
              <a:defRPr sz="2400">
                <a:solidFill>
                  <a:srgbClr val="FFFFFF"/>
                </a:solidFill>
              </a:defRPr>
            </a:pPr>
            <a:r>
              <a:t>Main </a:t>
            </a:r>
            <a:r>
              <a:rPr>
                <a:solidFill>
                  <a:schemeClr val="accent3"/>
                </a:solidFill>
              </a:rPr>
              <a:t>topologies</a:t>
            </a:r>
            <a:r>
              <a:t>:</a:t>
            </a:r>
          </a:p>
          <a:p>
            <a:pPr lvl="1" marL="914400" indent="-381000">
              <a:buClr>
                <a:schemeClr val="accent3"/>
              </a:buClr>
              <a:buSzPts val="2400"/>
              <a:buChar char="➢"/>
              <a:defRPr sz="2400">
                <a:solidFill>
                  <a:srgbClr val="FFFFFF"/>
                </a:solidFill>
              </a:defRPr>
            </a:pPr>
            <a:r>
              <a:t>The mediator</a:t>
            </a:r>
          </a:p>
          <a:p>
            <a:pPr lvl="1" marL="914400" indent="-381000">
              <a:buClr>
                <a:schemeClr val="accent3"/>
              </a:buClr>
              <a:buSzPts val="2400"/>
              <a:buChar char="➢"/>
              <a:defRPr sz="2400">
                <a:solidFill>
                  <a:srgbClr val="FFFFFF"/>
                </a:solidFill>
              </a:defRPr>
            </a:pPr>
            <a:r>
              <a:t>The broker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6" name="Google Shape;229;p30" descr="Google Shape;229;p30"/>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77" name="Google Shape;230;p30"/>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Software Architecture Patterns</a:t>
            </a:r>
          </a:p>
        </p:txBody>
      </p:sp>
      <p:sp>
        <p:nvSpPr>
          <p:cNvPr id="278" name="Google Shape;231;p30"/>
          <p:cNvSpPr txBox="1"/>
          <p:nvPr>
            <p:ph type="body" idx="1"/>
          </p:nvPr>
        </p:nvSpPr>
        <p:spPr>
          <a:xfrm>
            <a:off x="411999" y="786475"/>
            <a:ext cx="8238002" cy="4222501"/>
          </a:xfrm>
          <a:prstGeom prst="rect">
            <a:avLst/>
          </a:prstGeom>
        </p:spPr>
        <p:txBody>
          <a:bodyPr/>
          <a:lstStyle/>
          <a:p>
            <a:pPr marL="0" indent="0">
              <a:spcBef>
                <a:spcPts val="1600"/>
              </a:spcBef>
              <a:buSzTx/>
              <a:buNone/>
              <a:defRPr sz="2400">
                <a:solidFill>
                  <a:schemeClr val="accent3"/>
                </a:solidFill>
              </a:defRPr>
            </a:pPr>
            <a:r>
              <a:t>Mediator Topology:</a:t>
            </a:r>
            <a:r>
              <a:rPr>
                <a:solidFill>
                  <a:srgbClr val="FFFFFF"/>
                </a:solidFill>
              </a:rPr>
              <a:t> </a:t>
            </a:r>
          </a:p>
        </p:txBody>
      </p:sp>
      <p:pic>
        <p:nvPicPr>
          <p:cNvPr id="279" name="Google Shape;232;p30" descr="Google Shape;232;p30"/>
          <p:cNvPicPr>
            <a:picLocks noChangeAspect="1"/>
          </p:cNvPicPr>
          <p:nvPr/>
        </p:nvPicPr>
        <p:blipFill>
          <a:blip r:embed="rId4">
            <a:extLst/>
          </a:blip>
          <a:stretch>
            <a:fillRect/>
          </a:stretch>
        </p:blipFill>
        <p:spPr>
          <a:xfrm>
            <a:off x="2358575" y="1390350"/>
            <a:ext cx="4258455" cy="3283350"/>
          </a:xfrm>
          <a:prstGeom prst="rect">
            <a:avLst/>
          </a:prstGeom>
          <a:ln w="12700">
            <a:miter lim="400000"/>
          </a:ln>
        </p:spPr>
      </p:pic>
      <p:sp>
        <p:nvSpPr>
          <p:cNvPr id="280" name="Google Shape;233;p30"/>
          <p:cNvSpPr txBox="1"/>
          <p:nvPr/>
        </p:nvSpPr>
        <p:spPr>
          <a:xfrm>
            <a:off x="1670325" y="4673699"/>
            <a:ext cx="6325200" cy="360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200">
                <a:solidFill>
                  <a:srgbClr val="FFFFFF"/>
                </a:solidFill>
                <a:latin typeface="Trebuchet MS"/>
                <a:ea typeface="Trebuchet MS"/>
                <a:cs typeface="Trebuchet MS"/>
                <a:sym typeface="Trebuchet MS"/>
              </a:defRPr>
            </a:lvl1pPr>
          </a:lstStyle>
          <a:p>
            <a:pPr/>
            <a:r>
              <a:t>Event-driven architecture pattern: the mediator topology as described by O’Reilly</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4" name="Google Shape;238;p31" descr="Google Shape;238;p31"/>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85" name="Google Shape;239;p31"/>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Software Architecture Patterns</a:t>
            </a:r>
          </a:p>
        </p:txBody>
      </p:sp>
      <p:sp>
        <p:nvSpPr>
          <p:cNvPr id="286" name="Google Shape;240;p31"/>
          <p:cNvSpPr txBox="1"/>
          <p:nvPr>
            <p:ph type="body" idx="1"/>
          </p:nvPr>
        </p:nvSpPr>
        <p:spPr>
          <a:xfrm>
            <a:off x="411999" y="786475"/>
            <a:ext cx="8238002" cy="4222501"/>
          </a:xfrm>
          <a:prstGeom prst="rect">
            <a:avLst/>
          </a:prstGeom>
        </p:spPr>
        <p:txBody>
          <a:bodyPr/>
          <a:lstStyle>
            <a:lvl1pPr marL="0" indent="0">
              <a:spcBef>
                <a:spcPts val="1600"/>
              </a:spcBef>
              <a:buSzTx/>
              <a:buNone/>
              <a:defRPr sz="2400">
                <a:solidFill>
                  <a:schemeClr val="accent3"/>
                </a:solidFill>
              </a:defRPr>
            </a:lvl1pPr>
          </a:lstStyle>
          <a:p>
            <a:pPr/>
            <a:r>
              <a:t>Broker Topology: </a:t>
            </a:r>
          </a:p>
        </p:txBody>
      </p:sp>
      <p:sp>
        <p:nvSpPr>
          <p:cNvPr id="287" name="Google Shape;241;p31"/>
          <p:cNvSpPr txBox="1"/>
          <p:nvPr/>
        </p:nvSpPr>
        <p:spPr>
          <a:xfrm>
            <a:off x="1670325" y="4673699"/>
            <a:ext cx="6325200" cy="360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200">
                <a:solidFill>
                  <a:srgbClr val="FFFFFF"/>
                </a:solidFill>
                <a:latin typeface="Trebuchet MS"/>
                <a:ea typeface="Trebuchet MS"/>
                <a:cs typeface="Trebuchet MS"/>
                <a:sym typeface="Trebuchet MS"/>
              </a:defRPr>
            </a:lvl1pPr>
          </a:lstStyle>
          <a:p>
            <a:pPr/>
            <a:r>
              <a:t>Event-driven architecture pattern: the mediator topology as described by O’Reilly</a:t>
            </a:r>
          </a:p>
        </p:txBody>
      </p:sp>
      <p:pic>
        <p:nvPicPr>
          <p:cNvPr id="288" name="Google Shape;242;p31" descr="Google Shape;242;p31"/>
          <p:cNvPicPr>
            <a:picLocks noChangeAspect="1"/>
          </p:cNvPicPr>
          <p:nvPr/>
        </p:nvPicPr>
        <p:blipFill>
          <a:blip r:embed="rId4">
            <a:extLst/>
          </a:blip>
          <a:stretch>
            <a:fillRect/>
          </a:stretch>
        </p:blipFill>
        <p:spPr>
          <a:xfrm>
            <a:off x="2133600" y="1304925"/>
            <a:ext cx="4876800" cy="329565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2" name="Google Shape;247;p32" descr="Google Shape;247;p32"/>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93" name="Google Shape;248;p32"/>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Software Architecture Patterns</a:t>
            </a:r>
          </a:p>
        </p:txBody>
      </p:sp>
      <p:sp>
        <p:nvSpPr>
          <p:cNvPr id="294" name="Google Shape;249;p32"/>
          <p:cNvSpPr txBox="1"/>
          <p:nvPr>
            <p:ph type="body" idx="1"/>
          </p:nvPr>
        </p:nvSpPr>
        <p:spPr>
          <a:xfrm>
            <a:off x="411999" y="786475"/>
            <a:ext cx="8238002" cy="4222501"/>
          </a:xfrm>
          <a:prstGeom prst="rect">
            <a:avLst/>
          </a:prstGeom>
        </p:spPr>
        <p:txBody>
          <a:bodyPr/>
          <a:lstStyle/>
          <a:p>
            <a:pPr marL="0" indent="0">
              <a:buSzTx/>
              <a:buNone/>
              <a:defRPr sz="2400">
                <a:solidFill>
                  <a:schemeClr val="accent3"/>
                </a:solidFill>
              </a:defRPr>
            </a:pPr>
            <a:r>
              <a:t>Micro-Services Architecture Pattern:</a:t>
            </a:r>
            <a:r>
              <a:rPr>
                <a:solidFill>
                  <a:srgbClr val="FFFFFF"/>
                </a:solidFill>
              </a:rPr>
              <a:t> </a:t>
            </a:r>
            <a:endParaRPr>
              <a:solidFill>
                <a:srgbClr val="FFFFFF"/>
              </a:solidFill>
            </a:endParaRPr>
          </a:p>
          <a:p>
            <a:pPr indent="-381000">
              <a:buClr>
                <a:schemeClr val="accent3"/>
              </a:buClr>
              <a:buSzPts val="2400"/>
              <a:buChar char="❖"/>
              <a:defRPr sz="2400">
                <a:solidFill>
                  <a:srgbClr val="FFFFFF"/>
                </a:solidFill>
              </a:defRPr>
            </a:pPr>
            <a:r>
              <a:t>Used for systems that are made up of </a:t>
            </a:r>
            <a:r>
              <a:rPr>
                <a:solidFill>
                  <a:schemeClr val="accent3"/>
                </a:solidFill>
              </a:rPr>
              <a:t>decoupled, distributed service components</a:t>
            </a:r>
          </a:p>
        </p:txBody>
      </p:sp>
      <p:pic>
        <p:nvPicPr>
          <p:cNvPr id="295" name="Google Shape;250;p32" descr="Google Shape;250;p32"/>
          <p:cNvPicPr>
            <a:picLocks noChangeAspect="1"/>
          </p:cNvPicPr>
          <p:nvPr/>
        </p:nvPicPr>
        <p:blipFill>
          <a:blip r:embed="rId4">
            <a:extLst/>
          </a:blip>
          <a:stretch>
            <a:fillRect/>
          </a:stretch>
        </p:blipFill>
        <p:spPr>
          <a:xfrm>
            <a:off x="1965824" y="2027638"/>
            <a:ext cx="4876801" cy="2981326"/>
          </a:xfrm>
          <a:prstGeom prst="rect">
            <a:avLst/>
          </a:prstGeom>
          <a:ln w="12700">
            <a:miter lim="400000"/>
          </a:ln>
        </p:spPr>
      </p:pic>
      <p:sp>
        <p:nvSpPr>
          <p:cNvPr id="296" name="Google Shape;251;p32"/>
          <p:cNvSpPr txBox="1"/>
          <p:nvPr/>
        </p:nvSpPr>
        <p:spPr>
          <a:xfrm rot="16200000">
            <a:off x="4658624" y="2502225"/>
            <a:ext cx="4886702" cy="309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800">
                <a:solidFill>
                  <a:srgbClr val="FFFFFF"/>
                </a:solidFill>
                <a:latin typeface="Trebuchet MS"/>
                <a:ea typeface="Trebuchet MS"/>
                <a:cs typeface="Trebuchet MS"/>
                <a:sym typeface="Trebuchet MS"/>
              </a:defRPr>
            </a:lvl1pPr>
          </a:lstStyle>
          <a:p>
            <a:pPr/>
            <a:r>
              <a:t>The micro-services architecture pattern as described by O’Reilly</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6" name="Google Shape;155;p20" descr="Google Shape;155;p20"/>
          <p:cNvPicPr>
            <a:picLocks noChangeAspect="1"/>
          </p:cNvPicPr>
          <p:nvPr/>
        </p:nvPicPr>
        <p:blipFill>
          <a:blip r:embed="rId2">
            <a:extLst/>
          </a:blip>
          <a:stretch>
            <a:fillRect/>
          </a:stretch>
        </p:blipFill>
        <p:spPr>
          <a:xfrm>
            <a:off x="0" y="0"/>
            <a:ext cx="9249048" cy="5143500"/>
          </a:xfrm>
          <a:prstGeom prst="rect">
            <a:avLst/>
          </a:prstGeom>
          <a:ln w="12700">
            <a:miter lim="400000"/>
          </a:ln>
        </p:spPr>
      </p:pic>
      <p:sp>
        <p:nvSpPr>
          <p:cNvPr id="217" name="Google Shape;156;p20"/>
          <p:cNvSpPr txBox="1"/>
          <p:nvPr>
            <p:ph type="title" idx="4294967295"/>
          </p:nvPr>
        </p:nvSpPr>
        <p:spPr>
          <a:xfrm>
            <a:off x="727650" y="620400"/>
            <a:ext cx="7688699" cy="535201"/>
          </a:xfrm>
          <a:prstGeom prst="rect">
            <a:avLst/>
          </a:prstGeom>
        </p:spPr>
        <p:txBody>
          <a:bodyPr/>
          <a:lstStyle>
            <a:lvl1pPr algn="ctr" defTabSz="676655">
              <a:defRPr b="1" sz="2368">
                <a:solidFill>
                  <a:schemeClr val="accent3"/>
                </a:solidFill>
              </a:defRPr>
            </a:lvl1pPr>
          </a:lstStyle>
          <a:p>
            <a:pPr/>
            <a:r>
              <a:t>Objectives</a:t>
            </a:r>
          </a:p>
        </p:txBody>
      </p:sp>
      <p:sp>
        <p:nvSpPr>
          <p:cNvPr id="218" name="Google Shape;157;p20"/>
          <p:cNvSpPr txBox="1"/>
          <p:nvPr>
            <p:ph type="body" idx="4294967295"/>
          </p:nvPr>
        </p:nvSpPr>
        <p:spPr>
          <a:xfrm>
            <a:off x="727649" y="1434525"/>
            <a:ext cx="8035202" cy="3000601"/>
          </a:xfrm>
          <a:prstGeom prst="rect">
            <a:avLst/>
          </a:prstGeom>
        </p:spPr>
        <p:txBody>
          <a:bodyPr/>
          <a:lstStyle/>
          <a:p>
            <a:pPr indent="-381000">
              <a:lnSpc>
                <a:spcPct val="115000"/>
              </a:lnSpc>
              <a:buClr>
                <a:schemeClr val="accent3"/>
              </a:buClr>
              <a:buSzPts val="2400"/>
              <a:buFont typeface="Trebuchet MS"/>
              <a:buChar char="❖"/>
              <a:defRPr sz="2400">
                <a:solidFill>
                  <a:srgbClr val="FFFFFF"/>
                </a:solidFill>
              </a:defRPr>
            </a:pPr>
            <a:r>
              <a:t>Learn design patterns like MVC and see how these patterns are implemented with the MERN stack.</a:t>
            </a:r>
          </a:p>
          <a:p>
            <a:pPr indent="-381000">
              <a:lnSpc>
                <a:spcPct val="115000"/>
              </a:lnSpc>
              <a:buClr>
                <a:schemeClr val="accent3"/>
              </a:buClr>
              <a:buSzPts val="2400"/>
              <a:buFont typeface="Trebuchet MS"/>
              <a:buChar char="❖"/>
              <a:defRPr sz="2400">
                <a:solidFill>
                  <a:srgbClr val="FFFFFF"/>
                </a:solidFill>
              </a:defRPr>
            </a:pPr>
            <a:r>
              <a:t>Compare various frameworks for web development.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0" name="Google Shape;162;p21" descr="Google Shape;162;p21"/>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21" name="Google Shape;163;p21"/>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Languages for Web Development</a:t>
            </a:r>
          </a:p>
        </p:txBody>
      </p:sp>
      <p:sp>
        <p:nvSpPr>
          <p:cNvPr id="222" name="Google Shape;164;p21"/>
          <p:cNvSpPr txBox="1"/>
          <p:nvPr>
            <p:ph type="body" idx="1"/>
          </p:nvPr>
        </p:nvSpPr>
        <p:spPr>
          <a:xfrm>
            <a:off x="411999" y="748149"/>
            <a:ext cx="8238002" cy="4202702"/>
          </a:xfrm>
          <a:prstGeom prst="rect">
            <a:avLst/>
          </a:prstGeom>
        </p:spPr>
        <p:txBody>
          <a:bodyPr/>
          <a:lstStyle/>
          <a:p>
            <a:pPr marL="0" indent="0">
              <a:spcBef>
                <a:spcPts val="1600"/>
              </a:spcBef>
              <a:buSzTx/>
              <a:buNone/>
              <a:defRPr sz="2400">
                <a:solidFill>
                  <a:srgbClr val="FFFFFF"/>
                </a:solidFill>
              </a:defRPr>
            </a:pPr>
            <a:r>
              <a:t>Languages ranked by </a:t>
            </a:r>
            <a:r>
              <a:rPr>
                <a:solidFill>
                  <a:schemeClr val="accent3"/>
                </a:solidFill>
              </a:rPr>
              <a:t>TIOBE Index</a:t>
            </a:r>
            <a:r>
              <a:t>:</a:t>
            </a:r>
          </a:p>
        </p:txBody>
      </p:sp>
      <p:pic>
        <p:nvPicPr>
          <p:cNvPr id="223" name="Google Shape;165;p21" descr="Google Shape;165;p21"/>
          <p:cNvPicPr>
            <a:picLocks noChangeAspect="1"/>
          </p:cNvPicPr>
          <p:nvPr/>
        </p:nvPicPr>
        <p:blipFill>
          <a:blip r:embed="rId4">
            <a:extLst/>
          </a:blip>
          <a:stretch>
            <a:fillRect/>
          </a:stretch>
        </p:blipFill>
        <p:spPr>
          <a:xfrm>
            <a:off x="1301225" y="1310349"/>
            <a:ext cx="5597577" cy="36405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7" name="Google Shape;170;p22" descr="Google Shape;170;p22"/>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28" name="Google Shape;171;p22"/>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Frameworks for Web Development</a:t>
            </a:r>
          </a:p>
        </p:txBody>
      </p:sp>
      <p:sp>
        <p:nvSpPr>
          <p:cNvPr id="229" name="Google Shape;172;p22"/>
          <p:cNvSpPr txBox="1"/>
          <p:nvPr>
            <p:ph type="body" idx="1"/>
          </p:nvPr>
        </p:nvSpPr>
        <p:spPr>
          <a:xfrm>
            <a:off x="411999" y="748149"/>
            <a:ext cx="8238002" cy="3470402"/>
          </a:xfrm>
          <a:prstGeom prst="rect">
            <a:avLst/>
          </a:prstGeom>
        </p:spPr>
        <p:txBody>
          <a:bodyPr/>
          <a:lstStyle/>
          <a:p>
            <a:pPr marL="0" indent="0">
              <a:buSzTx/>
              <a:buNone/>
              <a:defRPr sz="2400">
                <a:solidFill>
                  <a:srgbClr val="FFFFFF"/>
                </a:solidFill>
              </a:defRPr>
            </a:pPr>
            <a:r>
              <a:t>Opinionated and Un-opinionated Frameworks: </a:t>
            </a:r>
          </a:p>
          <a:p>
            <a:pPr indent="-381000">
              <a:spcBef>
                <a:spcPts val="1600"/>
              </a:spcBef>
              <a:buClr>
                <a:schemeClr val="accent3"/>
              </a:buClr>
              <a:buSzPts val="2400"/>
              <a:buChar char="❖"/>
              <a:defRPr sz="2400">
                <a:solidFill>
                  <a:schemeClr val="accent3"/>
                </a:solidFill>
              </a:defRPr>
            </a:pPr>
            <a:r>
              <a:t>Opinionated:</a:t>
            </a:r>
            <a:r>
              <a:rPr>
                <a:solidFill>
                  <a:srgbClr val="FFFFFF"/>
                </a:solidFill>
              </a:rPr>
              <a:t> those with opinions about the "right way" to handle any particular task</a:t>
            </a:r>
            <a:endParaRPr>
              <a:solidFill>
                <a:srgbClr val="FFFFFF"/>
              </a:solidFill>
            </a:endParaRPr>
          </a:p>
          <a:p>
            <a:pPr lvl="1" marL="914400" indent="-381000">
              <a:buClr>
                <a:schemeClr val="accent3"/>
              </a:buClr>
              <a:buSzPts val="2400"/>
              <a:buChar char="➢"/>
              <a:defRPr sz="2400">
                <a:solidFill>
                  <a:srgbClr val="FFFFFF"/>
                </a:solidFill>
              </a:defRPr>
            </a:pPr>
            <a:r>
              <a:t>Support </a:t>
            </a:r>
            <a:r>
              <a:rPr>
                <a:solidFill>
                  <a:schemeClr val="accent3"/>
                </a:solidFill>
              </a:rPr>
              <a:t>quick </a:t>
            </a:r>
            <a:r>
              <a:t>development</a:t>
            </a:r>
          </a:p>
          <a:p>
            <a:pPr lvl="1" marL="914400" indent="-381000">
              <a:buClr>
                <a:schemeClr val="accent3"/>
              </a:buClr>
              <a:buSzPts val="2400"/>
              <a:buChar char="➢"/>
              <a:defRPr sz="2400">
                <a:solidFill>
                  <a:schemeClr val="accent3"/>
                </a:solidFill>
              </a:defRPr>
            </a:pPr>
            <a:r>
              <a:t>Less flexible</a:t>
            </a:r>
            <a:r>
              <a:rPr>
                <a:solidFill>
                  <a:srgbClr val="FFFFFF"/>
                </a:solidFill>
              </a:rPr>
              <a:t> at solving problems outside their main domain</a:t>
            </a:r>
            <a:endParaRPr>
              <a:solidFill>
                <a:srgbClr val="FFFFFF"/>
              </a:solidFill>
            </a:endParaRPr>
          </a:p>
          <a:p>
            <a:pPr lvl="1" marL="914400" indent="-381000">
              <a:buClr>
                <a:schemeClr val="accent3"/>
              </a:buClr>
              <a:buSzPts val="2400"/>
              <a:buChar char="➢"/>
              <a:defRPr sz="2400">
                <a:solidFill>
                  <a:srgbClr val="FFFFFF"/>
                </a:solidFill>
              </a:defRPr>
            </a:pPr>
            <a:r>
              <a:t>Offer </a:t>
            </a:r>
            <a:r>
              <a:rPr>
                <a:solidFill>
                  <a:schemeClr val="accent3"/>
                </a:solidFill>
              </a:rPr>
              <a:t>fewer choices</a:t>
            </a:r>
            <a:r>
              <a:t> regarding what components and approaches they can use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3" name="Google Shape;177;p23" descr="Google Shape;177;p23"/>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34" name="Google Shape;178;p23"/>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Frameworks for Web Development</a:t>
            </a:r>
          </a:p>
        </p:txBody>
      </p:sp>
      <p:sp>
        <p:nvSpPr>
          <p:cNvPr id="235" name="Google Shape;179;p23"/>
          <p:cNvSpPr txBox="1"/>
          <p:nvPr>
            <p:ph type="body" idx="1"/>
          </p:nvPr>
        </p:nvSpPr>
        <p:spPr>
          <a:xfrm>
            <a:off x="411999" y="748149"/>
            <a:ext cx="8238002" cy="3470402"/>
          </a:xfrm>
          <a:prstGeom prst="rect">
            <a:avLst/>
          </a:prstGeom>
        </p:spPr>
        <p:txBody>
          <a:bodyPr/>
          <a:lstStyle/>
          <a:p>
            <a:pPr indent="-381000">
              <a:buClr>
                <a:schemeClr val="accent3"/>
              </a:buClr>
              <a:buSzPts val="2400"/>
              <a:buChar char="❖"/>
              <a:defRPr sz="2400">
                <a:solidFill>
                  <a:schemeClr val="accent3"/>
                </a:solidFill>
              </a:defRPr>
            </a:pPr>
            <a:r>
              <a:t>Un-opinionated:</a:t>
            </a:r>
            <a:r>
              <a:rPr>
                <a:solidFill>
                  <a:srgbClr val="FFFFFF"/>
                </a:solidFill>
              </a:rPr>
              <a:t> those with </a:t>
            </a:r>
            <a:r>
              <a:t>fewer restrictions</a:t>
            </a:r>
            <a:r>
              <a:rPr>
                <a:solidFill>
                  <a:srgbClr val="FFFFFF"/>
                </a:solidFill>
              </a:rPr>
              <a:t> on the best way to combine components to achieve a goal</a:t>
            </a:r>
            <a:endParaRPr>
              <a:solidFill>
                <a:srgbClr val="FFFFFF"/>
              </a:solidFill>
            </a:endParaRPr>
          </a:p>
          <a:p>
            <a:pPr lvl="1" marL="914400" indent="-381000">
              <a:buClr>
                <a:schemeClr val="accent3"/>
              </a:buClr>
              <a:buSzPts val="2400"/>
              <a:buChar char="➢"/>
              <a:defRPr sz="2400">
                <a:solidFill>
                  <a:srgbClr val="FFFFFF"/>
                </a:solidFill>
              </a:defRPr>
            </a:pPr>
            <a:r>
              <a:t>Allow developers to use the</a:t>
            </a:r>
            <a:r>
              <a:rPr>
                <a:solidFill>
                  <a:schemeClr val="accent3"/>
                </a:solidFill>
              </a:rPr>
              <a:t> best tools</a:t>
            </a:r>
            <a:r>
              <a:t> to complete a particular task, but need to</a:t>
            </a:r>
            <a:r>
              <a:rPr>
                <a:solidFill>
                  <a:schemeClr val="accent3"/>
                </a:solidFill>
              </a:rPr>
              <a:t> find them yourself</a:t>
            </a:r>
            <a:endParaRPr>
              <a:solidFill>
                <a:schemeClr val="accent3"/>
              </a:solidFill>
            </a:endParaRPr>
          </a:p>
          <a:p>
            <a:pPr lvl="1" marL="914400" indent="-381000">
              <a:buClr>
                <a:schemeClr val="accent3"/>
              </a:buClr>
              <a:buSzPts val="2400"/>
              <a:buChar char="➢"/>
              <a:defRPr sz="2400">
                <a:solidFill>
                  <a:schemeClr val="accent3"/>
                </a:solidFill>
              </a:defRPr>
            </a:pPr>
            <a:r>
              <a:t>Less flexible</a:t>
            </a:r>
            <a:r>
              <a:rPr>
                <a:solidFill>
                  <a:srgbClr val="FFFFFF"/>
                </a:solidFill>
              </a:rPr>
              <a:t> at solving problems outside their main domain</a:t>
            </a:r>
            <a:endParaRPr>
              <a:solidFill>
                <a:srgbClr val="FFFFFF"/>
              </a:solidFill>
            </a:endParaRPr>
          </a:p>
          <a:p>
            <a:pPr indent="-381000">
              <a:buClr>
                <a:schemeClr val="accent3"/>
              </a:buClr>
              <a:buSzPts val="2400"/>
              <a:buChar char="❖"/>
              <a:defRPr sz="2400">
                <a:solidFill>
                  <a:srgbClr val="FFFFFF"/>
                </a:solidFill>
              </a:defRPr>
            </a:pPr>
            <a:r>
              <a:t>Which </a:t>
            </a:r>
            <a:r>
              <a:rPr>
                <a:solidFill>
                  <a:schemeClr val="accent3"/>
                </a:solidFill>
              </a:rPr>
              <a:t>framework </a:t>
            </a:r>
            <a:r>
              <a:t>to choose will depend on:</a:t>
            </a:r>
          </a:p>
          <a:p>
            <a:pPr lvl="1" marL="914400" indent="-381000">
              <a:buClr>
                <a:schemeClr val="accent3"/>
              </a:buClr>
              <a:buSzPts val="2400"/>
              <a:buChar char="➢"/>
              <a:defRPr sz="2400">
                <a:solidFill>
                  <a:srgbClr val="FFFFFF"/>
                </a:solidFill>
              </a:defRPr>
            </a:pPr>
            <a:r>
              <a:t>The programming </a:t>
            </a:r>
            <a:r>
              <a:rPr>
                <a:solidFill>
                  <a:schemeClr val="accent3"/>
                </a:solidFill>
              </a:rPr>
              <a:t>language </a:t>
            </a:r>
            <a:r>
              <a:t>you are using</a:t>
            </a:r>
          </a:p>
          <a:p>
            <a:pPr lvl="1" marL="914400" indent="-381000">
              <a:buClr>
                <a:schemeClr val="accent3"/>
              </a:buClr>
              <a:buSzPts val="2400"/>
              <a:buChar char="➢"/>
              <a:defRPr sz="2400">
                <a:solidFill>
                  <a:srgbClr val="FFFFFF"/>
                </a:solidFill>
              </a:defRPr>
            </a:pPr>
            <a:r>
              <a:t>The </a:t>
            </a:r>
            <a:r>
              <a:rPr>
                <a:solidFill>
                  <a:schemeClr val="accent3"/>
                </a:solidFill>
              </a:rPr>
              <a:t>popularity </a:t>
            </a:r>
            <a:r>
              <a:t>of the framework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9" name="Google Shape;184;p24" descr="Google Shape;184;p24"/>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40" name="Google Shape;185;p24"/>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Web Development Stacks</a:t>
            </a:r>
          </a:p>
        </p:txBody>
      </p:sp>
      <p:sp>
        <p:nvSpPr>
          <p:cNvPr id="241" name="Google Shape;186;p24"/>
          <p:cNvSpPr txBox="1"/>
          <p:nvPr>
            <p:ph type="body" idx="1"/>
          </p:nvPr>
        </p:nvSpPr>
        <p:spPr>
          <a:xfrm>
            <a:off x="411999" y="786475"/>
            <a:ext cx="8238002" cy="4222501"/>
          </a:xfrm>
          <a:prstGeom prst="rect">
            <a:avLst/>
          </a:prstGeom>
        </p:spPr>
        <p:txBody>
          <a:bodyPr/>
          <a:lstStyle/>
          <a:p>
            <a:pPr marL="0" indent="0">
              <a:buSzTx/>
              <a:buNone/>
              <a:defRPr sz="2400">
                <a:solidFill>
                  <a:schemeClr val="accent3"/>
                </a:solidFill>
              </a:defRPr>
            </a:pPr>
            <a:r>
              <a:t>Stack: </a:t>
            </a:r>
            <a:r>
              <a:rPr>
                <a:solidFill>
                  <a:srgbClr val="FFFFFF"/>
                </a:solidFill>
              </a:rPr>
              <a:t>collection of technologies that are used together to create a web application</a:t>
            </a:r>
            <a:endParaRPr>
              <a:solidFill>
                <a:srgbClr val="FFFFFF"/>
              </a:solidFill>
            </a:endParaRPr>
          </a:p>
          <a:p>
            <a:pPr indent="-381000">
              <a:spcBef>
                <a:spcPts val="1600"/>
              </a:spcBef>
              <a:buClr>
                <a:schemeClr val="accent3"/>
              </a:buClr>
              <a:buSzPts val="2400"/>
              <a:buChar char="❖"/>
              <a:defRPr sz="2400">
                <a:solidFill>
                  <a:schemeClr val="accent3"/>
                </a:solidFill>
              </a:defRPr>
            </a:pPr>
            <a:r>
              <a:t>The LAMP stack:</a:t>
            </a:r>
            <a:r>
              <a:rPr>
                <a:solidFill>
                  <a:srgbClr val="FFFFFF"/>
                </a:solidFill>
              </a:rPr>
              <a:t> ie. a stack of technologies used to create web applications. </a:t>
            </a:r>
            <a:endParaRPr>
              <a:solidFill>
                <a:srgbClr val="FFFFFF"/>
              </a:solidFill>
            </a:endParaRPr>
          </a:p>
          <a:p>
            <a:pPr indent="-381000">
              <a:buClr>
                <a:schemeClr val="accent3"/>
              </a:buClr>
              <a:buSzPts val="2400"/>
              <a:buChar char="❖"/>
              <a:defRPr sz="2400">
                <a:solidFill>
                  <a:schemeClr val="accent3"/>
                </a:solidFill>
              </a:defRPr>
            </a:pPr>
            <a:r>
              <a:t>The MEAN stack:</a:t>
            </a:r>
            <a:r>
              <a:rPr>
                <a:solidFill>
                  <a:srgbClr val="FFFFFF"/>
                </a:solidFill>
              </a:rPr>
              <a:t> MongoDB, Express, AngularJS, Node.js.</a:t>
            </a:r>
            <a:endParaRPr>
              <a:solidFill>
                <a:srgbClr val="FFFFFF"/>
              </a:solidFill>
            </a:endParaRPr>
          </a:p>
          <a:p>
            <a:pPr indent="-381000">
              <a:buClr>
                <a:schemeClr val="accent3"/>
              </a:buClr>
              <a:buSzPts val="2400"/>
              <a:buChar char="❖"/>
              <a:defRPr sz="2400">
                <a:solidFill>
                  <a:schemeClr val="accent3"/>
                </a:solidFill>
              </a:defRPr>
            </a:pPr>
            <a:r>
              <a:t>The MERN stack: </a:t>
            </a:r>
            <a:r>
              <a:rPr>
                <a:solidFill>
                  <a:srgbClr val="FFFFFF"/>
                </a:solidFill>
              </a:rPr>
              <a:t>as React has become more popular, it is used in place of AngularJS in the MEAN stack. This has resulted in the MEAN stack being </a:t>
            </a:r>
            <a:r>
              <a:t>replaced </a:t>
            </a:r>
            <a:r>
              <a:rPr>
                <a:solidFill>
                  <a:srgbClr val="FFFFFF"/>
                </a:solidFill>
              </a:rPr>
              <a:t>with the MERN stack. We will focus on this.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5" name="Google Shape;191;p25" descr="Google Shape;191;p25"/>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46" name="Google Shape;192;p25"/>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Software Architecture Patterns</a:t>
            </a:r>
          </a:p>
        </p:txBody>
      </p:sp>
      <p:sp>
        <p:nvSpPr>
          <p:cNvPr id="247" name="Google Shape;193;p25"/>
          <p:cNvSpPr txBox="1"/>
          <p:nvPr>
            <p:ph type="body" idx="1"/>
          </p:nvPr>
        </p:nvSpPr>
        <p:spPr>
          <a:xfrm>
            <a:off x="411999" y="786475"/>
            <a:ext cx="8238002" cy="4222501"/>
          </a:xfrm>
          <a:prstGeom prst="rect">
            <a:avLst/>
          </a:prstGeom>
        </p:spPr>
        <p:txBody>
          <a:bodyPr/>
          <a:lstStyle/>
          <a:p>
            <a:pPr marL="0" indent="0">
              <a:buSzTx/>
              <a:buNone/>
              <a:defRPr sz="2400">
                <a:solidFill>
                  <a:schemeClr val="accent3"/>
                </a:solidFill>
              </a:defRPr>
            </a:pPr>
            <a:r>
              <a:t>Layered Architecture Pattern: </a:t>
            </a:r>
          </a:p>
          <a:p>
            <a:pPr indent="-381000">
              <a:spcBef>
                <a:spcPts val="1600"/>
              </a:spcBef>
              <a:buClr>
                <a:schemeClr val="accent3"/>
              </a:buClr>
              <a:buSzPts val="2400"/>
              <a:buChar char="❖"/>
              <a:defRPr sz="2400">
                <a:solidFill>
                  <a:srgbClr val="FFFFFF"/>
                </a:solidFill>
              </a:defRPr>
            </a:pPr>
            <a:r>
              <a:t>Built using several </a:t>
            </a:r>
            <a:r>
              <a:rPr>
                <a:solidFill>
                  <a:schemeClr val="accent3"/>
                </a:solidFill>
              </a:rPr>
              <a:t>layers</a:t>
            </a:r>
            <a:endParaRPr>
              <a:solidFill>
                <a:schemeClr val="accent3"/>
              </a:solidFill>
            </a:endParaRPr>
          </a:p>
          <a:p>
            <a:pPr indent="-381000">
              <a:buClr>
                <a:schemeClr val="accent3"/>
              </a:buClr>
              <a:buSzPts val="2400"/>
              <a:buChar char="❖"/>
              <a:defRPr sz="2400">
                <a:solidFill>
                  <a:schemeClr val="accent3"/>
                </a:solidFill>
              </a:defRPr>
            </a:pPr>
            <a:r>
              <a:t>Does not specify</a:t>
            </a:r>
            <a:r>
              <a:rPr>
                <a:solidFill>
                  <a:srgbClr val="FFFFFF"/>
                </a:solidFill>
              </a:rPr>
              <a:t> how many layers there will be or what each layer will do</a:t>
            </a:r>
            <a:endParaRPr>
              <a:solidFill>
                <a:srgbClr val="FFFFFF"/>
              </a:solidFill>
            </a:endParaRPr>
          </a:p>
          <a:p>
            <a:pPr indent="-381000">
              <a:buClr>
                <a:schemeClr val="accent3"/>
              </a:buClr>
              <a:buSzPts val="2400"/>
              <a:buChar char="❖"/>
              <a:defRPr sz="2400">
                <a:solidFill>
                  <a:srgbClr val="FFFFFF"/>
                </a:solidFill>
              </a:defRPr>
            </a:pPr>
            <a:r>
              <a:t>Each layer is </a:t>
            </a:r>
            <a:r>
              <a:rPr>
                <a:solidFill>
                  <a:schemeClr val="accent3"/>
                </a:solidFill>
              </a:rPr>
              <a:t>isolated </a:t>
            </a:r>
            <a:r>
              <a:t>from the other layer in the sense that for the application to work as a whole, each layer does not need to know how the other layer works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1" name="Google Shape;198;p26" descr="Google Shape;198;p26"/>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52" name="Google Shape;199;p26"/>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Software Architecture Patterns</a:t>
            </a:r>
          </a:p>
        </p:txBody>
      </p:sp>
      <p:sp>
        <p:nvSpPr>
          <p:cNvPr id="253" name="Google Shape;200;p26"/>
          <p:cNvSpPr txBox="1"/>
          <p:nvPr>
            <p:ph type="body" sz="quarter" idx="1"/>
          </p:nvPr>
        </p:nvSpPr>
        <p:spPr>
          <a:xfrm>
            <a:off x="1694549" y="4513274"/>
            <a:ext cx="5754902" cy="378301"/>
          </a:xfrm>
          <a:prstGeom prst="rect">
            <a:avLst/>
          </a:prstGeom>
        </p:spPr>
        <p:txBody>
          <a:bodyPr/>
          <a:lstStyle>
            <a:lvl1pPr marL="0" indent="402336" defTabSz="804672">
              <a:lnSpc>
                <a:spcPct val="115000"/>
              </a:lnSpc>
              <a:buSzTx/>
              <a:buNone/>
              <a:defRPr sz="1232">
                <a:solidFill>
                  <a:srgbClr val="FFFFFF"/>
                </a:solidFill>
                <a:latin typeface="Montserrat"/>
                <a:ea typeface="Montserrat"/>
                <a:cs typeface="Montserrat"/>
                <a:sym typeface="Montserrat"/>
              </a:defRPr>
            </a:lvl1pPr>
          </a:lstStyle>
          <a:p>
            <a:pPr/>
            <a:r>
              <a:t>Layer architecture pattern as described by O’Reilly </a:t>
            </a:r>
          </a:p>
        </p:txBody>
      </p:sp>
      <p:pic>
        <p:nvPicPr>
          <p:cNvPr id="254" name="Google Shape;201;p26" descr="Google Shape;201;p26"/>
          <p:cNvPicPr>
            <a:picLocks noChangeAspect="1"/>
          </p:cNvPicPr>
          <p:nvPr/>
        </p:nvPicPr>
        <p:blipFill>
          <a:blip r:embed="rId3">
            <a:extLst/>
          </a:blip>
          <a:stretch>
            <a:fillRect/>
          </a:stretch>
        </p:blipFill>
        <p:spPr>
          <a:xfrm>
            <a:off x="1900252" y="809625"/>
            <a:ext cx="5355776" cy="3642375"/>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6" name="Google Shape;206;p27" descr="Google Shape;206;p27"/>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57" name="Google Shape;207;p27"/>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Software Architecture Patterns</a:t>
            </a:r>
          </a:p>
        </p:txBody>
      </p:sp>
      <p:sp>
        <p:nvSpPr>
          <p:cNvPr id="258" name="Google Shape;208;p27"/>
          <p:cNvSpPr txBox="1"/>
          <p:nvPr>
            <p:ph type="body" sz="half" idx="1"/>
          </p:nvPr>
        </p:nvSpPr>
        <p:spPr>
          <a:xfrm>
            <a:off x="411999" y="786475"/>
            <a:ext cx="3875701" cy="4222501"/>
          </a:xfrm>
          <a:prstGeom prst="rect">
            <a:avLst/>
          </a:prstGeom>
        </p:spPr>
        <p:txBody>
          <a:bodyPr/>
          <a:lstStyle/>
          <a:p>
            <a:pPr marL="0" indent="0">
              <a:buSzTx/>
              <a:buNone/>
              <a:defRPr sz="2400">
                <a:solidFill>
                  <a:schemeClr val="accent3"/>
                </a:solidFill>
              </a:defRPr>
            </a:pPr>
            <a:r>
              <a:t>MVC (model-view-controller) Architecture Pattern: </a:t>
            </a:r>
          </a:p>
          <a:p>
            <a:pPr indent="-381000">
              <a:spcBef>
                <a:spcPts val="1600"/>
              </a:spcBef>
              <a:buClr>
                <a:schemeClr val="accent3"/>
              </a:buClr>
              <a:buSzPts val="2400"/>
              <a:buChar char="❖"/>
              <a:defRPr sz="2400">
                <a:solidFill>
                  <a:srgbClr val="FFFFFF"/>
                </a:solidFill>
              </a:defRPr>
            </a:pPr>
            <a:r>
              <a:t>A </a:t>
            </a:r>
            <a:r>
              <a:rPr>
                <a:solidFill>
                  <a:schemeClr val="accent3"/>
                </a:solidFill>
              </a:rPr>
              <a:t>layered </a:t>
            </a:r>
            <a:r>
              <a:t>architecture pattern </a:t>
            </a:r>
          </a:p>
          <a:p>
            <a:pPr indent="-381000">
              <a:buClr>
                <a:schemeClr val="accent3"/>
              </a:buClr>
              <a:buSzPts val="2400"/>
              <a:buChar char="❖"/>
              <a:defRPr sz="2400">
                <a:solidFill>
                  <a:srgbClr val="FFFFFF"/>
                </a:solidFill>
              </a:defRPr>
            </a:pPr>
            <a:r>
              <a:t>3 layers:</a:t>
            </a:r>
          </a:p>
          <a:p>
            <a:pPr lvl="1" marL="914400" indent="-381000">
              <a:buClr>
                <a:schemeClr val="accent3"/>
              </a:buClr>
              <a:buSzPts val="2400"/>
              <a:buChar char="➢"/>
              <a:defRPr sz="2400">
                <a:solidFill>
                  <a:srgbClr val="FFFFFF"/>
                </a:solidFill>
              </a:defRPr>
            </a:pPr>
            <a:r>
              <a:t>The view</a:t>
            </a:r>
          </a:p>
          <a:p>
            <a:pPr lvl="1" marL="914400" indent="-381000">
              <a:buClr>
                <a:schemeClr val="accent3"/>
              </a:buClr>
              <a:buSzPts val="2400"/>
              <a:buChar char="➢"/>
              <a:defRPr sz="2400">
                <a:solidFill>
                  <a:srgbClr val="FFFFFF"/>
                </a:solidFill>
              </a:defRPr>
            </a:pPr>
            <a:r>
              <a:t>The model</a:t>
            </a:r>
          </a:p>
          <a:p>
            <a:pPr lvl="1" marL="914400" indent="-381000">
              <a:buClr>
                <a:schemeClr val="accent3"/>
              </a:buClr>
              <a:buSzPts val="2400"/>
              <a:buChar char="➢"/>
              <a:defRPr sz="2400">
                <a:solidFill>
                  <a:srgbClr val="FFFFFF"/>
                </a:solidFill>
              </a:defRPr>
            </a:pPr>
            <a:r>
              <a:t>The controller </a:t>
            </a:r>
          </a:p>
        </p:txBody>
      </p:sp>
      <p:pic>
        <p:nvPicPr>
          <p:cNvPr id="259" name="Google Shape;209;p27" descr="Google Shape;209;p27"/>
          <p:cNvPicPr>
            <a:picLocks noChangeAspect="1"/>
          </p:cNvPicPr>
          <p:nvPr/>
        </p:nvPicPr>
        <p:blipFill>
          <a:blip r:embed="rId4">
            <a:extLst/>
          </a:blip>
          <a:stretch>
            <a:fillRect/>
          </a:stretch>
        </p:blipFill>
        <p:spPr>
          <a:xfrm>
            <a:off x="4287699" y="1463328"/>
            <a:ext cx="4544602" cy="2645097"/>
          </a:xfrm>
          <a:prstGeom prst="rect">
            <a:avLst/>
          </a:prstGeom>
          <a:ln w="12700">
            <a:miter lim="400000"/>
          </a:ln>
        </p:spPr>
      </p:pic>
      <p:sp>
        <p:nvSpPr>
          <p:cNvPr id="260" name="Google Shape;210;p27"/>
          <p:cNvSpPr txBox="1"/>
          <p:nvPr/>
        </p:nvSpPr>
        <p:spPr>
          <a:xfrm>
            <a:off x="3035675" y="4108424"/>
            <a:ext cx="7130699" cy="360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ctr">
              <a:lnSpc>
                <a:spcPct val="115000"/>
              </a:lnSpc>
              <a:defRPr sz="1200">
                <a:solidFill>
                  <a:srgbClr val="FFFFFF"/>
                </a:solidFill>
                <a:latin typeface="Trebuchet MS"/>
                <a:ea typeface="Trebuchet MS"/>
                <a:cs typeface="Trebuchet MS"/>
                <a:sym typeface="Trebuchet MS"/>
              </a:defRPr>
            </a:pPr>
            <a:r>
              <a:t>Image source: </a:t>
            </a:r>
            <a:r>
              <a:rPr u="sng">
                <a:solidFill>
                  <a:srgbClr val="99CA3C"/>
                </a:solidFill>
                <a:uFill>
                  <a:solidFill>
                    <a:srgbClr val="99CA3C"/>
                  </a:solidFill>
                </a:uFill>
                <a:hlinkClick r:id="rId5" invalidUrl="" action="" tgtFrame="" tooltip="" history="1" highlightClick="0" endSnd="0"/>
              </a:rPr>
              <a:t>https://developer.chrome.com/apps/app_frameworks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Helvetica"/>
        <a:ea typeface="Helvetica"/>
        <a:cs typeface="Helvetica"/>
      </a:majorFont>
      <a:minorFont>
        <a:latin typeface="Arial"/>
        <a:ea typeface="Arial"/>
        <a:cs typeface="Arial"/>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Helvetica"/>
        <a:ea typeface="Helvetica"/>
        <a:cs typeface="Helvetica"/>
      </a:majorFont>
      <a:minorFont>
        <a:latin typeface="Arial"/>
        <a:ea typeface="Arial"/>
        <a:cs typeface="Arial"/>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