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1" name="Shape 211"/>
          <p:cNvSpPr/>
          <p:nvPr>
            <p:ph type="sldImg"/>
          </p:nvPr>
        </p:nvSpPr>
        <p:spPr>
          <a:xfrm>
            <a:off x="1143000" y="685800"/>
            <a:ext cx="4572000" cy="3429000"/>
          </a:xfrm>
          <a:prstGeom prst="rect">
            <a:avLst/>
          </a:prstGeom>
        </p:spPr>
        <p:txBody>
          <a:bodyPr/>
          <a:lstStyle/>
          <a:p>
            <a:pPr/>
          </a:p>
        </p:txBody>
      </p:sp>
      <p:sp>
        <p:nvSpPr>
          <p:cNvPr id="212" name="Shape 2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 Id="rId3" Type="http://schemas.openxmlformats.org/officeDocument/2006/relationships/hyperlink" Target="https://api.example.com/items" TargetMode="External"/></Relationships>

</file>

<file path=ppt/notesSlides/_rels/notesSlide13.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 Id="rId3" Type="http://schemas.openxmlformats.org/officeDocument/2006/relationships/hyperlink" Target="https://expressjs.com/en/api.html#res.send" TargetMode="External"/><Relationship Id="rId4" Type="http://schemas.openxmlformats.org/officeDocument/2006/relationships/hyperlink" Target="https://expressjs.com/en/api.html#res.json" TargetMode="External"/><Relationship Id="rId5" Type="http://schemas.openxmlformats.org/officeDocument/2006/relationships/hyperlink" Target="https://developer.mozilla.org/en-US/docs/Web/API/Body/text" TargetMode="External"/></Relationships>

</file>

<file path=ppt/notesSlides/_rels/notesSlide14.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 Id="rId3" Type="http://schemas.openxmlformats.org/officeDocument/2006/relationships/hyperlink" Target="https://developer.mozilla.org/en-US/docs/Web/API/Fetch_API/Using_Fetch#Body" TargetMode="External"/></Relationships>

</file>

<file path=ppt/notesSlides/_rels/notesSlide15.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 Id="rId3" Type="http://schemas.openxmlformats.org/officeDocument/2006/relationships/hyperlink" Target="https://developer.mozilla.org/en-US/docs/Web/API/FormData/FormData" TargetMode="External"/><Relationship Id="rId4" Type="http://schemas.openxmlformats.org/officeDocument/2006/relationships/hyperlink" Target="https://developer.mozilla.org/en-US/docs/Web/API/Fetch_API/Using_Fetch#Body" TargetMode="External"/></Relationships>

</file>

<file path=ppt/notesSlides/_rels/notesSlide18.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 Id="rId3" Type="http://schemas.openxmlformats.org/officeDocument/2006/relationships/hyperlink" Target="https://devcenter.heroku.com/articles/nodejs-support#only-installing-dependencies" TargetMode="External"/></Relationships>

</file>

<file path=ppt/notesSlides/_rels/notesSlide22.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indent="457200" algn="just">
              <a:lnSpc>
                <a:spcPct val="125000"/>
              </a:lnSpc>
              <a:defRPr sz="1100">
                <a:latin typeface="Montserrat Light"/>
                <a:ea typeface="Montserrat Light"/>
                <a:cs typeface="Montserrat Light"/>
                <a:sym typeface="Montserrat Light"/>
              </a:defRPr>
            </a:pPr>
            <a:r>
              <a:t>Heroku specifies which port to listen for HTTP requests on. We, therefore, can’t choose which port we want to use in the production environment. Consequently, we need to modify our code so that it gets a port number from Heroku and dynamically binds to the port in the production environment. We do this by modifying the code where we set up our server. We would usually have a line of code in this file that says something like, </a:t>
            </a:r>
            <a:r>
              <a:rPr>
                <a:latin typeface="Consolas"/>
                <a:ea typeface="Consolas"/>
                <a:cs typeface="Consolas"/>
                <a:sym typeface="Consolas"/>
              </a:rPr>
              <a:t>app.listen(3001)</a:t>
            </a:r>
            <a:r>
              <a:t>. We change this code as shown below:</a:t>
            </a:r>
          </a:p>
          <a:p>
            <a:pPr algn="just">
              <a:lnSpc>
                <a:spcPct val="125000"/>
              </a:lnSpc>
              <a:defRPr sz="1100"/>
            </a:pPr>
            <a:endParaRPr>
              <a:latin typeface="Montserrat Light"/>
              <a:ea typeface="Montserrat Light"/>
              <a:cs typeface="Montserrat Light"/>
              <a:sym typeface="Montserrat Light"/>
            </a:endParaRPr>
          </a:p>
          <a:p>
            <a:pPr indent="457200" algn="just">
              <a:lnSpc>
                <a:spcPct val="125000"/>
              </a:lnSpc>
              <a:defRPr sz="1100">
                <a:latin typeface="Consolas"/>
                <a:ea typeface="Consolas"/>
                <a:cs typeface="Consolas"/>
                <a:sym typeface="Consolas"/>
              </a:defRPr>
            </a:pPr>
            <a:r>
              <a:t>const PORT = process.env.PORT || 3001;</a:t>
            </a:r>
          </a:p>
          <a:p>
            <a:pPr indent="457200" algn="just">
              <a:lnSpc>
                <a:spcPct val="125000"/>
              </a:lnSpc>
              <a:defRPr sz="1100">
                <a:latin typeface="Consolas"/>
                <a:ea typeface="Consolas"/>
                <a:cs typeface="Consolas"/>
                <a:sym typeface="Consolas"/>
              </a:defRPr>
            </a:pPr>
            <a:r>
              <a:t>app.listen(PORT);</a:t>
            </a:r>
          </a:p>
          <a:p>
            <a:pPr indent="457200" algn="just">
              <a:lnSpc>
                <a:spcPct val="125000"/>
              </a:lnSpc>
              <a:defRPr sz="1100"/>
            </a:pPr>
            <a:endParaRPr>
              <a:latin typeface="Montserrat Light"/>
              <a:ea typeface="Montserrat Light"/>
              <a:cs typeface="Montserrat Light"/>
              <a:sym typeface="Montserrat Light"/>
            </a:endParaRPr>
          </a:p>
          <a:p>
            <a:pPr indent="457200" algn="just">
              <a:lnSpc>
                <a:spcPct val="125000"/>
              </a:lnSpc>
              <a:defRPr sz="1100">
                <a:latin typeface="Montserrat Light"/>
                <a:ea typeface="Montserrat Light"/>
                <a:cs typeface="Montserrat Light"/>
                <a:sym typeface="Montserrat Light"/>
              </a:defRPr>
            </a:pPr>
            <a:r>
              <a:t>As shown in the code above, instead of hard-coding a port number, we create a variable that is assigned a number based on the process.env.PORT value. Process.env is used to access environment variables, i.e. variables that are set by the underlying runtime environment. The </a:t>
            </a:r>
            <a:r>
              <a:rPr>
                <a:latin typeface="Consolas"/>
                <a:ea typeface="Consolas"/>
                <a:cs typeface="Consolas"/>
                <a:sym typeface="Consolas"/>
              </a:rPr>
              <a:t>process.env.PORT</a:t>
            </a:r>
            <a:r>
              <a:t> value will only be assigned in the production environment (by Heroku) and not in the development environment (the PC you are using to develop your app). We, therefore, have an or ( || ) statement that sets the port value (to 3001 in this example) that we will use in the development environment.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Shape 292"/>
          <p:cNvSpPr/>
          <p:nvPr>
            <p:ph type="sldImg"/>
          </p:nvPr>
        </p:nvSpPr>
        <p:spPr>
          <a:prstGeom prst="rect">
            <a:avLst/>
          </a:prstGeom>
        </p:spPr>
        <p:txBody>
          <a:bodyPr/>
          <a:lstStyle/>
          <a:p>
            <a:pPr/>
          </a:p>
        </p:txBody>
      </p:sp>
      <p:sp>
        <p:nvSpPr>
          <p:cNvPr id="293" name="Shape 293"/>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You are already familiar with the Fetch API. It provides an interface for asynchronously fetching resources.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You are already familiar with the Fetch API. It provides an interface for asynchronously fetching resources.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Shape 304"/>
          <p:cNvSpPr/>
          <p:nvPr>
            <p:ph type="sldImg"/>
          </p:nvPr>
        </p:nvSpPr>
        <p:spPr>
          <a:prstGeom prst="rect">
            <a:avLst/>
          </a:prstGeom>
        </p:spPr>
        <p:txBody>
          <a:bodyPr/>
          <a:lstStyle/>
          <a:p>
            <a:pPr/>
          </a:p>
        </p:txBody>
      </p:sp>
      <p:sp>
        <p:nvSpPr>
          <p:cNvPr id="305" name="Shape 305"/>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You will notice that you use the Fetch API in nearly exactly the same manner whether you are getting data from a remote or local API (your Express app). The only difference if you are getting data from the Express server that you have configured as the proxy, is that you only provide the path to the resource, not the full URL (i.e. </a:t>
            </a:r>
            <a:r>
              <a:rPr>
                <a:latin typeface="Consolas"/>
                <a:ea typeface="Consolas"/>
                <a:cs typeface="Consolas"/>
                <a:sym typeface="Consolas"/>
              </a:rPr>
              <a:t>fetch(“/items”)</a:t>
            </a:r>
            <a:r>
              <a:t> instead of </a:t>
            </a:r>
            <a:r>
              <a:rPr>
                <a:latin typeface="Consolas"/>
                <a:ea typeface="Consolas"/>
                <a:cs typeface="Consolas"/>
                <a:sym typeface="Consolas"/>
              </a:rPr>
              <a:t>fetch("</a:t>
            </a:r>
            <a:r>
              <a:rPr u="sng">
                <a:solidFill>
                  <a:srgbClr val="99CA3C"/>
                </a:solidFill>
                <a:uFill>
                  <a:solidFill>
                    <a:srgbClr val="99CA3C"/>
                  </a:solidFill>
                </a:uFill>
                <a:latin typeface="Consolas"/>
                <a:ea typeface="Consolas"/>
                <a:cs typeface="Consolas"/>
                <a:sym typeface="Consolas"/>
                <a:hlinkClick r:id="rId3" invalidUrl="" action="" tgtFrame="" tooltip="" history="1" highlightClick="0" endSnd="0"/>
              </a:rPr>
              <a:t>https://api.example.com/items</a:t>
            </a:r>
            <a:r>
              <a:rPr>
                <a:latin typeface="Consolas"/>
                <a:ea typeface="Consolas"/>
                <a:cs typeface="Consolas"/>
                <a:sym typeface="Consolas"/>
              </a:rPr>
              <a:t>")</a:t>
            </a:r>
            <a:r>
              <a:t>). The path that you pass as an argument to the fetch() method should have a corresponding route in the Express app. E.g. </a:t>
            </a:r>
            <a:r>
              <a:rPr>
                <a:latin typeface="Consolas"/>
                <a:ea typeface="Consolas"/>
                <a:cs typeface="Consolas"/>
                <a:sym typeface="Consolas"/>
              </a:rPr>
              <a:t>fetch("/items") </a:t>
            </a:r>
            <a:r>
              <a:t>in the React app would have a matching </a:t>
            </a:r>
            <a:r>
              <a:rPr>
                <a:latin typeface="Consolas"/>
                <a:ea typeface="Consolas"/>
                <a:cs typeface="Consolas"/>
                <a:sym typeface="Consolas"/>
              </a:rPr>
              <a:t>app.get('/get', function(req, res) {...</a:t>
            </a:r>
            <a:r>
              <a:t> route in the Express app.</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Shape 312"/>
          <p:cNvSpPr/>
          <p:nvPr>
            <p:ph type="sldImg"/>
          </p:nvPr>
        </p:nvSpPr>
        <p:spPr>
          <a:prstGeom prst="rect">
            <a:avLst/>
          </a:prstGeom>
        </p:spPr>
        <p:txBody>
          <a:bodyPr/>
          <a:lstStyle/>
          <a:p>
            <a:pPr/>
          </a:p>
        </p:txBody>
      </p:sp>
      <p:sp>
        <p:nvSpPr>
          <p:cNvPr id="313" name="Shape 313"/>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The Fetch API provides a JavaScript interface for accessing and manipulating parts of the HTTP pipeline, such as requests and responses. As such, it can also be used to make HTTP PUT, POST or DELETE requests.</a:t>
            </a: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latin typeface="Montserrat Light"/>
                <a:ea typeface="Montserrat Light"/>
                <a:cs typeface="Montserrat Light"/>
                <a:sym typeface="Montserrat Light"/>
              </a:defRPr>
            </a:pPr>
            <a:r>
              <a:t>Make sure that your parse the response you get from the Express server appropriately. Remember that from the Express Server, </a:t>
            </a:r>
            <a:r>
              <a:rPr u="sng">
                <a:solidFill>
                  <a:srgbClr val="99CA3C"/>
                </a:solidFill>
                <a:uFill>
                  <a:solidFill>
                    <a:srgbClr val="99CA3C"/>
                  </a:solidFill>
                </a:uFill>
                <a:latin typeface="Consolas"/>
                <a:ea typeface="Consolas"/>
                <a:cs typeface="Consolas"/>
                <a:sym typeface="Consolas"/>
                <a:hlinkClick r:id="rId3" invalidUrl="" action="" tgtFrame="" tooltip="" history="1" highlightClick="0" endSnd="0"/>
              </a:rPr>
              <a:t>res.send()</a:t>
            </a:r>
            <a:r>
              <a:t> can be used to send various types of responses (in the body of the HTTP response) to the front-end including Buffer objects, Strings, objects, or Arrays. When the parameter is a String (e.g. </a:t>
            </a:r>
            <a:r>
              <a:rPr>
                <a:latin typeface="Consolas"/>
                <a:ea typeface="Consolas"/>
                <a:cs typeface="Consolas"/>
                <a:sym typeface="Consolas"/>
              </a:rPr>
              <a:t>res.send('&lt;p&gt;some html&lt;/p&gt;');</a:t>
            </a:r>
            <a:r>
              <a:t>), the </a:t>
            </a:r>
            <a:r>
              <a:rPr>
                <a:latin typeface="Consolas"/>
                <a:ea typeface="Consolas"/>
                <a:cs typeface="Consolas"/>
                <a:sym typeface="Consolas"/>
              </a:rPr>
              <a:t>res.send()</a:t>
            </a:r>
            <a:r>
              <a:t> method sets the Content-Type to “text/html”. When the parameter is an Array or Object, Express responds with the JSON representation. You can also use </a:t>
            </a:r>
            <a:r>
              <a:rPr u="sng">
                <a:solidFill>
                  <a:srgbClr val="99CA3C"/>
                </a:solidFill>
                <a:uFill>
                  <a:solidFill>
                    <a:srgbClr val="99CA3C"/>
                  </a:solidFill>
                </a:uFill>
                <a:latin typeface="Consolas"/>
                <a:ea typeface="Consolas"/>
                <a:cs typeface="Consolas"/>
                <a:sym typeface="Consolas"/>
                <a:hlinkClick r:id="rId4" invalidUrl="" action="" tgtFrame="" tooltip="" history="1" highlightClick="0" endSnd="0"/>
              </a:rPr>
              <a:t>res.json()</a:t>
            </a:r>
            <a:r>
              <a:t> to send JSON data. </a:t>
            </a: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latin typeface="Montserrat Light"/>
                <a:ea typeface="Montserrat Light"/>
                <a:cs typeface="Montserrat Light"/>
                <a:sym typeface="Montserrat Light"/>
              </a:defRPr>
            </a:pPr>
            <a:r>
              <a:t>When you parse the data sent from the Express app in the fetch() method in your React app, you could use either res.json() (as shown in the example above) or </a:t>
            </a:r>
            <a:r>
              <a:rPr u="sng">
                <a:solidFill>
                  <a:srgbClr val="99CA3C"/>
                </a:solidFill>
                <a:uFill>
                  <a:solidFill>
                    <a:srgbClr val="99CA3C"/>
                  </a:solidFill>
                </a:uFill>
                <a:hlinkClick r:id="rId5" invalidUrl="" action="" tgtFrame="" tooltip="" history="1" highlightClick="0" endSnd="0"/>
              </a:rPr>
              <a:t>res.text()</a:t>
            </a:r>
            <a:r>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Shape 318"/>
          <p:cNvSpPr/>
          <p:nvPr>
            <p:ph type="sldImg"/>
          </p:nvPr>
        </p:nvSpPr>
        <p:spPr>
          <a:prstGeom prst="rect">
            <a:avLst/>
          </a:prstGeom>
        </p:spPr>
        <p:txBody>
          <a:bodyPr/>
          <a:lstStyle/>
          <a:p>
            <a:pPr/>
          </a:p>
        </p:txBody>
      </p:sp>
      <p:sp>
        <p:nvSpPr>
          <p:cNvPr id="319" name="Shape 319"/>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To use the fetch() method to make HTTP POST, PUT or DELETE requests, we pass the fetch() method an optional second argument, an init object that allows you to control a number of different settings. </a:t>
            </a: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latin typeface="Montserrat Light"/>
                <a:ea typeface="Montserrat Light"/>
                <a:cs typeface="Montserrat Light"/>
                <a:sym typeface="Montserrat Light"/>
              </a:defRPr>
            </a:pPr>
            <a:r>
              <a:t>Important settings that can be specified are:</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method: which can be GET, POST, PUT or DELETE </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headers:  A headers object is a simple multi-map of names to values. Importantly we can modify the “Content-Type” to describe the type of data that is being passed with the request. The “Content-Type can be "application/json" or "application/x-www-form-urlencoded". </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Body: Both requests and responses may contain body data which can be either text, JSON, form data or an array buffer. See more about the types of data that can be sent or received in the body </a:t>
            </a:r>
            <a:r>
              <a:rPr u="sng">
                <a:solidFill>
                  <a:srgbClr val="99CA3C"/>
                </a:solidFill>
                <a:uFill>
                  <a:solidFill>
                    <a:srgbClr val="99CA3C"/>
                  </a:solidFill>
                </a:uFill>
                <a:hlinkClick r:id="rId3" invalidUrl="" action="" tgtFrame="" tooltip="" history="1" highlightClick="0" endSnd="0"/>
              </a:rPr>
              <a:t>here</a:t>
            </a:r>
            <a:r>
              <a:t>. Any data that should be passed from the front-end to the server or vice-a-versa is sent in the body. The body data type must match the "Content-Type" header.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Shape 324"/>
          <p:cNvSpPr/>
          <p:nvPr>
            <p:ph type="sldImg"/>
          </p:nvPr>
        </p:nvSpPr>
        <p:spPr>
          <a:prstGeom prst="rect">
            <a:avLst/>
          </a:prstGeom>
        </p:spPr>
        <p:txBody>
          <a:bodyPr/>
          <a:lstStyle/>
          <a:p>
            <a:pPr/>
          </a:p>
        </p:txBody>
      </p:sp>
      <p:sp>
        <p:nvSpPr>
          <p:cNvPr id="325" name="Shape 325"/>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Notice how the init object is passed as a second argument to the fetch() method below to make an HTTP post request that passes some data stored as JSON to the server: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Shape 330"/>
          <p:cNvSpPr/>
          <p:nvPr>
            <p:ph type="sldImg"/>
          </p:nvPr>
        </p:nvSpPr>
        <p:spPr>
          <a:prstGeom prst="rect">
            <a:avLst/>
          </a:prstGeom>
        </p:spPr>
        <p:txBody>
          <a:bodyPr/>
          <a:lstStyle/>
          <a:p>
            <a:pPr/>
          </a:p>
        </p:txBody>
      </p:sp>
      <p:sp>
        <p:nvSpPr>
          <p:cNvPr id="331" name="Shape 331"/>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The body-parser middleware extracts the entire body portion of an incoming request stream and exposes it on req.body.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Shape 336"/>
          <p:cNvSpPr/>
          <p:nvPr>
            <p:ph type="sldImg"/>
          </p:nvPr>
        </p:nvSpPr>
        <p:spPr>
          <a:prstGeom prst="rect">
            <a:avLst/>
          </a:prstGeom>
        </p:spPr>
        <p:txBody>
          <a:bodyPr/>
          <a:lstStyle/>
          <a:p>
            <a:pPr/>
          </a:p>
        </p:txBody>
      </p:sp>
      <p:sp>
        <p:nvSpPr>
          <p:cNvPr id="337" name="Shape 337"/>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As you can see in the code example above, JSON.stringify(...) can be used to pass JSON in the body. You could also pass FormData in the body.  See more about using FormData </a:t>
            </a:r>
            <a:r>
              <a:rPr u="sng">
                <a:solidFill>
                  <a:srgbClr val="99CA3C"/>
                </a:solidFill>
                <a:uFill>
                  <a:solidFill>
                    <a:srgbClr val="99CA3C"/>
                  </a:solidFill>
                </a:uFill>
                <a:hlinkClick r:id="rId3" invalidUrl="" action="" tgtFrame="" tooltip="" history="1" highlightClick="0" endSnd="0"/>
              </a:rPr>
              <a:t>here</a:t>
            </a:r>
            <a:r>
              <a:t> and </a:t>
            </a:r>
            <a:r>
              <a:rPr u="sng">
                <a:solidFill>
                  <a:srgbClr val="99CA3C"/>
                </a:solidFill>
                <a:uFill>
                  <a:solidFill>
                    <a:srgbClr val="99CA3C"/>
                  </a:solidFill>
                </a:uFill>
                <a:hlinkClick r:id="rId4" invalidUrl="" action="" tgtFrame="" tooltip="" history="1" highlightClick="0" endSnd="0"/>
              </a:rPr>
              <a:t>here</a:t>
            </a:r>
            <a: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Shape 343"/>
          <p:cNvSpPr/>
          <p:nvPr>
            <p:ph type="sldImg"/>
          </p:nvPr>
        </p:nvSpPr>
        <p:spPr>
          <a:prstGeom prst="rect">
            <a:avLst/>
          </a:prstGeom>
        </p:spPr>
        <p:txBody>
          <a:bodyPr/>
          <a:lstStyle/>
          <a:p>
            <a:pPr/>
          </a:p>
        </p:txBody>
      </p:sp>
      <p:sp>
        <p:nvSpPr>
          <p:cNvPr id="344" name="Shape 344"/>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Before you are ready to start deploying your app to Heroku, there are a few things that you have to change in your app first. Many of these may already have been done by default when you generated your app or you may already have changed them based on what you have learnt. Therefore, the following serves as a checklist of things to take into consideration before deploying your full stack application to Heroku:</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Shape 349"/>
          <p:cNvSpPr/>
          <p:nvPr>
            <p:ph type="sldImg"/>
          </p:nvPr>
        </p:nvSpPr>
        <p:spPr>
          <a:prstGeom prst="rect">
            <a:avLst/>
          </a:prstGeom>
        </p:spPr>
        <p:txBody>
          <a:bodyPr/>
          <a:lstStyle/>
          <a:p>
            <a:pPr/>
          </a:p>
        </p:txBody>
      </p:sp>
      <p:sp>
        <p:nvSpPr>
          <p:cNvPr id="350" name="Shape 350"/>
          <p:cNvSpPr/>
          <p:nvPr>
            <p:ph type="body" sz="quarter" idx="1"/>
          </p:nvPr>
        </p:nvSpPr>
        <p:spPr>
          <a:prstGeom prst="rect">
            <a:avLst/>
          </a:prstGeom>
        </p:spPr>
        <p:txBody>
          <a:bodyPr/>
          <a:lstStyle/>
          <a:p>
            <a:pPr indent="457200" algn="just">
              <a:lnSpc>
                <a:spcPct val="125000"/>
              </a:lnSpc>
              <a:defRPr sz="1100">
                <a:latin typeface="Montserrat Light"/>
                <a:ea typeface="Montserrat Light"/>
                <a:cs typeface="Montserrat Light"/>
                <a:sym typeface="Montserrat Light"/>
              </a:defRPr>
            </a:pPr>
            <a:r>
              <a:t>Heroku specifies which port to listen for HTTP requests on. We, therefore, can’t choose which port we want to use in the production environment. Consequently, we need to modify our code so that it gets a port number from Heroku and dynamically binds to the port in the production environment. We do this by modifying the code where we set up our server. We would usually have a line of code in this file that says something like, </a:t>
            </a:r>
            <a:r>
              <a:rPr>
                <a:latin typeface="Consolas"/>
                <a:ea typeface="Consolas"/>
                <a:cs typeface="Consolas"/>
                <a:sym typeface="Consolas"/>
              </a:rPr>
              <a:t>app.listen(3001)</a:t>
            </a:r>
            <a:r>
              <a:t>. We change this code as shown below:</a:t>
            </a:r>
          </a:p>
          <a:p>
            <a:pPr algn="just">
              <a:lnSpc>
                <a:spcPct val="125000"/>
              </a:lnSpc>
              <a:defRPr sz="1100"/>
            </a:pPr>
            <a:endParaRPr>
              <a:latin typeface="Montserrat Light"/>
              <a:ea typeface="Montserrat Light"/>
              <a:cs typeface="Montserrat Light"/>
              <a:sym typeface="Montserrat Light"/>
            </a:endParaRPr>
          </a:p>
          <a:p>
            <a:pPr indent="457200" algn="just">
              <a:lnSpc>
                <a:spcPct val="125000"/>
              </a:lnSpc>
              <a:defRPr sz="1100">
                <a:latin typeface="Consolas"/>
                <a:ea typeface="Consolas"/>
                <a:cs typeface="Consolas"/>
                <a:sym typeface="Consolas"/>
              </a:defRPr>
            </a:pPr>
            <a:r>
              <a:t>const PORT = process.env.PORT || 3001;</a:t>
            </a:r>
          </a:p>
          <a:p>
            <a:pPr indent="457200" algn="just">
              <a:lnSpc>
                <a:spcPct val="125000"/>
              </a:lnSpc>
              <a:defRPr sz="1100">
                <a:latin typeface="Consolas"/>
                <a:ea typeface="Consolas"/>
                <a:cs typeface="Consolas"/>
                <a:sym typeface="Consolas"/>
              </a:defRPr>
            </a:pPr>
            <a:r>
              <a:t>app.listen(PORT);</a:t>
            </a:r>
          </a:p>
          <a:p>
            <a:pPr indent="457200" algn="just">
              <a:lnSpc>
                <a:spcPct val="125000"/>
              </a:lnSpc>
              <a:defRPr sz="1100"/>
            </a:pPr>
            <a:endParaRPr>
              <a:latin typeface="Montserrat Light"/>
              <a:ea typeface="Montserrat Light"/>
              <a:cs typeface="Montserrat Light"/>
              <a:sym typeface="Montserrat Light"/>
            </a:endParaRPr>
          </a:p>
          <a:p>
            <a:pPr indent="457200" algn="just">
              <a:lnSpc>
                <a:spcPct val="125000"/>
              </a:lnSpc>
              <a:defRPr sz="1100">
                <a:latin typeface="Montserrat Light"/>
                <a:ea typeface="Montserrat Light"/>
                <a:cs typeface="Montserrat Light"/>
                <a:sym typeface="Montserrat Light"/>
              </a:defRPr>
            </a:pPr>
            <a:r>
              <a:t>As shown in the code above, instead of hard-coding a port number, we create a variable that is assigned a number based on the process.env.PORT value. Process.env is used to access environment variables, i.e. variables that are set by the underlying runtime environment. The </a:t>
            </a:r>
            <a:r>
              <a:rPr>
                <a:latin typeface="Consolas"/>
                <a:ea typeface="Consolas"/>
                <a:cs typeface="Consolas"/>
                <a:sym typeface="Consolas"/>
              </a:rPr>
              <a:t>process.env.PORT</a:t>
            </a:r>
            <a:r>
              <a:t> value will only be assigned in the production environment (by Heroku) and not in the development environment (the PC you are using to develop your app). We, therefore, have an or ( || ) statement that sets the port value (to 3001 in this example) that we will use in the development environment.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 From your React app, specify that the Express app is the proxy server (i.e. will intercept HTTP requests). When the user requests a resource that is not static through the React front-end, the request is forwarded to the proxy (Express app) which will then handle the request.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Shape 355"/>
          <p:cNvSpPr/>
          <p:nvPr>
            <p:ph type="sldImg"/>
          </p:nvPr>
        </p:nvSpPr>
        <p:spPr>
          <a:prstGeom prst="rect">
            <a:avLst/>
          </a:prstGeom>
        </p:spPr>
        <p:txBody>
          <a:bodyPr/>
          <a:lstStyle/>
          <a:p>
            <a:pPr/>
          </a:p>
        </p:txBody>
      </p:sp>
      <p:sp>
        <p:nvSpPr>
          <p:cNvPr id="356" name="Shape 356"/>
          <p:cNvSpPr/>
          <p:nvPr>
            <p:ph type="body" sz="quarter" idx="1"/>
          </p:nvPr>
        </p:nvSpPr>
        <p:spPr>
          <a:prstGeom prst="rect">
            <a:avLst/>
          </a:prstGeom>
        </p:spPr>
        <p:txBody>
          <a:bodyPr/>
          <a:lstStyle/>
          <a:p>
            <a:pPr indent="457200" algn="just">
              <a:lnSpc>
                <a:spcPct val="125000"/>
              </a:lnSpc>
              <a:defRPr sz="1100">
                <a:latin typeface="Montserrat Light"/>
                <a:ea typeface="Montserrat Light"/>
                <a:cs typeface="Montserrat Light"/>
                <a:sym typeface="Montserrat Light"/>
              </a:defRPr>
            </a:pPr>
            <a:r>
              <a:t>Heroku will look in your package.json file (of your back-end app) to see how to start your server. Make sure that you specify the file that you want to use to start your server in the scripts section of your package.json file. E.g.</a:t>
            </a:r>
            <a:r>
              <a:rPr>
                <a:latin typeface="Consolas"/>
                <a:ea typeface="Consolas"/>
                <a:cs typeface="Consolas"/>
                <a:sym typeface="Consolas"/>
              </a:rPr>
              <a:t> "start": "app.js"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Shape 361"/>
          <p:cNvSpPr/>
          <p:nvPr>
            <p:ph type="sldImg"/>
          </p:nvPr>
        </p:nvSpPr>
        <p:spPr>
          <a:prstGeom prst="rect">
            <a:avLst/>
          </a:prstGeom>
        </p:spPr>
        <p:txBody>
          <a:bodyPr/>
          <a:lstStyle/>
          <a:p>
            <a:pPr/>
          </a:p>
        </p:txBody>
      </p:sp>
      <p:sp>
        <p:nvSpPr>
          <p:cNvPr id="362" name="Shape 362"/>
          <p:cNvSpPr/>
          <p:nvPr>
            <p:ph type="body" sz="quarter" idx="1"/>
          </p:nvPr>
        </p:nvSpPr>
        <p:spPr>
          <a:prstGeom prst="rect">
            <a:avLst/>
          </a:prstGeom>
        </p:spPr>
        <p:txBody>
          <a:bodyPr/>
          <a:lstStyle/>
          <a:p>
            <a:pPr indent="457200" algn="just">
              <a:lnSpc>
                <a:spcPct val="125000"/>
              </a:lnSpc>
              <a:defRPr sz="1100">
                <a:latin typeface="Montserrat Light"/>
                <a:ea typeface="Montserrat Light"/>
                <a:cs typeface="Montserrat Light"/>
                <a:sym typeface="Montserrat Light"/>
              </a:defRPr>
            </a:pPr>
            <a:r>
              <a:t>In the script above, ‘frontend’ is the name of the React app you have created. Here Heroku is instructed to build the React app in the front-end directory. This results in resources like these: </a:t>
            </a:r>
          </a:p>
          <a:p>
            <a:pPr indent="457200" algn="just">
              <a:lnSpc>
                <a:spcPct val="125000"/>
              </a:lnSpc>
              <a:defRPr sz="1100">
                <a:latin typeface="Consolas"/>
                <a:ea typeface="Consolas"/>
                <a:cs typeface="Consolas"/>
                <a:sym typeface="Consolas"/>
              </a:defRPr>
            </a:pPr>
            <a:r>
              <a:t>build/static/js/main.e9c53ac3.js</a:t>
            </a:r>
          </a:p>
          <a:p>
            <a:pPr indent="457200" algn="just">
              <a:lnSpc>
                <a:spcPct val="125000"/>
              </a:lnSpc>
              <a:defRPr sz="1100">
                <a:latin typeface="Consolas"/>
                <a:ea typeface="Consolas"/>
                <a:cs typeface="Consolas"/>
                <a:sym typeface="Consolas"/>
              </a:defRPr>
            </a:pPr>
            <a:r>
              <a:t>build/static/css/main.c17080f1.css</a:t>
            </a:r>
          </a:p>
          <a:p>
            <a:pPr indent="457200" algn="just">
              <a:lnSpc>
                <a:spcPct val="125000"/>
              </a:lnSpc>
              <a:defRPr sz="1100"/>
            </a:pPr>
            <a:endParaRPr>
              <a:latin typeface="Montserrat Light"/>
              <a:ea typeface="Montserrat Light"/>
              <a:cs typeface="Montserrat Light"/>
              <a:sym typeface="Montserrat Light"/>
            </a:endParaRPr>
          </a:p>
          <a:p>
            <a:pPr indent="457200" algn="just">
              <a:lnSpc>
                <a:spcPct val="125000"/>
              </a:lnSpc>
              <a:defRPr sz="1100">
                <a:latin typeface="Montserrat Light"/>
                <a:ea typeface="Montserrat Light"/>
                <a:cs typeface="Montserrat Light"/>
                <a:sym typeface="Montserrat Light"/>
              </a:defRPr>
            </a:pPr>
            <a:r>
              <a:t>The environment variable NPM_CONFIG_PRODUCTION=false allows you to access packages declared under devDependencies in a different buildpack or at runtime. For more information about this, see </a:t>
            </a:r>
            <a:r>
              <a:rPr u="sng">
                <a:solidFill>
                  <a:srgbClr val="99CA3C"/>
                </a:solidFill>
                <a:uFill>
                  <a:solidFill>
                    <a:srgbClr val="99CA3C"/>
                  </a:solidFill>
                </a:uFill>
                <a:hlinkClick r:id="rId3" invalidUrl="" action="" tgtFrame="" tooltip="" history="1" highlightClick="0" endSnd="0"/>
              </a:rPr>
              <a:t>here</a:t>
            </a:r>
            <a:r>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Shape 367"/>
          <p:cNvSpPr/>
          <p:nvPr>
            <p:ph type="sldImg"/>
          </p:nvPr>
        </p:nvSpPr>
        <p:spPr>
          <a:prstGeom prst="rect">
            <a:avLst/>
          </a:prstGeom>
        </p:spPr>
        <p:txBody>
          <a:bodyPr/>
          <a:lstStyle/>
          <a:p>
            <a:pPr/>
          </a:p>
        </p:txBody>
      </p:sp>
      <p:sp>
        <p:nvSpPr>
          <p:cNvPr id="368" name="Shape 368"/>
          <p:cNvSpPr/>
          <p:nvPr>
            <p:ph type="body" sz="quarter" idx="1"/>
          </p:nvPr>
        </p:nvSpPr>
        <p:spPr>
          <a:prstGeom prst="rect">
            <a:avLst/>
          </a:prstGeom>
        </p:spPr>
        <p:txBody>
          <a:bodyPr/>
          <a:lstStyle/>
          <a:p>
            <a:pPr indent="457200" algn="just">
              <a:lnSpc>
                <a:spcPct val="125000"/>
              </a:lnSpc>
              <a:defRPr sz="1100">
                <a:latin typeface="Montserrat Light"/>
                <a:ea typeface="Montserrat Light"/>
                <a:cs typeface="Montserrat Light"/>
                <a:sym typeface="Montserrat Light"/>
              </a:defRPr>
            </a:pPr>
            <a:r>
              <a:t>In the code above, ‘frontend’ is the name of the React app you have created. When this app is built, a directory called ‘build’ is created which contains the assets that the React app makes available. We, therefore, add the code: </a:t>
            </a:r>
          </a:p>
          <a:p>
            <a:pPr indent="457200" algn="just">
              <a:lnSpc>
                <a:spcPct val="125000"/>
              </a:lnSpc>
              <a:defRPr sz="1100"/>
            </a:pPr>
            <a:endParaRPr>
              <a:latin typeface="Montserrat Light"/>
              <a:ea typeface="Montserrat Light"/>
              <a:cs typeface="Montserrat Light"/>
              <a:sym typeface="Montserrat Light"/>
            </a:endParaRPr>
          </a:p>
          <a:p>
            <a:pPr indent="457200" algn="just">
              <a:lnSpc>
                <a:spcPct val="125000"/>
              </a:lnSpc>
              <a:defRPr sz="1100">
                <a:latin typeface="Consolas"/>
                <a:ea typeface="Consolas"/>
                <a:cs typeface="Consolas"/>
                <a:sym typeface="Consolas"/>
              </a:defRPr>
            </a:pPr>
            <a:r>
              <a:t>app.use(express.static(path.join(__dirname,'frontend/build')));</a:t>
            </a:r>
          </a:p>
          <a:p>
            <a:pPr indent="457200" algn="just">
              <a:lnSpc>
                <a:spcPct val="125000"/>
              </a:lnSpc>
              <a:defRPr sz="1100"/>
            </a:pPr>
            <a:endParaRPr>
              <a:latin typeface="Montserrat Light"/>
              <a:ea typeface="Montserrat Light"/>
              <a:cs typeface="Montserrat Light"/>
              <a:sym typeface="Montserrat Light"/>
            </a:endParaRPr>
          </a:p>
          <a:p>
            <a:pPr indent="457200" algn="just">
              <a:lnSpc>
                <a:spcPct val="125000"/>
              </a:lnSpc>
              <a:defRPr sz="1100">
                <a:latin typeface="Montserrat Light"/>
                <a:ea typeface="Montserrat Light"/>
                <a:cs typeface="Montserrat Light"/>
                <a:sym typeface="Montserrat Light"/>
              </a:defRPr>
            </a:pPr>
            <a:r>
              <a:t>For more information about how this statement is used to make the React app resources available, see here.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Therefore, the decision that you face is basically whether to: </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Keep them together – Express and React applications sit on the same machine. The Express application then serves the React files and the API requests. Otherwise,</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Split them apart – Host the Express API on one machine, and the React app on another. </a:t>
            </a: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latin typeface="Montserrat Light"/>
                <a:ea typeface="Montserrat Light"/>
                <a:cs typeface="Montserrat Light"/>
                <a:sym typeface="Montserrat Light"/>
              </a:defRPr>
            </a:pPr>
            <a:r>
              <a:t>In this task, we will be keeping the React and Express apps together. Therefore, we recommend that you create the front-end React application within the back-end Express application project directory. Your back-end project directory would thus contain your front-end project directory: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Shape 249"/>
          <p:cNvSpPr/>
          <p:nvPr>
            <p:ph type="sldImg"/>
          </p:nvPr>
        </p:nvSpPr>
        <p:spPr>
          <a:prstGeom prst="rect">
            <a:avLst/>
          </a:prstGeom>
        </p:spPr>
        <p:txBody>
          <a:bodyPr/>
          <a:lstStyle/>
          <a:p>
            <a:pPr/>
          </a:p>
        </p:txBody>
      </p:sp>
      <p:sp>
        <p:nvSpPr>
          <p:cNvPr id="250" name="Shape 250"/>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 From your React app, specify that the Express app is the proxy server (i.e. will intercept HTTP requests). When the user requests a resource that is not static through the React front-end, the request is forwarded to the proxy (Express app) which will then handle the request.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Shape 257"/>
          <p:cNvSpPr/>
          <p:nvPr>
            <p:ph type="sldImg"/>
          </p:nvPr>
        </p:nvSpPr>
        <p:spPr>
          <a:prstGeom prst="rect">
            <a:avLst/>
          </a:prstGeom>
        </p:spPr>
        <p:txBody>
          <a:bodyPr/>
          <a:lstStyle/>
          <a:p>
            <a:pPr/>
          </a:p>
        </p:txBody>
      </p:sp>
      <p:sp>
        <p:nvSpPr>
          <p:cNvPr id="258" name="Shape 258"/>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 From your React app, specify that the Express app is the proxy server (i.e. will intercept HTTP requests). When the user requests a resource that is not static through the React front-end, the request is forwarded to the proxy (Express app) which will then handle the request.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Shape 264"/>
          <p:cNvSpPr/>
          <p:nvPr>
            <p:ph type="sldImg"/>
          </p:nvPr>
        </p:nvSpPr>
        <p:spPr>
          <a:prstGeom prst="rect">
            <a:avLst/>
          </a:prstGeom>
        </p:spPr>
        <p:txBody>
          <a:bodyPr/>
          <a:lstStyle/>
          <a:p>
            <a:pPr/>
          </a:p>
        </p:txBody>
      </p:sp>
      <p:sp>
        <p:nvSpPr>
          <p:cNvPr id="265" name="Shape 265"/>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 From your React app, specify that the Express app is the proxy server (i.e. will intercept HTTP requests). When the user requests a resource that is not static through the React front-end, the request is forwarded to the proxy (Express app) which will then handle the request.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Shape 271"/>
          <p:cNvSpPr/>
          <p:nvPr>
            <p:ph type="sldImg"/>
          </p:nvPr>
        </p:nvSpPr>
        <p:spPr>
          <a:prstGeom prst="rect">
            <a:avLst/>
          </a:prstGeom>
        </p:spPr>
        <p:txBody>
          <a:bodyPr/>
          <a:lstStyle/>
          <a:p>
            <a:pPr/>
          </a:p>
        </p:txBody>
      </p:sp>
      <p:sp>
        <p:nvSpPr>
          <p:cNvPr id="272" name="Shape 272"/>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To specify that the Express app is the proxy, do the following: </a:t>
            </a:r>
          </a:p>
          <a:p>
            <a:pPr marL="457200" indent="-298450" algn="just">
              <a:lnSpc>
                <a:spcPct val="125000"/>
              </a:lnSpc>
              <a:buClr>
                <a:srgbClr val="000000"/>
              </a:buClr>
              <a:buSzPts val="1100"/>
              <a:buAutoNum type="arabicPeriod" startAt="1"/>
              <a:defRPr sz="1100">
                <a:latin typeface="Montserrat Light"/>
                <a:ea typeface="Montserrat Light"/>
                <a:cs typeface="Montserrat Light"/>
                <a:sym typeface="Montserrat Light"/>
              </a:defRPr>
            </a:pPr>
            <a:r>
              <a:t>Open the package.json file of your React app. Be careful here. Open the package.json file for your React app, not for your Express app. </a:t>
            </a:r>
          </a:p>
          <a:p>
            <a:pPr marL="457200" indent="-298450" algn="just">
              <a:lnSpc>
                <a:spcPct val="125000"/>
              </a:lnSpc>
              <a:buClr>
                <a:srgbClr val="000000"/>
              </a:buClr>
              <a:buSzPts val="1100"/>
              <a:buAutoNum type="arabicPeriod" startAt="1"/>
              <a:defRPr sz="1100">
                <a:latin typeface="Montserrat Light"/>
                <a:ea typeface="Montserrat Light"/>
                <a:cs typeface="Montserrat Light"/>
                <a:sym typeface="Montserrat Light"/>
              </a:defRPr>
            </a:pPr>
            <a:r>
              <a:t>Add the proxy information to the package.json file as shown below. Make sure that the port you specify is the same port number that you configured for the Express app. Also, make sure that the React and Express apps are working on different ports (you will have to modify at least one of them because both listen on Port 3000 by default).</a:t>
            </a:r>
          </a:p>
          <a:p>
            <a:pPr algn="just">
              <a:lnSpc>
                <a:spcPct val="125000"/>
              </a:lnSpc>
              <a:defRPr sz="1100">
                <a:latin typeface="Montserrat Light"/>
                <a:ea typeface="Montserrat Light"/>
                <a:cs typeface="Montserrat Light"/>
                <a:sym typeface="Montserrat Light"/>
              </a:defRPr>
            </a:pPr>
            <a:r>
              <a:t>	</a:t>
            </a:r>
          </a:p>
          <a:p>
            <a:pPr indent="457200" algn="just">
              <a:lnSpc>
                <a:spcPct val="125000"/>
              </a:lnSpc>
              <a:defRPr sz="1100">
                <a:latin typeface="Consolas"/>
                <a:ea typeface="Consolas"/>
                <a:cs typeface="Consolas"/>
                <a:sym typeface="Consolas"/>
              </a:defRPr>
            </a:pPr>
            <a:r>
              <a:t>"proxy": "http://localhost:3001"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Shape 278"/>
          <p:cNvSpPr/>
          <p:nvPr>
            <p:ph type="sldImg"/>
          </p:nvPr>
        </p:nvSpPr>
        <p:spPr>
          <a:prstGeom prst="rect">
            <a:avLst/>
          </a:prstGeom>
        </p:spPr>
        <p:txBody>
          <a:bodyPr/>
          <a:lstStyle/>
          <a:p>
            <a:pPr/>
          </a:p>
        </p:txBody>
      </p:sp>
      <p:sp>
        <p:nvSpPr>
          <p:cNvPr id="279" name="Shape 279"/>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You are already familiar with the Fetch API. It provides an interface for asynchronously fetching resources.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Shape 285"/>
          <p:cNvSpPr/>
          <p:nvPr>
            <p:ph type="sldImg"/>
          </p:nvPr>
        </p:nvSpPr>
        <p:spPr>
          <a:prstGeom prst="rect">
            <a:avLst/>
          </a:prstGeom>
        </p:spPr>
        <p:txBody>
          <a:bodyPr/>
          <a:lstStyle/>
          <a:p>
            <a:pPr/>
          </a:p>
        </p:txBody>
      </p:sp>
      <p:sp>
        <p:nvSpPr>
          <p:cNvPr id="286" name="Shape 286"/>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You are already familiar with the Fetch API. It provides an interface for asynchronously fetching resources.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grpSp>
        <p:nvGrpSpPr>
          <p:cNvPr id="32" name="Google Shape;23;p2"/>
          <p:cNvGrpSpPr/>
          <p:nvPr/>
        </p:nvGrpSpPr>
        <p:grpSpPr>
          <a:xfrm>
            <a:off x="-1" y="-6351"/>
            <a:ext cx="9144001" cy="5149851"/>
            <a:chOff x="0" y="0"/>
            <a:chExt cx="9144000" cy="5149850"/>
          </a:xfrm>
        </p:grpSpPr>
        <p:sp>
          <p:nvSpPr>
            <p:cNvPr id="22" name="Google Shape;24;p2"/>
            <p:cNvSpPr/>
            <p:nvPr/>
          </p:nvSpPr>
          <p:spPr>
            <a:xfrm>
              <a:off x="7028259" y="6350"/>
              <a:ext cx="914400" cy="5143500"/>
            </a:xfrm>
            <a:prstGeom prst="line">
              <a:avLst/>
            </a:prstGeom>
            <a:noFill/>
            <a:ln w="9525" cap="flat">
              <a:solidFill>
                <a:srgbClr val="BFBFBF"/>
              </a:solidFill>
              <a:prstDash val="solid"/>
              <a:round/>
            </a:ln>
            <a:effectLst/>
          </p:spPr>
          <p:txBody>
            <a:bodyPr wrap="square" lIns="0" tIns="0" rIns="0" bIns="0" numCol="1" anchor="t">
              <a:noAutofit/>
            </a:bodyPr>
            <a:lstStyle/>
            <a:p>
              <a:pPr/>
            </a:p>
          </p:txBody>
        </p:sp>
        <p:sp>
          <p:nvSpPr>
            <p:cNvPr id="23" name="Google Shape;25;p2"/>
            <p:cNvSpPr/>
            <p:nvPr/>
          </p:nvSpPr>
          <p:spPr>
            <a:xfrm flipH="1">
              <a:off x="5568950" y="2767409"/>
              <a:ext cx="3572669" cy="2382441"/>
            </a:xfrm>
            <a:prstGeom prst="line">
              <a:avLst/>
            </a:prstGeom>
            <a:noFill/>
            <a:ln w="9525" cap="flat">
              <a:solidFill>
                <a:srgbClr val="D8D8D8"/>
              </a:solidFill>
              <a:prstDash val="solid"/>
              <a:round/>
            </a:ln>
            <a:effectLst/>
          </p:spPr>
          <p:txBody>
            <a:bodyPr wrap="square" lIns="0" tIns="0" rIns="0" bIns="0" numCol="1" anchor="t">
              <a:noAutofit/>
            </a:bodyPr>
            <a:lstStyle/>
            <a:p>
              <a:pPr/>
            </a:p>
          </p:txBody>
        </p:sp>
        <p:sp>
          <p:nvSpPr>
            <p:cNvPr id="24" name="Google Shape;26;p2"/>
            <p:cNvSpPr/>
            <p:nvPr/>
          </p:nvSpPr>
          <p:spPr>
            <a:xfrm>
              <a:off x="6886106" y="-1"/>
              <a:ext cx="2255513"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p>
          </p:txBody>
        </p:sp>
        <p:sp>
          <p:nvSpPr>
            <p:cNvPr id="25" name="Google Shape;27;p2"/>
            <p:cNvSpPr/>
            <p:nvPr/>
          </p:nvSpPr>
          <p:spPr>
            <a:xfrm>
              <a:off x="7202581" y="-1"/>
              <a:ext cx="194141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26" name="Google Shape;28;p2"/>
            <p:cNvSpPr/>
            <p:nvPr/>
          </p:nvSpPr>
          <p:spPr>
            <a:xfrm>
              <a:off x="6699250" y="2292350"/>
              <a:ext cx="2444750" cy="2857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p>
          </p:txBody>
        </p:sp>
        <p:sp>
          <p:nvSpPr>
            <p:cNvPr id="27" name="Google Shape;29;p2"/>
            <p:cNvSpPr/>
            <p:nvPr/>
          </p:nvSpPr>
          <p:spPr>
            <a:xfrm>
              <a:off x="7000875" y="-1"/>
              <a:ext cx="2140745"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p>
          </p:txBody>
        </p:sp>
        <p:sp>
          <p:nvSpPr>
            <p:cNvPr id="28" name="Google Shape;30;p2"/>
            <p:cNvSpPr/>
            <p:nvPr/>
          </p:nvSpPr>
          <p:spPr>
            <a:xfrm>
              <a:off x="8174047" y="-1"/>
              <a:ext cx="967572"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p>
          </p:txBody>
        </p:sp>
        <p:sp>
          <p:nvSpPr>
            <p:cNvPr id="29" name="Google Shape;31;p2"/>
            <p:cNvSpPr/>
            <p:nvPr/>
          </p:nvSpPr>
          <p:spPr>
            <a:xfrm>
              <a:off x="8204248" y="-1"/>
              <a:ext cx="937370"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p>
          </p:txBody>
        </p:sp>
        <p:sp>
          <p:nvSpPr>
            <p:cNvPr id="30" name="Google Shape;32;p2"/>
            <p:cNvSpPr/>
            <p:nvPr/>
          </p:nvSpPr>
          <p:spPr>
            <a:xfrm>
              <a:off x="7778749" y="2698750"/>
              <a:ext cx="1362870" cy="2451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p>
          </p:txBody>
        </p:sp>
        <p:sp>
          <p:nvSpPr>
            <p:cNvPr id="31" name="Google Shape;33;p2"/>
            <p:cNvSpPr/>
            <p:nvPr/>
          </p:nvSpPr>
          <p:spPr>
            <a:xfrm rot="10800000">
              <a:off x="0" y="6350"/>
              <a:ext cx="631948" cy="42496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p>
          </p:txBody>
        </p:sp>
      </p:grpSp>
      <p:sp>
        <p:nvSpPr>
          <p:cNvPr id="33" name="Title Text"/>
          <p:cNvSpPr txBox="1"/>
          <p:nvPr>
            <p:ph type="title"/>
          </p:nvPr>
        </p:nvSpPr>
        <p:spPr>
          <a:xfrm>
            <a:off x="1130300" y="1803400"/>
            <a:ext cx="5825203" cy="1234727"/>
          </a:xfrm>
          <a:prstGeom prst="rect">
            <a:avLst/>
          </a:prstGeom>
        </p:spPr>
        <p:txBody>
          <a:bodyPr lIns="45699" tIns="45699" rIns="45699" bIns="45699" anchor="b"/>
          <a:lstStyle>
            <a:lvl1pPr algn="r">
              <a:defRPr sz="4000"/>
            </a:lvl1pPr>
          </a:lstStyle>
          <a:p>
            <a:pPr/>
            <a:r>
              <a:t>Title Text</a:t>
            </a:r>
          </a:p>
        </p:txBody>
      </p:sp>
      <p:sp>
        <p:nvSpPr>
          <p:cNvPr id="34" name="Body Level One…"/>
          <p:cNvSpPr txBox="1"/>
          <p:nvPr>
            <p:ph type="body" sz="quarter" idx="1"/>
          </p:nvPr>
        </p:nvSpPr>
        <p:spPr>
          <a:xfrm>
            <a:off x="1130300" y="3038125"/>
            <a:ext cx="5825203" cy="822675"/>
          </a:xfrm>
          <a:prstGeom prst="rect">
            <a:avLst/>
          </a:prstGeom>
        </p:spPr>
        <p:txBody>
          <a:bodyPr lIns="45699" tIns="45699" rIns="45699" bIns="45699"/>
          <a:lstStyle>
            <a:lvl1pPr marL="297179" indent="-137159" algn="r">
              <a:spcBef>
                <a:spcPts val="700"/>
              </a:spcBef>
              <a:buClrTx/>
              <a:buSzTx/>
              <a:buFontTx/>
              <a:buNone/>
              <a:defRPr>
                <a:solidFill>
                  <a:srgbClr val="7F7F7F"/>
                </a:solidFill>
              </a:defRPr>
            </a:lvl1pPr>
            <a:lvl2pPr marL="297179" indent="327660" algn="r">
              <a:spcBef>
                <a:spcPts val="700"/>
              </a:spcBef>
              <a:buClrTx/>
              <a:buSzTx/>
              <a:buFontTx/>
              <a:buNone/>
              <a:defRPr>
                <a:solidFill>
                  <a:srgbClr val="7F7F7F"/>
                </a:solidFill>
              </a:defRPr>
            </a:lvl2pPr>
            <a:lvl3pPr marL="297179" indent="792480" algn="r">
              <a:spcBef>
                <a:spcPts val="700"/>
              </a:spcBef>
              <a:buClrTx/>
              <a:buSzTx/>
              <a:buFontTx/>
              <a:buNone/>
              <a:defRPr>
                <a:solidFill>
                  <a:srgbClr val="7F7F7F"/>
                </a:solidFill>
              </a:defRPr>
            </a:lvl3pPr>
            <a:lvl4pPr marL="297179" indent="1257300" algn="r">
              <a:spcBef>
                <a:spcPts val="700"/>
              </a:spcBef>
              <a:buClrTx/>
              <a:buSzTx/>
              <a:buFontTx/>
              <a:buNone/>
              <a:defRPr>
                <a:solidFill>
                  <a:srgbClr val="7F7F7F"/>
                </a:solidFill>
              </a:defRPr>
            </a:lvl4pPr>
            <a:lvl5pPr marL="297179" indent="1714500" algn="r">
              <a:spcBef>
                <a:spcPts val="700"/>
              </a:spcBef>
              <a:buClrTx/>
              <a:buSzTx/>
              <a:buFontTx/>
              <a:buNone/>
              <a:defRPr>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116" name="Title Text"/>
          <p:cNvSpPr txBox="1"/>
          <p:nvPr>
            <p:ph type="title"/>
          </p:nvPr>
        </p:nvSpPr>
        <p:spPr>
          <a:xfrm>
            <a:off x="508001" y="3600450"/>
            <a:ext cx="6447500" cy="425054"/>
          </a:xfrm>
          <a:prstGeom prst="rect">
            <a:avLst/>
          </a:prstGeom>
        </p:spPr>
        <p:txBody>
          <a:bodyPr lIns="45699" tIns="45699" rIns="45699" bIns="45699" anchor="b"/>
          <a:lstStyle>
            <a:lvl1pPr>
              <a:defRPr sz="1800"/>
            </a:lvl1pPr>
          </a:lstStyle>
          <a:p>
            <a:pPr/>
            <a:r>
              <a:t>Title Text</a:t>
            </a:r>
          </a:p>
        </p:txBody>
      </p:sp>
      <p:sp>
        <p:nvSpPr>
          <p:cNvPr id="117" name="Google Shape;89;p11"/>
          <p:cNvSpPr/>
          <p:nvPr>
            <p:ph type="pic" sz="half" idx="21"/>
          </p:nvPr>
        </p:nvSpPr>
        <p:spPr>
          <a:xfrm>
            <a:off x="508001" y="457200"/>
            <a:ext cx="6447502" cy="2884290"/>
          </a:xfrm>
          <a:prstGeom prst="rect">
            <a:avLst/>
          </a:prstGeom>
        </p:spPr>
        <p:txBody>
          <a:bodyPr lIns="91439" tIns="45719" rIns="91439" bIns="45719">
            <a:noAutofit/>
          </a:bodyPr>
          <a:lstStyle/>
          <a:p>
            <a:pPr/>
          </a:p>
        </p:txBody>
      </p:sp>
      <p:sp>
        <p:nvSpPr>
          <p:cNvPr id="118" name="Body Level One…"/>
          <p:cNvSpPr txBox="1"/>
          <p:nvPr>
            <p:ph type="body" sz="quarter" idx="1"/>
          </p:nvPr>
        </p:nvSpPr>
        <p:spPr>
          <a:xfrm>
            <a:off x="508001" y="4025503"/>
            <a:ext cx="6447500" cy="505519"/>
          </a:xfrm>
          <a:prstGeom prst="rect">
            <a:avLst/>
          </a:prstGeom>
        </p:spPr>
        <p:txBody>
          <a:bodyPr lIns="45699" tIns="45699" rIns="45699" bIns="45699"/>
          <a:lstStyle>
            <a:lvl1pPr marL="228600" indent="0">
              <a:spcBef>
                <a:spcPts val="700"/>
              </a:spcBef>
              <a:buClrTx/>
              <a:buSzTx/>
              <a:buFontTx/>
              <a:buNone/>
              <a:defRPr sz="900"/>
            </a:lvl1pPr>
            <a:lvl2pPr marL="228600" indent="457200">
              <a:spcBef>
                <a:spcPts val="700"/>
              </a:spcBef>
              <a:buClrTx/>
              <a:buSzTx/>
              <a:buFontTx/>
              <a:buNone/>
              <a:defRPr sz="900"/>
            </a:lvl2pPr>
            <a:lvl3pPr marL="228600" indent="914400">
              <a:spcBef>
                <a:spcPts val="700"/>
              </a:spcBef>
              <a:buClrTx/>
              <a:buSzTx/>
              <a:buFontTx/>
              <a:buNone/>
              <a:defRPr sz="900"/>
            </a:lvl3pPr>
            <a:lvl4pPr marL="228600" indent="1371600">
              <a:spcBef>
                <a:spcPts val="700"/>
              </a:spcBef>
              <a:buClrTx/>
              <a:buSzTx/>
              <a:buFontTx/>
              <a:buNone/>
              <a:defRPr sz="900"/>
            </a:lvl4pPr>
            <a:lvl5pPr marL="228600" indent="1828800">
              <a:spcBef>
                <a:spcPts val="700"/>
              </a:spcBef>
              <a:buClrTx/>
              <a:buSzTx/>
              <a:buFontTx/>
              <a:buNone/>
              <a:defRPr sz="9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26" name="Title Text"/>
          <p:cNvSpPr txBox="1"/>
          <p:nvPr>
            <p:ph type="title"/>
          </p:nvPr>
        </p:nvSpPr>
        <p:spPr>
          <a:xfrm>
            <a:off x="508001" y="457200"/>
            <a:ext cx="6447502" cy="2552700"/>
          </a:xfrm>
          <a:prstGeom prst="rect">
            <a:avLst/>
          </a:prstGeom>
        </p:spPr>
        <p:txBody>
          <a:bodyPr lIns="45699" tIns="45699" rIns="45699" bIns="45699" anchor="ctr"/>
          <a:lstStyle>
            <a:lvl1pPr>
              <a:defRPr sz="3300"/>
            </a:lvl1pPr>
          </a:lstStyle>
          <a:p>
            <a:pPr/>
            <a:r>
              <a:t>Title Text</a:t>
            </a:r>
          </a:p>
        </p:txBody>
      </p:sp>
      <p:sp>
        <p:nvSpPr>
          <p:cNvPr id="127" name="Body Level One…"/>
          <p:cNvSpPr txBox="1"/>
          <p:nvPr>
            <p:ph type="body" sz="quarter" idx="1"/>
          </p:nvPr>
        </p:nvSpPr>
        <p:spPr>
          <a:xfrm>
            <a:off x="508001" y="3352800"/>
            <a:ext cx="6447502" cy="1178222"/>
          </a:xfrm>
          <a:prstGeom prst="rect">
            <a:avLst/>
          </a:prstGeom>
        </p:spPr>
        <p:txBody>
          <a:bodyPr lIns="45699" tIns="45699" rIns="45699" bIns="45699" anchor="ctr"/>
          <a:lstStyle>
            <a:lvl1pPr marL="228600" indent="0">
              <a:spcBef>
                <a:spcPts val="700"/>
              </a:spcBef>
              <a:buClrTx/>
              <a:buSzTx/>
              <a:buFontTx/>
              <a:buNone/>
            </a:lvl1pPr>
            <a:lvl2pPr marL="228600" indent="457200">
              <a:spcBef>
                <a:spcPts val="700"/>
              </a:spcBef>
              <a:buClrTx/>
              <a:buSzTx/>
              <a:buFontTx/>
              <a:buNone/>
            </a:lvl2pPr>
            <a:lvl3pPr marL="228600" indent="914400">
              <a:spcBef>
                <a:spcPts val="700"/>
              </a:spcBef>
              <a:buClrTx/>
              <a:buSzTx/>
              <a:buFontTx/>
              <a:buNone/>
            </a:lvl3pPr>
            <a:lvl4pPr marL="228600" indent="1371600">
              <a:spcBef>
                <a:spcPts val="700"/>
              </a:spcBef>
              <a:buClrTx/>
              <a:buSzTx/>
              <a:buFontTx/>
              <a:buNone/>
            </a:lvl4pPr>
            <a:lvl5pPr marL="228600" indent="18288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35"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36" name="Body Level One…"/>
          <p:cNvSpPr txBox="1"/>
          <p:nvPr>
            <p:ph type="body" sz="quarter" idx="1"/>
          </p:nvPr>
        </p:nvSpPr>
        <p:spPr>
          <a:xfrm>
            <a:off x="1024604" y="2724150"/>
            <a:ext cx="5418393" cy="285750"/>
          </a:xfrm>
          <a:prstGeom prst="rect">
            <a:avLst/>
          </a:prstGeom>
        </p:spPr>
        <p:txBody>
          <a:bodyPr lIns="45699" tIns="45699" rIns="45699" bIns="45699" anchor="ctr"/>
          <a:lstStyle>
            <a:lvl1pPr marL="228600" indent="0">
              <a:spcBef>
                <a:spcPts val="700"/>
              </a:spcBef>
              <a:buClrTx/>
              <a:buSzTx/>
              <a:buFontTx/>
              <a:buNone/>
              <a:defRPr sz="1200">
                <a:solidFill>
                  <a:srgbClr val="7F7F7F"/>
                </a:solidFill>
              </a:defRPr>
            </a:lvl1pPr>
            <a:lvl2pPr marL="228600" indent="457200">
              <a:spcBef>
                <a:spcPts val="700"/>
              </a:spcBef>
              <a:buClrTx/>
              <a:buSzTx/>
              <a:buFontTx/>
              <a:buNone/>
              <a:defRPr sz="1200">
                <a:solidFill>
                  <a:srgbClr val="7F7F7F"/>
                </a:solidFill>
              </a:defRPr>
            </a:lvl2pPr>
            <a:lvl3pPr marL="228600" indent="914400">
              <a:spcBef>
                <a:spcPts val="700"/>
              </a:spcBef>
              <a:buClrTx/>
              <a:buSzTx/>
              <a:buFontTx/>
              <a:buNone/>
              <a:defRPr sz="1200">
                <a:solidFill>
                  <a:srgbClr val="7F7F7F"/>
                </a:solidFill>
              </a:defRPr>
            </a:lvl3pPr>
            <a:lvl4pPr marL="228600" indent="1371600">
              <a:spcBef>
                <a:spcPts val="700"/>
              </a:spcBef>
              <a:buClrTx/>
              <a:buSzTx/>
              <a:buFontTx/>
              <a:buNone/>
              <a:defRPr sz="1200">
                <a:solidFill>
                  <a:srgbClr val="7F7F7F"/>
                </a:solidFill>
              </a:defRPr>
            </a:lvl4pPr>
            <a:lvl5pPr marL="228600" indent="1828800">
              <a:spcBef>
                <a:spcPts val="700"/>
              </a:spcBef>
              <a:buClrTx/>
              <a:buSzTx/>
              <a:buFontTx/>
              <a:buNone/>
              <a:defRPr sz="12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137" name="Google Shape;103;p13"/>
          <p:cNvSpPr txBox="1"/>
          <p:nvPr>
            <p:ph type="body" sz="quarter" idx="21"/>
          </p:nvPr>
        </p:nvSpPr>
        <p:spPr>
          <a:xfrm>
            <a:off x="508001" y="3352800"/>
            <a:ext cx="6447502" cy="1178222"/>
          </a:xfrm>
          <a:prstGeom prst="rect">
            <a:avLst/>
          </a:prstGeom>
        </p:spPr>
        <p:txBody>
          <a:bodyPr lIns="45699" tIns="45699" rIns="45699" bIns="45699" anchor="ctr"/>
          <a:lstStyle/>
          <a:p>
            <a:pPr marL="228600" indent="0">
              <a:spcBef>
                <a:spcPts val="700"/>
              </a:spcBef>
              <a:buClrTx/>
              <a:buSzTx/>
              <a:buFontTx/>
              <a:buNone/>
            </a:pPr>
          </a:p>
        </p:txBody>
      </p:sp>
      <p:sp>
        <p:nvSpPr>
          <p:cNvPr id="138" name="Google Shape;107;p13"/>
          <p:cNvSpPr txBox="1"/>
          <p:nvPr/>
        </p:nvSpPr>
        <p:spPr>
          <a:xfrm>
            <a:off x="440702" y="352114"/>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39" name="Google Shape;108;p13"/>
          <p:cNvSpPr txBox="1"/>
          <p:nvPr/>
        </p:nvSpPr>
        <p:spPr>
          <a:xfrm>
            <a:off x="6704058" y="1924247"/>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40"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47" name="Title Text"/>
          <p:cNvSpPr txBox="1"/>
          <p:nvPr>
            <p:ph type="title"/>
          </p:nvPr>
        </p:nvSpPr>
        <p:spPr>
          <a:xfrm>
            <a:off x="508001" y="1448991"/>
            <a:ext cx="6447502" cy="1946595"/>
          </a:xfrm>
          <a:prstGeom prst="rect">
            <a:avLst/>
          </a:prstGeom>
        </p:spPr>
        <p:txBody>
          <a:bodyPr lIns="45699" tIns="45699" rIns="45699" bIns="45699" anchor="b"/>
          <a:lstStyle>
            <a:lvl1pPr>
              <a:defRPr sz="3300"/>
            </a:lvl1pPr>
          </a:lstStyle>
          <a:p>
            <a:pPr/>
            <a:r>
              <a:t>Title Text</a:t>
            </a:r>
          </a:p>
        </p:txBody>
      </p:sp>
      <p:sp>
        <p:nvSpPr>
          <p:cNvPr id="148" name="Body Level One…"/>
          <p:cNvSpPr txBox="1"/>
          <p:nvPr>
            <p:ph type="body" sz="quarter" idx="1"/>
          </p:nvPr>
        </p:nvSpPr>
        <p:spPr>
          <a:xfrm>
            <a:off x="508001" y="3395586"/>
            <a:ext cx="6447502" cy="1135437"/>
          </a:xfrm>
          <a:prstGeom prst="rect">
            <a:avLst/>
          </a:prstGeom>
        </p:spPr>
        <p:txBody>
          <a:bodyPr lIns="45699" tIns="45699" rIns="45699" bIns="45699"/>
          <a:lstStyle>
            <a:lvl1pPr marL="228600" indent="0">
              <a:spcBef>
                <a:spcPts val="700"/>
              </a:spcBef>
              <a:buClrTx/>
              <a:buSzTx/>
              <a:buFontTx/>
              <a:buNone/>
            </a:lvl1pPr>
            <a:lvl2pPr marL="228600" indent="457200">
              <a:spcBef>
                <a:spcPts val="700"/>
              </a:spcBef>
              <a:buClrTx/>
              <a:buSzTx/>
              <a:buFontTx/>
              <a:buNone/>
            </a:lvl2pPr>
            <a:lvl3pPr marL="228600" indent="914400">
              <a:spcBef>
                <a:spcPts val="700"/>
              </a:spcBef>
              <a:buClrTx/>
              <a:buSzTx/>
              <a:buFontTx/>
              <a:buNone/>
            </a:lvl3pPr>
            <a:lvl4pPr marL="228600" indent="1371600">
              <a:spcBef>
                <a:spcPts val="700"/>
              </a:spcBef>
              <a:buClrTx/>
              <a:buSzTx/>
              <a:buFontTx/>
              <a:buNone/>
            </a:lvl4pPr>
            <a:lvl5pPr marL="228600" indent="18288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4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56"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57" name="Body Level One…"/>
          <p:cNvSpPr txBox="1"/>
          <p:nvPr>
            <p:ph type="body" sz="quarter" idx="1"/>
          </p:nvPr>
        </p:nvSpPr>
        <p:spPr>
          <a:xfrm>
            <a:off x="507998" y="3009900"/>
            <a:ext cx="6447504" cy="385687"/>
          </a:xfrm>
          <a:prstGeom prst="rect">
            <a:avLst/>
          </a:prstGeom>
        </p:spPr>
        <p:txBody>
          <a:bodyPr lIns="45699" tIns="45699" rIns="45699" bIns="45699" anchor="b"/>
          <a:lstStyle>
            <a:lvl1pPr marL="228600" indent="0">
              <a:spcBef>
                <a:spcPts val="700"/>
              </a:spcBef>
              <a:buClrTx/>
              <a:buSzTx/>
              <a:buFontTx/>
              <a:buNone/>
              <a:defRPr sz="1800"/>
            </a:lvl1pPr>
            <a:lvl2pPr marL="228600" indent="457200">
              <a:spcBef>
                <a:spcPts val="700"/>
              </a:spcBef>
              <a:buClrTx/>
              <a:buSzTx/>
              <a:buFontTx/>
              <a:buNone/>
              <a:defRPr sz="1800"/>
            </a:lvl2pPr>
            <a:lvl3pPr marL="228600" indent="914400">
              <a:spcBef>
                <a:spcPts val="700"/>
              </a:spcBef>
              <a:buClrTx/>
              <a:buSzTx/>
              <a:buFontTx/>
              <a:buNone/>
              <a:defRPr sz="1800"/>
            </a:lvl3pPr>
            <a:lvl4pPr marL="228600" indent="1371600">
              <a:spcBef>
                <a:spcPts val="700"/>
              </a:spcBef>
              <a:buClrTx/>
              <a:buSzTx/>
              <a:buFontTx/>
              <a:buNone/>
              <a:defRPr sz="1800"/>
            </a:lvl4pPr>
            <a:lvl5pPr marL="228600" indent="18288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58" name="Google Shape;118;p15"/>
          <p:cNvSpPr txBox="1"/>
          <p:nvPr>
            <p:ph type="body" sz="quarter" idx="21"/>
          </p:nvPr>
        </p:nvSpPr>
        <p:spPr>
          <a:xfrm>
            <a:off x="508001" y="3395586"/>
            <a:ext cx="6447502" cy="1135437"/>
          </a:xfrm>
          <a:prstGeom prst="rect">
            <a:avLst/>
          </a:prstGeom>
        </p:spPr>
        <p:txBody>
          <a:bodyPr lIns="45699" tIns="45699" rIns="45699" bIns="45699"/>
          <a:lstStyle/>
          <a:p>
            <a:pPr marL="228600" indent="0">
              <a:spcBef>
                <a:spcPts val="700"/>
              </a:spcBef>
              <a:buClrTx/>
              <a:buSzTx/>
              <a:buFontTx/>
              <a:buNone/>
              <a:defRPr>
                <a:solidFill>
                  <a:srgbClr val="7F7F7F"/>
                </a:solidFill>
              </a:defRPr>
            </a:pPr>
          </a:p>
        </p:txBody>
      </p:sp>
      <p:sp>
        <p:nvSpPr>
          <p:cNvPr id="159" name="Google Shape;122;p15"/>
          <p:cNvSpPr txBox="1"/>
          <p:nvPr/>
        </p:nvSpPr>
        <p:spPr>
          <a:xfrm>
            <a:off x="440702" y="352114"/>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60" name="Google Shape;123;p15"/>
          <p:cNvSpPr txBox="1"/>
          <p:nvPr/>
        </p:nvSpPr>
        <p:spPr>
          <a:xfrm>
            <a:off x="6704058" y="1924247"/>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61"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68" name="Title Text"/>
          <p:cNvSpPr txBox="1"/>
          <p:nvPr>
            <p:ph type="title"/>
          </p:nvPr>
        </p:nvSpPr>
        <p:spPr>
          <a:xfrm>
            <a:off x="514350" y="457200"/>
            <a:ext cx="6441153" cy="2266950"/>
          </a:xfrm>
          <a:prstGeom prst="rect">
            <a:avLst/>
          </a:prstGeom>
        </p:spPr>
        <p:txBody>
          <a:bodyPr lIns="45699" tIns="45699" rIns="45699" bIns="45699" anchor="ctr"/>
          <a:lstStyle>
            <a:lvl1pPr>
              <a:defRPr sz="3300"/>
            </a:lvl1pPr>
          </a:lstStyle>
          <a:p>
            <a:pPr/>
            <a:r>
              <a:t>Title Text</a:t>
            </a:r>
          </a:p>
        </p:txBody>
      </p:sp>
      <p:sp>
        <p:nvSpPr>
          <p:cNvPr id="169" name="Body Level One…"/>
          <p:cNvSpPr txBox="1"/>
          <p:nvPr>
            <p:ph type="body" sz="quarter" idx="1"/>
          </p:nvPr>
        </p:nvSpPr>
        <p:spPr>
          <a:xfrm>
            <a:off x="507998" y="3009900"/>
            <a:ext cx="6447504" cy="385687"/>
          </a:xfrm>
          <a:prstGeom prst="rect">
            <a:avLst/>
          </a:prstGeom>
        </p:spPr>
        <p:txBody>
          <a:bodyPr lIns="45699" tIns="45699" rIns="45699" bIns="45699" anchor="b"/>
          <a:lstStyle>
            <a:lvl1pPr marL="228600" indent="0">
              <a:spcBef>
                <a:spcPts val="700"/>
              </a:spcBef>
              <a:buClrTx/>
              <a:buSzTx/>
              <a:buFontTx/>
              <a:buNone/>
              <a:defRPr sz="1800">
                <a:solidFill>
                  <a:schemeClr val="accent1"/>
                </a:solidFill>
              </a:defRPr>
            </a:lvl1pPr>
            <a:lvl2pPr marL="228600" indent="457200">
              <a:spcBef>
                <a:spcPts val="700"/>
              </a:spcBef>
              <a:buClrTx/>
              <a:buSzTx/>
              <a:buFontTx/>
              <a:buNone/>
              <a:defRPr sz="1800">
                <a:solidFill>
                  <a:schemeClr val="accent1"/>
                </a:solidFill>
              </a:defRPr>
            </a:lvl2pPr>
            <a:lvl3pPr marL="228600" indent="914400">
              <a:spcBef>
                <a:spcPts val="700"/>
              </a:spcBef>
              <a:buClrTx/>
              <a:buSzTx/>
              <a:buFontTx/>
              <a:buNone/>
              <a:defRPr sz="1800">
                <a:solidFill>
                  <a:schemeClr val="accent1"/>
                </a:solidFill>
              </a:defRPr>
            </a:lvl3pPr>
            <a:lvl4pPr marL="228600" indent="1371600">
              <a:spcBef>
                <a:spcPts val="700"/>
              </a:spcBef>
              <a:buClrTx/>
              <a:buSzTx/>
              <a:buFontTx/>
              <a:buNone/>
              <a:defRPr sz="1800">
                <a:solidFill>
                  <a:schemeClr val="accent1"/>
                </a:solidFill>
              </a:defRPr>
            </a:lvl4pPr>
            <a:lvl5pPr marL="228600" indent="1828800">
              <a:spcBef>
                <a:spcPts val="700"/>
              </a:spcBef>
              <a:buClrTx/>
              <a:buSzTx/>
              <a:buFontTx/>
              <a:buNone/>
              <a:defRPr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70" name="Google Shape;127;p16"/>
          <p:cNvSpPr txBox="1"/>
          <p:nvPr>
            <p:ph type="body" sz="quarter" idx="21"/>
          </p:nvPr>
        </p:nvSpPr>
        <p:spPr>
          <a:xfrm>
            <a:off x="508001" y="3395586"/>
            <a:ext cx="6447502" cy="1135437"/>
          </a:xfrm>
          <a:prstGeom prst="rect">
            <a:avLst/>
          </a:prstGeom>
        </p:spPr>
        <p:txBody>
          <a:bodyPr lIns="45699" tIns="45699" rIns="45699" bIns="45699"/>
          <a:lstStyle/>
          <a:p>
            <a:pPr marL="228600" indent="0">
              <a:spcBef>
                <a:spcPts val="700"/>
              </a:spcBef>
              <a:buClrTx/>
              <a:buSzTx/>
              <a:buFontTx/>
              <a:buNone/>
              <a:defRPr>
                <a:solidFill>
                  <a:srgbClr val="7F7F7F"/>
                </a:solidFill>
              </a:defRPr>
            </a:pPr>
          </a:p>
        </p:txBody>
      </p:sp>
      <p:sp>
        <p:nvSpPr>
          <p:cNvPr id="171"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78"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179" name="Body Level One…"/>
          <p:cNvSpPr txBox="1"/>
          <p:nvPr>
            <p:ph type="body" sz="half" idx="1"/>
          </p:nvPr>
        </p:nvSpPr>
        <p:spPr>
          <a:xfrm rot="5400000">
            <a:off x="2276462" y="-148020"/>
            <a:ext cx="2910581" cy="6447503"/>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0"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87" name="Title Text"/>
          <p:cNvSpPr txBox="1"/>
          <p:nvPr>
            <p:ph type="title"/>
          </p:nvPr>
        </p:nvSpPr>
        <p:spPr>
          <a:xfrm rot="5400000">
            <a:off x="4495739" y="1937215"/>
            <a:ext cx="3938589" cy="978558"/>
          </a:xfrm>
          <a:prstGeom prst="rect">
            <a:avLst/>
          </a:prstGeom>
        </p:spPr>
        <p:txBody>
          <a:bodyPr lIns="45699" tIns="45699" rIns="45699" bIns="45699" anchor="ctr"/>
          <a:lstStyle/>
          <a:p>
            <a:pPr/>
            <a:r>
              <a:t>Title Text</a:t>
            </a:r>
          </a:p>
        </p:txBody>
      </p:sp>
      <p:sp>
        <p:nvSpPr>
          <p:cNvPr id="188" name="Body Level One…"/>
          <p:cNvSpPr txBox="1"/>
          <p:nvPr>
            <p:ph type="body" idx="1"/>
          </p:nvPr>
        </p:nvSpPr>
        <p:spPr>
          <a:xfrm rot="5400000">
            <a:off x="1186264" y="-221064"/>
            <a:ext cx="3938588" cy="5295114"/>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4294A2"/>
        </a:solidFill>
      </p:bgPr>
    </p:bg>
    <p:spTree>
      <p:nvGrpSpPr>
        <p:cNvPr id="1" name=""/>
        <p:cNvGrpSpPr/>
        <p:nvPr/>
      </p:nvGrpSpPr>
      <p:grpSpPr>
        <a:xfrm>
          <a:off x="0" y="0"/>
          <a:ext cx="0" cy="0"/>
          <a:chOff x="0" y="0"/>
          <a:chExt cx="0" cy="0"/>
        </a:xfrm>
      </p:grpSpPr>
      <p:sp>
        <p:nvSpPr>
          <p:cNvPr id="196" name="Presentation Title"/>
          <p:cNvSpPr txBox="1"/>
          <p:nvPr>
            <p:ph type="title" hasCustomPrompt="1"/>
          </p:nvPr>
        </p:nvSpPr>
        <p:spPr>
          <a:xfrm>
            <a:off x="452434" y="965621"/>
            <a:ext cx="8239130" cy="1743077"/>
          </a:xfrm>
          <a:prstGeom prst="rect">
            <a:avLst/>
          </a:prstGeom>
        </p:spPr>
        <p:txBody>
          <a:bodyPr lIns="19050" tIns="19050" rIns="19050" bIns="19050" anchor="b"/>
          <a:lstStyle>
            <a:lvl1pPr algn="r" defTabSz="914375">
              <a:lnSpc>
                <a:spcPct val="80000"/>
              </a:lnSpc>
              <a:defRPr b="1" spc="-84" sz="4200">
                <a:solidFill>
                  <a:srgbClr val="FFFFFF"/>
                </a:solidFill>
                <a:latin typeface="+mn-lt"/>
                <a:ea typeface="+mn-ea"/>
                <a:cs typeface="+mn-cs"/>
                <a:sym typeface="Helvetica"/>
              </a:defRPr>
            </a:lvl1pPr>
          </a:lstStyle>
          <a:p>
            <a:pPr/>
            <a:r>
              <a:t>Presentation Title</a:t>
            </a:r>
          </a:p>
        </p:txBody>
      </p:sp>
      <p:sp>
        <p:nvSpPr>
          <p:cNvPr id="197" name="Body Level One…"/>
          <p:cNvSpPr txBox="1"/>
          <p:nvPr>
            <p:ph type="body" sz="quarter" idx="1" hasCustomPrompt="1"/>
          </p:nvPr>
        </p:nvSpPr>
        <p:spPr>
          <a:xfrm>
            <a:off x="452437" y="2698824"/>
            <a:ext cx="8239126" cy="714379"/>
          </a:xfrm>
          <a:prstGeom prst="rect">
            <a:avLst/>
          </a:prstGeom>
        </p:spPr>
        <p:txBody>
          <a:bodyPr lIns="19050" tIns="19050" rIns="19050" bIns="19050"/>
          <a:lstStyle>
            <a:lvl1pPr marL="0" indent="0" algn="r" defTabSz="309560">
              <a:buClrTx/>
              <a:buSzTx/>
              <a:buFontTx/>
              <a:buNone/>
              <a:defRPr b="1" sz="2000">
                <a:solidFill>
                  <a:srgbClr val="FFFFFF"/>
                </a:solidFill>
                <a:latin typeface="+mn-lt"/>
                <a:ea typeface="+mn-ea"/>
                <a:cs typeface="+mn-cs"/>
                <a:sym typeface="Helvetica"/>
              </a:defRPr>
            </a:lvl1pPr>
            <a:lvl2pPr marL="0" indent="0" algn="r" defTabSz="309560">
              <a:buClrTx/>
              <a:buSzTx/>
              <a:buFontTx/>
              <a:buNone/>
              <a:defRPr b="1" sz="2000">
                <a:solidFill>
                  <a:srgbClr val="FFFFFF"/>
                </a:solidFill>
                <a:latin typeface="+mn-lt"/>
                <a:ea typeface="+mn-ea"/>
                <a:cs typeface="+mn-cs"/>
                <a:sym typeface="Helvetica"/>
              </a:defRPr>
            </a:lvl2pPr>
            <a:lvl3pPr marL="0" indent="0" algn="r" defTabSz="309560">
              <a:buClrTx/>
              <a:buSzTx/>
              <a:buFontTx/>
              <a:buNone/>
              <a:defRPr b="1" sz="2000">
                <a:solidFill>
                  <a:srgbClr val="FFFFFF"/>
                </a:solidFill>
                <a:latin typeface="+mn-lt"/>
                <a:ea typeface="+mn-ea"/>
                <a:cs typeface="+mn-cs"/>
                <a:sym typeface="Helvetica"/>
              </a:defRPr>
            </a:lvl3pPr>
            <a:lvl4pPr marL="0" indent="0" algn="r" defTabSz="309560">
              <a:buClrTx/>
              <a:buSzTx/>
              <a:buFontTx/>
              <a:buNone/>
              <a:defRPr b="1" sz="2000">
                <a:solidFill>
                  <a:srgbClr val="FFFFFF"/>
                </a:solidFill>
                <a:latin typeface="+mn-lt"/>
                <a:ea typeface="+mn-ea"/>
                <a:cs typeface="+mn-cs"/>
                <a:sym typeface="Helvetica"/>
              </a:defRPr>
            </a:lvl4pPr>
            <a:lvl5pPr marL="0" indent="0" algn="r" defTabSz="309560">
              <a:buClrTx/>
              <a:buSzTx/>
              <a:buFontTx/>
              <a:buNone/>
              <a:defRPr b="1" sz="2000">
                <a:solidFill>
                  <a:srgbClr val="FFFFFF"/>
                </a:solidFill>
                <a:latin typeface="+mn-lt"/>
                <a:ea typeface="+mn-ea"/>
                <a:cs typeface="+mn-cs"/>
                <a:sym typeface="Helvetica"/>
              </a:defRPr>
            </a:lvl5pPr>
          </a:lstStyle>
          <a:p>
            <a:pPr/>
            <a:r>
              <a:t>Presentation Subtitle</a:t>
            </a:r>
          </a:p>
          <a:p>
            <a:pPr lvl="1"/>
            <a:r>
              <a:t/>
            </a:r>
          </a:p>
          <a:p>
            <a:pPr lvl="2"/>
            <a:r>
              <a:t/>
            </a:r>
          </a:p>
          <a:p>
            <a:pPr lvl="3"/>
            <a:r>
              <a:t/>
            </a:r>
          </a:p>
          <a:p>
            <a:pPr lvl="4"/>
            <a:r>
              <a:t/>
            </a:r>
          </a:p>
        </p:txBody>
      </p:sp>
      <p:pic>
        <p:nvPicPr>
          <p:cNvPr id="198" name="mcittt-01.png" descr="mcittt-01.png"/>
          <p:cNvPicPr>
            <a:picLocks noChangeAspect="1"/>
          </p:cNvPicPr>
          <p:nvPr/>
        </p:nvPicPr>
        <p:blipFill>
          <a:blip r:embed="rId2">
            <a:extLst/>
          </a:blip>
          <a:stretch>
            <a:fillRect/>
          </a:stretch>
        </p:blipFill>
        <p:spPr>
          <a:xfrm>
            <a:off x="2006661" y="4251461"/>
            <a:ext cx="1791513" cy="1007727"/>
          </a:xfrm>
          <a:prstGeom prst="rect">
            <a:avLst/>
          </a:prstGeom>
          <a:ln w="12700">
            <a:miter lim="400000"/>
          </a:ln>
        </p:spPr>
      </p:pic>
      <p:pic>
        <p:nvPicPr>
          <p:cNvPr id="199" name="Tuwaiq Academy Logo-02.png" descr="Tuwaiq Academy Logo-02.png"/>
          <p:cNvPicPr>
            <a:picLocks noChangeAspect="1"/>
          </p:cNvPicPr>
          <p:nvPr/>
        </p:nvPicPr>
        <p:blipFill>
          <a:blip r:embed="rId3">
            <a:extLst/>
          </a:blip>
          <a:stretch>
            <a:fillRect/>
          </a:stretch>
        </p:blipFill>
        <p:spPr>
          <a:xfrm>
            <a:off x="-206645" y="4003075"/>
            <a:ext cx="2676121" cy="1504497"/>
          </a:xfrm>
          <a:prstGeom prst="rect">
            <a:avLst/>
          </a:prstGeom>
          <a:ln w="12700">
            <a:miter lim="400000"/>
          </a:ln>
        </p:spPr>
      </p:pic>
      <p:pic>
        <p:nvPicPr>
          <p:cNvPr id="200" name="logoSAFCSP-01.png" descr="logoSAFCSP-01.png"/>
          <p:cNvPicPr>
            <a:picLocks noChangeAspect="1"/>
          </p:cNvPicPr>
          <p:nvPr/>
        </p:nvPicPr>
        <p:blipFill>
          <a:blip r:embed="rId4">
            <a:extLst/>
          </a:blip>
          <a:stretch>
            <a:fillRect/>
          </a:stretch>
        </p:blipFill>
        <p:spPr>
          <a:xfrm>
            <a:off x="3566517" y="4003075"/>
            <a:ext cx="2127277" cy="1504497"/>
          </a:xfrm>
          <a:prstGeom prst="rect">
            <a:avLst/>
          </a:prstGeom>
          <a:ln w="12700">
            <a:miter lim="400000"/>
          </a:ln>
        </p:spPr>
      </p:pic>
      <p:grpSp>
        <p:nvGrpSpPr>
          <p:cNvPr id="203" name="v"/>
          <p:cNvGrpSpPr/>
          <p:nvPr/>
        </p:nvGrpSpPr>
        <p:grpSpPr>
          <a:xfrm>
            <a:off x="2193" y="-20602"/>
            <a:ext cx="9139613" cy="574444"/>
            <a:chOff x="0" y="0"/>
            <a:chExt cx="9139611" cy="574442"/>
          </a:xfrm>
        </p:grpSpPr>
        <p:sp>
          <p:nvSpPr>
            <p:cNvPr id="201" name="Rectangle"/>
            <p:cNvSpPr/>
            <p:nvPr/>
          </p:nvSpPr>
          <p:spPr>
            <a:xfrm>
              <a:off x="-1" y="-1"/>
              <a:ext cx="9139613" cy="574444"/>
            </a:xfrm>
            <a:prstGeom prst="rect">
              <a:avLst/>
            </a:prstGeom>
            <a:solidFill>
              <a:srgbClr val="FFFFFF"/>
            </a:solidFill>
            <a:ln w="12700" cap="flat">
              <a:noFill/>
              <a:miter lim="400000"/>
            </a:ln>
            <a:effectLst/>
          </p:spPr>
          <p:txBody>
            <a:bodyPr wrap="square" lIns="0" tIns="0" rIns="0" bIns="0" numCol="1" anchor="ctr">
              <a:noAutofit/>
            </a:bodyPr>
            <a:lstStyle/>
            <a:p>
              <a:pPr algn="ctr" defTabSz="309560">
                <a:defRPr sz="1200">
                  <a:solidFill>
                    <a:srgbClr val="FFFFFF"/>
                  </a:solidFill>
                  <a:latin typeface="Helvetica Neue Medium"/>
                  <a:ea typeface="Helvetica Neue Medium"/>
                  <a:cs typeface="Helvetica Neue Medium"/>
                  <a:sym typeface="Helvetica Neue Medium"/>
                </a:defRPr>
              </a:pPr>
            </a:p>
          </p:txBody>
        </p:sp>
        <p:sp>
          <p:nvSpPr>
            <p:cNvPr id="202" name="v"/>
            <p:cNvSpPr txBox="1"/>
            <p:nvPr/>
          </p:nvSpPr>
          <p:spPr>
            <a:xfrm>
              <a:off x="-1" y="175130"/>
              <a:ext cx="9139613" cy="2241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gn="ctr" defTabSz="309560">
                <a:defRPr sz="1200">
                  <a:solidFill>
                    <a:srgbClr val="FFFFFF"/>
                  </a:solidFill>
                  <a:latin typeface="Helvetica Neue Medium"/>
                  <a:ea typeface="Helvetica Neue Medium"/>
                  <a:cs typeface="Helvetica Neue Medium"/>
                  <a:sym typeface="Helvetica Neue Medium"/>
                </a:defRPr>
              </a:lvl1pPr>
            </a:lstStyle>
            <a:p>
              <a:pPr/>
              <a:r>
                <a:t>v</a:t>
              </a:r>
            </a:p>
          </p:txBody>
        </p:sp>
      </p:grpSp>
      <p:pic>
        <p:nvPicPr>
          <p:cNvPr id="204" name="Tuwaiq1000-google-logo-01.png" descr="Tuwaiq1000-google-logo-01.png"/>
          <p:cNvPicPr>
            <a:picLocks noChangeAspect="1"/>
          </p:cNvPicPr>
          <p:nvPr/>
        </p:nvPicPr>
        <p:blipFill>
          <a:blip r:embed="rId5">
            <a:extLst/>
          </a:blip>
          <a:stretch>
            <a:fillRect/>
          </a:stretch>
        </p:blipFill>
        <p:spPr>
          <a:xfrm>
            <a:off x="188484" y="-364074"/>
            <a:ext cx="2322765" cy="1261388"/>
          </a:xfrm>
          <a:prstGeom prst="rect">
            <a:avLst/>
          </a:prstGeom>
          <a:ln w="12700">
            <a:miter lim="400000"/>
          </a:ln>
        </p:spPr>
      </p:pic>
      <p:sp>
        <p:nvSpPr>
          <p:cNvPr id="205" name="Slide Number"/>
          <p:cNvSpPr txBox="1"/>
          <p:nvPr>
            <p:ph type="sldNum" sz="quarter" idx="2"/>
          </p:nvPr>
        </p:nvSpPr>
        <p:spPr>
          <a:xfrm>
            <a:off x="4501889" y="4918851"/>
            <a:ext cx="135536" cy="127001"/>
          </a:xfrm>
          <a:prstGeom prst="rect">
            <a:avLst/>
          </a:prstGeom>
        </p:spPr>
        <p:txBody>
          <a:bodyPr lIns="19050" tIns="19050" rIns="19050" bIns="19050" anchor="b"/>
          <a:lstStyle>
            <a:lvl1pPr algn="ctr" defTabSz="219075">
              <a:defRPr>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51"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52" name="Body Level One…"/>
          <p:cNvSpPr txBox="1"/>
          <p:nvPr>
            <p:ph type="body" sz="half" idx="1"/>
          </p:nvPr>
        </p:nvSpPr>
        <p:spPr>
          <a:xfrm>
            <a:off x="508001" y="1620441"/>
            <a:ext cx="6447502" cy="2910582"/>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60" name="Title Text"/>
          <p:cNvSpPr txBox="1"/>
          <p:nvPr>
            <p:ph type="title"/>
          </p:nvPr>
        </p:nvSpPr>
        <p:spPr>
          <a:xfrm>
            <a:off x="508001" y="2025650"/>
            <a:ext cx="6447502" cy="1369937"/>
          </a:xfrm>
          <a:prstGeom prst="rect">
            <a:avLst/>
          </a:prstGeom>
        </p:spPr>
        <p:txBody>
          <a:bodyPr lIns="45699" tIns="45699" rIns="45699" bIns="45699" anchor="b"/>
          <a:lstStyle>
            <a:lvl1pPr>
              <a:defRPr sz="3000"/>
            </a:lvl1pPr>
          </a:lstStyle>
          <a:p>
            <a:pPr/>
            <a:r>
              <a:t>Title Text</a:t>
            </a:r>
          </a:p>
        </p:txBody>
      </p:sp>
      <p:sp>
        <p:nvSpPr>
          <p:cNvPr id="61" name="Body Level One…"/>
          <p:cNvSpPr txBox="1"/>
          <p:nvPr>
            <p:ph type="body" sz="quarter" idx="1"/>
          </p:nvPr>
        </p:nvSpPr>
        <p:spPr>
          <a:xfrm>
            <a:off x="508001" y="3395586"/>
            <a:ext cx="6447502" cy="645301"/>
          </a:xfrm>
          <a:prstGeom prst="rect">
            <a:avLst/>
          </a:prstGeom>
        </p:spPr>
        <p:txBody>
          <a:bodyPr lIns="45699" tIns="45699" rIns="45699" bIns="45699"/>
          <a:lstStyle>
            <a:lvl1pPr marL="228600" indent="0">
              <a:spcBef>
                <a:spcPts val="700"/>
              </a:spcBef>
              <a:buClrTx/>
              <a:buSzTx/>
              <a:buFontTx/>
              <a:buNone/>
              <a:defRPr sz="1500">
                <a:solidFill>
                  <a:srgbClr val="7F7F7F"/>
                </a:solidFill>
              </a:defRPr>
            </a:lvl1pPr>
            <a:lvl2pPr marL="228600" indent="457200">
              <a:spcBef>
                <a:spcPts val="700"/>
              </a:spcBef>
              <a:buClrTx/>
              <a:buSzTx/>
              <a:buFontTx/>
              <a:buNone/>
              <a:defRPr sz="1500">
                <a:solidFill>
                  <a:srgbClr val="7F7F7F"/>
                </a:solidFill>
              </a:defRPr>
            </a:lvl2pPr>
            <a:lvl3pPr marL="228600" indent="914400">
              <a:spcBef>
                <a:spcPts val="700"/>
              </a:spcBef>
              <a:buClrTx/>
              <a:buSzTx/>
              <a:buFontTx/>
              <a:buNone/>
              <a:defRPr sz="1500">
                <a:solidFill>
                  <a:srgbClr val="7F7F7F"/>
                </a:solidFill>
              </a:defRPr>
            </a:lvl3pPr>
            <a:lvl4pPr marL="228600" indent="1371600">
              <a:spcBef>
                <a:spcPts val="700"/>
              </a:spcBef>
              <a:buClrTx/>
              <a:buSzTx/>
              <a:buFontTx/>
              <a:buNone/>
              <a:defRPr sz="1500">
                <a:solidFill>
                  <a:srgbClr val="7F7F7F"/>
                </a:solidFill>
              </a:defRPr>
            </a:lvl4pPr>
            <a:lvl5pPr marL="228600" indent="1828800">
              <a:spcBef>
                <a:spcPts val="700"/>
              </a:spcBef>
              <a:buClrTx/>
              <a:buSzTx/>
              <a:buFontTx/>
              <a:buNone/>
              <a:defRPr sz="15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69"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70" name="Body Level One…"/>
          <p:cNvSpPr txBox="1"/>
          <p:nvPr>
            <p:ph type="body" sz="quarter" idx="1"/>
          </p:nvPr>
        </p:nvSpPr>
        <p:spPr>
          <a:xfrm>
            <a:off x="508001" y="1620441"/>
            <a:ext cx="3138027" cy="2910580"/>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71" name="Google Shape;58;p6"/>
          <p:cNvSpPr txBox="1"/>
          <p:nvPr>
            <p:ph type="body" sz="quarter" idx="21"/>
          </p:nvPr>
        </p:nvSpPr>
        <p:spPr>
          <a:xfrm>
            <a:off x="3817477" y="1620441"/>
            <a:ext cx="3138027" cy="2910582"/>
          </a:xfrm>
          <a:prstGeom prst="rect">
            <a:avLst/>
          </a:prstGeom>
        </p:spPr>
        <p:txBody>
          <a:bodyPr lIns="45699" tIns="45699" rIns="45699" bIns="45699"/>
          <a:lstStyle/>
          <a:p>
            <a:pPr indent="-320040">
              <a:spcBef>
                <a:spcPts val="700"/>
              </a:spcBef>
              <a:buChar char="►"/>
            </a:pPr>
          </a:p>
        </p:txBody>
      </p:sp>
      <p:sp>
        <p:nvSpPr>
          <p:cNvPr id="7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79"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80" name="Body Level One…"/>
          <p:cNvSpPr txBox="1"/>
          <p:nvPr>
            <p:ph type="body" sz="quarter" idx="1"/>
          </p:nvPr>
        </p:nvSpPr>
        <p:spPr>
          <a:xfrm>
            <a:off x="506808" y="1620737"/>
            <a:ext cx="3139218" cy="432198"/>
          </a:xfrm>
          <a:prstGeom prst="rect">
            <a:avLst/>
          </a:prstGeom>
        </p:spPr>
        <p:txBody>
          <a:bodyPr lIns="45699" tIns="45699" rIns="45699" bIns="45699" anchor="b"/>
          <a:lstStyle>
            <a:lvl1pPr marL="228600" indent="0">
              <a:spcBef>
                <a:spcPts val="700"/>
              </a:spcBef>
              <a:buClrTx/>
              <a:buSzTx/>
              <a:buFontTx/>
              <a:buNone/>
              <a:defRPr sz="1800"/>
            </a:lvl1pPr>
            <a:lvl2pPr marL="228600" indent="457200">
              <a:spcBef>
                <a:spcPts val="700"/>
              </a:spcBef>
              <a:buClrTx/>
              <a:buSzTx/>
              <a:buFontTx/>
              <a:buNone/>
              <a:defRPr sz="1800"/>
            </a:lvl2pPr>
            <a:lvl3pPr marL="228600" indent="914400">
              <a:spcBef>
                <a:spcPts val="700"/>
              </a:spcBef>
              <a:buClrTx/>
              <a:buSzTx/>
              <a:buFontTx/>
              <a:buNone/>
              <a:defRPr sz="1800"/>
            </a:lvl3pPr>
            <a:lvl4pPr marL="228600" indent="1371600">
              <a:spcBef>
                <a:spcPts val="700"/>
              </a:spcBef>
              <a:buClrTx/>
              <a:buSzTx/>
              <a:buFontTx/>
              <a:buNone/>
              <a:defRPr sz="1800"/>
            </a:lvl4pPr>
            <a:lvl5pPr marL="228600" indent="18288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81" name="Google Shape;65;p7"/>
          <p:cNvSpPr txBox="1"/>
          <p:nvPr>
            <p:ph type="body" sz="quarter" idx="21"/>
          </p:nvPr>
        </p:nvSpPr>
        <p:spPr>
          <a:xfrm>
            <a:off x="506808" y="2052933"/>
            <a:ext cx="3139219" cy="2478090"/>
          </a:xfrm>
          <a:prstGeom prst="rect">
            <a:avLst/>
          </a:prstGeom>
        </p:spPr>
        <p:txBody>
          <a:bodyPr lIns="45699" tIns="45699" rIns="45699" bIns="45699"/>
          <a:lstStyle/>
          <a:p>
            <a:pPr indent="-320040">
              <a:spcBef>
                <a:spcPts val="700"/>
              </a:spcBef>
              <a:buChar char="►"/>
            </a:pPr>
          </a:p>
        </p:txBody>
      </p:sp>
      <p:sp>
        <p:nvSpPr>
          <p:cNvPr id="82" name="Google Shape;66;p7"/>
          <p:cNvSpPr txBox="1"/>
          <p:nvPr>
            <p:ph type="body" sz="quarter" idx="22"/>
          </p:nvPr>
        </p:nvSpPr>
        <p:spPr>
          <a:xfrm>
            <a:off x="3816286" y="1620737"/>
            <a:ext cx="3139215" cy="432198"/>
          </a:xfrm>
          <a:prstGeom prst="rect">
            <a:avLst/>
          </a:prstGeom>
        </p:spPr>
        <p:txBody>
          <a:bodyPr lIns="45699" tIns="45699" rIns="45699" bIns="45699" anchor="b"/>
          <a:lstStyle/>
          <a:p>
            <a:pPr marL="228600" indent="0">
              <a:spcBef>
                <a:spcPts val="700"/>
              </a:spcBef>
              <a:buClrTx/>
              <a:buSzTx/>
              <a:buFontTx/>
              <a:buNone/>
              <a:defRPr sz="1800"/>
            </a:pPr>
          </a:p>
        </p:txBody>
      </p:sp>
      <p:sp>
        <p:nvSpPr>
          <p:cNvPr id="83" name="Google Shape;67;p7"/>
          <p:cNvSpPr txBox="1"/>
          <p:nvPr>
            <p:ph type="body" sz="quarter" idx="23"/>
          </p:nvPr>
        </p:nvSpPr>
        <p:spPr>
          <a:xfrm>
            <a:off x="3816287" y="2052933"/>
            <a:ext cx="3139215" cy="2478090"/>
          </a:xfrm>
          <a:prstGeom prst="rect">
            <a:avLst/>
          </a:prstGeom>
        </p:spPr>
        <p:txBody>
          <a:bodyPr lIns="45699" tIns="45699" rIns="45699" bIns="45699"/>
          <a:lstStyle/>
          <a:p>
            <a:pPr indent="-320040">
              <a:spcBef>
                <a:spcPts val="700"/>
              </a:spcBef>
              <a:buChar char="►"/>
            </a:pPr>
          </a:p>
        </p:txBody>
      </p:sp>
      <p:sp>
        <p:nvSpPr>
          <p:cNvPr id="84"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91"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9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106" name="Title Text"/>
          <p:cNvSpPr txBox="1"/>
          <p:nvPr>
            <p:ph type="title"/>
          </p:nvPr>
        </p:nvSpPr>
        <p:spPr>
          <a:xfrm>
            <a:off x="508001" y="1123953"/>
            <a:ext cx="2890897" cy="958851"/>
          </a:xfrm>
          <a:prstGeom prst="rect">
            <a:avLst/>
          </a:prstGeom>
        </p:spPr>
        <p:txBody>
          <a:bodyPr lIns="45699" tIns="45699" rIns="45699" bIns="45699" anchor="b"/>
          <a:lstStyle>
            <a:lvl1pPr>
              <a:defRPr sz="1500"/>
            </a:lvl1pPr>
          </a:lstStyle>
          <a:p>
            <a:pPr/>
            <a:r>
              <a:t>Title Text</a:t>
            </a:r>
          </a:p>
        </p:txBody>
      </p:sp>
      <p:sp>
        <p:nvSpPr>
          <p:cNvPr id="107" name="Body Level One…"/>
          <p:cNvSpPr txBox="1"/>
          <p:nvPr>
            <p:ph type="body" sz="half" idx="1"/>
          </p:nvPr>
        </p:nvSpPr>
        <p:spPr>
          <a:xfrm>
            <a:off x="3570346" y="386192"/>
            <a:ext cx="3385157" cy="4144830"/>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08" name="Google Shape;83;p10"/>
          <p:cNvSpPr txBox="1"/>
          <p:nvPr>
            <p:ph type="body" sz="quarter" idx="21"/>
          </p:nvPr>
        </p:nvSpPr>
        <p:spPr>
          <a:xfrm>
            <a:off x="508001" y="2082801"/>
            <a:ext cx="2890897" cy="1938337"/>
          </a:xfrm>
          <a:prstGeom prst="rect">
            <a:avLst/>
          </a:prstGeom>
        </p:spPr>
        <p:txBody>
          <a:bodyPr lIns="45699" tIns="45699" rIns="45699" bIns="45699"/>
          <a:lstStyle/>
          <a:p>
            <a:pPr marL="228600" indent="0">
              <a:spcBef>
                <a:spcPts val="700"/>
              </a:spcBef>
              <a:buClrTx/>
              <a:buSzTx/>
              <a:buFontTx/>
              <a:buNone/>
              <a:defRPr sz="1000"/>
            </a:pPr>
          </a:p>
        </p:txBody>
      </p:sp>
      <p:sp>
        <p:nvSpPr>
          <p:cNvPr id="10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oogle Shape;6;p1"/>
          <p:cNvGrpSpPr/>
          <p:nvPr/>
        </p:nvGrpSpPr>
        <p:grpSpPr>
          <a:xfrm>
            <a:off x="0" y="-6351"/>
            <a:ext cx="9144001" cy="5149851"/>
            <a:chOff x="0" y="0"/>
            <a:chExt cx="9143999" cy="5149850"/>
          </a:xfrm>
        </p:grpSpPr>
        <p:sp>
          <p:nvSpPr>
            <p:cNvPr id="2" name="Google Shape;7;p1"/>
            <p:cNvSpPr/>
            <p:nvPr/>
          </p:nvSpPr>
          <p:spPr>
            <a:xfrm>
              <a:off x="7028259" y="6350"/>
              <a:ext cx="914400" cy="5143500"/>
            </a:xfrm>
            <a:prstGeom prst="line">
              <a:avLst/>
            </a:prstGeom>
            <a:noFill/>
            <a:ln w="9525" cap="flat">
              <a:solidFill>
                <a:srgbClr val="BFBFBF"/>
              </a:solidFill>
              <a:prstDash val="solid"/>
              <a:round/>
            </a:ln>
            <a:effectLst/>
          </p:spPr>
          <p:txBody>
            <a:bodyPr wrap="square" lIns="0" tIns="0" rIns="0" bIns="0" numCol="1" anchor="t">
              <a:noAutofit/>
            </a:bodyPr>
            <a:lstStyle/>
            <a:p>
              <a:pPr/>
            </a:p>
          </p:txBody>
        </p:sp>
        <p:sp>
          <p:nvSpPr>
            <p:cNvPr id="3" name="Google Shape;8;p1"/>
            <p:cNvSpPr/>
            <p:nvPr/>
          </p:nvSpPr>
          <p:spPr>
            <a:xfrm flipH="1">
              <a:off x="5568950" y="2767409"/>
              <a:ext cx="3572669" cy="2382441"/>
            </a:xfrm>
            <a:prstGeom prst="line">
              <a:avLst/>
            </a:prstGeom>
            <a:noFill/>
            <a:ln w="9525" cap="flat">
              <a:solidFill>
                <a:srgbClr val="D8D8D8"/>
              </a:solidFill>
              <a:prstDash val="solid"/>
              <a:round/>
            </a:ln>
            <a:effectLst/>
          </p:spPr>
          <p:txBody>
            <a:bodyPr wrap="square" lIns="0" tIns="0" rIns="0" bIns="0" numCol="1" anchor="t">
              <a:noAutofit/>
            </a:bodyPr>
            <a:lstStyle/>
            <a:p>
              <a:pPr/>
            </a:p>
          </p:txBody>
        </p:sp>
        <p:sp>
          <p:nvSpPr>
            <p:cNvPr id="4" name="Google Shape;9;p1"/>
            <p:cNvSpPr/>
            <p:nvPr/>
          </p:nvSpPr>
          <p:spPr>
            <a:xfrm>
              <a:off x="6886106" y="-1"/>
              <a:ext cx="2255513"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p>
          </p:txBody>
        </p:sp>
        <p:sp>
          <p:nvSpPr>
            <p:cNvPr id="5" name="Google Shape;10;p1"/>
            <p:cNvSpPr/>
            <p:nvPr/>
          </p:nvSpPr>
          <p:spPr>
            <a:xfrm>
              <a:off x="7202581" y="-1"/>
              <a:ext cx="194141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6" name="Google Shape;11;p1"/>
            <p:cNvSpPr/>
            <p:nvPr/>
          </p:nvSpPr>
          <p:spPr>
            <a:xfrm>
              <a:off x="6699250" y="2292350"/>
              <a:ext cx="2444750" cy="2857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p>
          </p:txBody>
        </p:sp>
        <p:sp>
          <p:nvSpPr>
            <p:cNvPr id="7" name="Google Shape;12;p1"/>
            <p:cNvSpPr/>
            <p:nvPr/>
          </p:nvSpPr>
          <p:spPr>
            <a:xfrm>
              <a:off x="7000875" y="-1"/>
              <a:ext cx="2140745"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p>
          </p:txBody>
        </p:sp>
        <p:sp>
          <p:nvSpPr>
            <p:cNvPr id="8" name="Google Shape;13;p1"/>
            <p:cNvSpPr/>
            <p:nvPr/>
          </p:nvSpPr>
          <p:spPr>
            <a:xfrm>
              <a:off x="8174047" y="-1"/>
              <a:ext cx="967572"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p>
          </p:txBody>
        </p:sp>
        <p:sp>
          <p:nvSpPr>
            <p:cNvPr id="9" name="Google Shape;14;p1"/>
            <p:cNvSpPr/>
            <p:nvPr/>
          </p:nvSpPr>
          <p:spPr>
            <a:xfrm>
              <a:off x="8204248" y="-1"/>
              <a:ext cx="937370"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p>
          </p:txBody>
        </p:sp>
        <p:sp>
          <p:nvSpPr>
            <p:cNvPr id="10" name="Google Shape;15;p1"/>
            <p:cNvSpPr/>
            <p:nvPr/>
          </p:nvSpPr>
          <p:spPr>
            <a:xfrm>
              <a:off x="7778749" y="2698750"/>
              <a:ext cx="1362870" cy="2451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p>
          </p:txBody>
        </p:sp>
        <p:sp>
          <p:nvSpPr>
            <p:cNvPr id="11" name="Google Shape;16;p1"/>
            <p:cNvSpPr/>
            <p:nvPr/>
          </p:nvSpPr>
          <p:spPr>
            <a:xfrm>
              <a:off x="0" y="3016250"/>
              <a:ext cx="336550" cy="2133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p>
          </p:txBody>
        </p:sp>
      </p:grpSp>
      <p:sp>
        <p:nvSpPr>
          <p:cNvPr id="13"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14"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8745687" y="4724141"/>
            <a:ext cx="275471" cy="271751"/>
          </a:xfrm>
          <a:prstGeom prst="rect">
            <a:avLst/>
          </a:prstGeom>
          <a:ln w="12700">
            <a:miter lim="400000"/>
          </a:ln>
        </p:spPr>
        <p:txBody>
          <a:bodyPr wrap="none" lIns="91424" tIns="91424" rIns="91424" bIns="91424" anchor="ctr">
            <a:spAutoFit/>
          </a:bodyPr>
          <a:lstStyle>
            <a:lvl1pPr algn="r">
              <a:defRPr sz="600">
                <a:solidFill>
                  <a:schemeClr val="accent1"/>
                </a:solidFill>
                <a:latin typeface="Trebuchet MS"/>
                <a:ea typeface="Trebuchet MS"/>
                <a:cs typeface="Trebuchet M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9pPr>
    </p:titleStyle>
    <p:bodyStyle>
      <a:lvl1pPr marL="457200" marR="0" indent="-34290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1pPr>
      <a:lvl2pPr marL="940858" marR="0" indent="-343958"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2pPr>
      <a:lvl3pPr marL="1466850" marR="0" indent="-41275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3pPr>
      <a:lvl4pPr marL="1969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4pPr>
      <a:lvl5pPr marL="24271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5pPr>
      <a:lvl6pPr marL="28843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6pPr>
      <a:lvl7pPr marL="33415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7pPr>
      <a:lvl8pPr marL="37987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8pPr>
      <a:lvl9pPr marL="4255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1pPr>
      <a:lvl2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2pPr>
      <a:lvl3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3pPr>
      <a:lvl4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4pPr>
      <a:lvl5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5pPr>
      <a:lvl6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6pPr>
      <a:lvl7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7pPr>
      <a:lvl8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8pPr>
      <a:lvl9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7.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JavaScript II: Conditional Statements and Looping"/>
          <p:cNvSpPr txBox="1"/>
          <p:nvPr>
            <p:ph type="title"/>
          </p:nvPr>
        </p:nvSpPr>
        <p:spPr>
          <a:xfrm>
            <a:off x="452434" y="965621"/>
            <a:ext cx="8239129" cy="1743076"/>
          </a:xfrm>
          <a:prstGeom prst="rect">
            <a:avLst/>
          </a:prstGeom>
        </p:spPr>
        <p:txBody>
          <a:bodyPr/>
          <a:lstStyle>
            <a:lvl1pPr algn="l">
              <a:defRPr spc="-100" sz="3600"/>
            </a:lvl1pPr>
          </a:lstStyle>
          <a:p>
            <a:pPr/>
            <a:r>
              <a:t>Full Stack Application with React and Express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7" name="Google Shape;211;p27" descr="Google Shape;211;p27"/>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68" name="Google Shape;212;p27"/>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Functions </a:t>
            </a:r>
          </a:p>
        </p:txBody>
      </p:sp>
      <p:sp>
        <p:nvSpPr>
          <p:cNvPr id="269" name="Google Shape;213;p27"/>
          <p:cNvSpPr txBox="1"/>
          <p:nvPr>
            <p:ph type="body" idx="1"/>
          </p:nvPr>
        </p:nvSpPr>
        <p:spPr>
          <a:xfrm>
            <a:off x="455050" y="786474"/>
            <a:ext cx="8134199" cy="2652902"/>
          </a:xfrm>
          <a:prstGeom prst="rect">
            <a:avLst/>
          </a:prstGeom>
        </p:spPr>
        <p:txBody>
          <a:bodyPr/>
          <a:lstStyle>
            <a:lvl1pPr indent="-381000">
              <a:buClr>
                <a:schemeClr val="accent3"/>
              </a:buClr>
              <a:buSzPts val="2400"/>
              <a:buChar char="❖"/>
              <a:defRPr sz="2400">
                <a:solidFill>
                  <a:schemeClr val="accent3"/>
                </a:solidFill>
                <a:latin typeface="Consolas"/>
                <a:ea typeface="Consolas"/>
                <a:cs typeface="Consolas"/>
                <a:sym typeface="Consolas"/>
              </a:defRPr>
            </a:lvl1pPr>
          </a:lstStyle>
          <a:p>
            <a:pPr/>
            <a:r>
              <a:t>Methods</a:t>
            </a:r>
          </a:p>
        </p:txBody>
      </p:sp>
      <p:pic>
        <p:nvPicPr>
          <p:cNvPr id="270" name="Google Shape;214;p27" descr="Google Shape;214;p27"/>
          <p:cNvPicPr>
            <a:picLocks noChangeAspect="1"/>
          </p:cNvPicPr>
          <p:nvPr/>
        </p:nvPicPr>
        <p:blipFill>
          <a:blip r:embed="rId4">
            <a:extLst/>
          </a:blip>
          <a:stretch>
            <a:fillRect/>
          </a:stretch>
        </p:blipFill>
        <p:spPr>
          <a:xfrm>
            <a:off x="978099" y="1386800"/>
            <a:ext cx="4895851" cy="30480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4" name="Google Shape;219;p28" descr="Google Shape;219;p28"/>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75" name="Google Shape;220;p28"/>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Displaying the JSON file on endpoint</a:t>
            </a:r>
          </a:p>
        </p:txBody>
      </p:sp>
      <p:sp>
        <p:nvSpPr>
          <p:cNvPr id="276" name="Google Shape;221;p28"/>
          <p:cNvSpPr txBox="1"/>
          <p:nvPr>
            <p:ph type="body" idx="1"/>
          </p:nvPr>
        </p:nvSpPr>
        <p:spPr>
          <a:xfrm>
            <a:off x="616500" y="748150"/>
            <a:ext cx="7929599" cy="3949801"/>
          </a:xfrm>
          <a:prstGeom prst="rect">
            <a:avLst/>
          </a:prstGeom>
        </p:spPr>
        <p:txBody>
          <a:bodyPr/>
          <a:lstStyle/>
          <a:p>
            <a:pPr indent="-381000">
              <a:buClr>
                <a:schemeClr val="accent3"/>
              </a:buClr>
              <a:buSzPts val="2400"/>
              <a:buChar char="❖"/>
              <a:defRPr sz="2400">
                <a:solidFill>
                  <a:srgbClr val="FFFFFF"/>
                </a:solidFill>
              </a:defRPr>
            </a:pPr>
            <a:r>
              <a:t>Now we will look at rendering the JSON file that we have read inside an end point.</a:t>
            </a:r>
          </a:p>
          <a:p>
            <a:pPr indent="-381000">
              <a:buClr>
                <a:srgbClr val="FFFFFF"/>
              </a:buClr>
              <a:buSzPts val="2400"/>
              <a:buChar char="❖"/>
              <a:defRPr sz="2400">
                <a:solidFill>
                  <a:srgbClr val="FFFFFF"/>
                </a:solidFill>
              </a:defRPr>
            </a:pPr>
            <a:r>
              <a:t>We are also returning a status code of 200 (which is the default response) to be certain we will return JSON.</a:t>
            </a:r>
          </a:p>
        </p:txBody>
      </p:sp>
      <p:pic>
        <p:nvPicPr>
          <p:cNvPr id="277" name="Google Shape;222;p28" descr="Google Shape;222;p28"/>
          <p:cNvPicPr>
            <a:picLocks noChangeAspect="1"/>
          </p:cNvPicPr>
          <p:nvPr/>
        </p:nvPicPr>
        <p:blipFill>
          <a:blip r:embed="rId4">
            <a:extLst/>
          </a:blip>
          <a:stretch>
            <a:fillRect/>
          </a:stretch>
        </p:blipFill>
        <p:spPr>
          <a:xfrm>
            <a:off x="1971038" y="2686374"/>
            <a:ext cx="5220525" cy="2011577"/>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1" name="Google Shape;227;p29" descr="Google Shape;227;p29"/>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82" name="Google Shape;228;p29"/>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How to get specific items</a:t>
            </a:r>
          </a:p>
        </p:txBody>
      </p:sp>
      <p:sp>
        <p:nvSpPr>
          <p:cNvPr id="283" name="Google Shape;229;p29"/>
          <p:cNvSpPr txBox="1"/>
          <p:nvPr>
            <p:ph type="body" idx="1"/>
          </p:nvPr>
        </p:nvSpPr>
        <p:spPr>
          <a:xfrm>
            <a:off x="616500" y="748150"/>
            <a:ext cx="7929599" cy="3949801"/>
          </a:xfrm>
          <a:prstGeom prst="rect">
            <a:avLst/>
          </a:prstGeom>
        </p:spPr>
        <p:txBody>
          <a:bodyPr/>
          <a:lstStyle>
            <a:lvl1pPr indent="-381000">
              <a:buClr>
                <a:schemeClr val="accent3"/>
              </a:buClr>
              <a:buSzPts val="2400"/>
              <a:buChar char="❖"/>
              <a:defRPr sz="2400">
                <a:solidFill>
                  <a:srgbClr val="FFFFFF"/>
                </a:solidFill>
              </a:defRPr>
            </a:lvl1pPr>
          </a:lstStyle>
          <a:p>
            <a:pPr/>
            <a:r>
              <a:t>This is a specific GET Method</a:t>
            </a:r>
          </a:p>
        </p:txBody>
      </p:sp>
      <p:pic>
        <p:nvPicPr>
          <p:cNvPr id="284" name="Google Shape;230;p29" descr="Google Shape;230;p29"/>
          <p:cNvPicPr>
            <a:picLocks noChangeAspect="1"/>
          </p:cNvPicPr>
          <p:nvPr/>
        </p:nvPicPr>
        <p:blipFill>
          <a:blip r:embed="rId4">
            <a:extLst/>
          </a:blip>
          <a:stretch>
            <a:fillRect/>
          </a:stretch>
        </p:blipFill>
        <p:spPr>
          <a:xfrm>
            <a:off x="1498699" y="1242024"/>
            <a:ext cx="6146602" cy="380325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8" name="Google Shape;235;p30" descr="Google Shape;235;p30"/>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89" name="Google Shape;236;p30"/>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How to Delete specific items</a:t>
            </a:r>
          </a:p>
        </p:txBody>
      </p:sp>
      <p:sp>
        <p:nvSpPr>
          <p:cNvPr id="290" name="Google Shape;237;p30"/>
          <p:cNvSpPr txBox="1"/>
          <p:nvPr>
            <p:ph type="body" idx="1"/>
          </p:nvPr>
        </p:nvSpPr>
        <p:spPr>
          <a:xfrm>
            <a:off x="616500" y="748150"/>
            <a:ext cx="7929599" cy="3949801"/>
          </a:xfrm>
          <a:prstGeom prst="rect">
            <a:avLst/>
          </a:prstGeom>
        </p:spPr>
        <p:txBody>
          <a:bodyPr/>
          <a:lstStyle>
            <a:lvl1pPr indent="-381000">
              <a:buClr>
                <a:schemeClr val="accent3"/>
              </a:buClr>
              <a:buSzPts val="2400"/>
              <a:buChar char="❖"/>
              <a:defRPr sz="2400">
                <a:solidFill>
                  <a:srgbClr val="FFFFFF"/>
                </a:solidFill>
              </a:defRPr>
            </a:lvl1pPr>
          </a:lstStyle>
          <a:p>
            <a:pPr/>
            <a:r>
              <a:t>This is a specific Delete Method</a:t>
            </a:r>
          </a:p>
        </p:txBody>
      </p:sp>
      <p:pic>
        <p:nvPicPr>
          <p:cNvPr id="291" name="Google Shape;238;p30" descr="Google Shape;238;p30"/>
          <p:cNvPicPr>
            <a:picLocks noChangeAspect="1"/>
          </p:cNvPicPr>
          <p:nvPr/>
        </p:nvPicPr>
        <p:blipFill>
          <a:blip r:embed="rId4">
            <a:extLst/>
          </a:blip>
          <a:stretch>
            <a:fillRect/>
          </a:stretch>
        </p:blipFill>
        <p:spPr>
          <a:xfrm>
            <a:off x="1220000" y="1270074"/>
            <a:ext cx="6789850" cy="383387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5" name="Google Shape;243;p31" descr="Google Shape;243;p31"/>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96" name="Google Shape;244;p31"/>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How to Add new items</a:t>
            </a:r>
          </a:p>
        </p:txBody>
      </p:sp>
      <p:sp>
        <p:nvSpPr>
          <p:cNvPr id="297" name="Google Shape;245;p31"/>
          <p:cNvSpPr txBox="1"/>
          <p:nvPr>
            <p:ph type="body" idx="1"/>
          </p:nvPr>
        </p:nvSpPr>
        <p:spPr>
          <a:xfrm>
            <a:off x="616500" y="748150"/>
            <a:ext cx="7929599" cy="3949801"/>
          </a:xfrm>
          <a:prstGeom prst="rect">
            <a:avLst/>
          </a:prstGeom>
        </p:spPr>
        <p:txBody>
          <a:bodyPr/>
          <a:lstStyle>
            <a:lvl1pPr indent="-381000">
              <a:buClr>
                <a:schemeClr val="accent3"/>
              </a:buClr>
              <a:buSzPts val="2400"/>
              <a:buChar char="❖"/>
              <a:defRPr sz="2400">
                <a:solidFill>
                  <a:srgbClr val="FFFFFF"/>
                </a:solidFill>
              </a:defRPr>
            </a:lvl1pPr>
          </a:lstStyle>
          <a:p>
            <a:pPr/>
            <a:r>
              <a:t>This is a add new item Method</a:t>
            </a:r>
          </a:p>
        </p:txBody>
      </p:sp>
      <p:pic>
        <p:nvPicPr>
          <p:cNvPr id="298" name="Google Shape;246;p31" descr="Google Shape;246;p31"/>
          <p:cNvPicPr>
            <a:picLocks noChangeAspect="1"/>
          </p:cNvPicPr>
          <p:nvPr/>
        </p:nvPicPr>
        <p:blipFill>
          <a:blip r:embed="rId4">
            <a:extLst/>
          </a:blip>
          <a:stretch>
            <a:fillRect/>
          </a:stretch>
        </p:blipFill>
        <p:spPr>
          <a:xfrm>
            <a:off x="526725" y="1227975"/>
            <a:ext cx="8090551" cy="38805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2" name="Google Shape;251;p32" descr="Google Shape;251;p32"/>
          <p:cNvPicPr>
            <a:picLocks noChangeAspect="1"/>
          </p:cNvPicPr>
          <p:nvPr/>
        </p:nvPicPr>
        <p:blipFill>
          <a:blip r:embed="rId3">
            <a:extLst/>
          </a:blip>
          <a:stretch>
            <a:fillRect/>
          </a:stretch>
        </p:blipFill>
        <p:spPr>
          <a:xfrm>
            <a:off x="0" y="0"/>
            <a:ext cx="9144000" cy="5143500"/>
          </a:xfrm>
          <a:prstGeom prst="rect">
            <a:avLst/>
          </a:prstGeom>
          <a:ln w="12700">
            <a:miter lim="400000"/>
          </a:ln>
        </p:spPr>
      </p:pic>
      <p:graphicFrame>
        <p:nvGraphicFramePr>
          <p:cNvPr id="303" name="Google Shape;252;p32"/>
          <p:cNvGraphicFramePr/>
          <p:nvPr/>
        </p:nvGraphicFramePr>
        <p:xfrm>
          <a:off x="1706399" y="1508125"/>
          <a:ext cx="5731202" cy="127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just">
                        <a:spcBef>
                          <a:spcPts val="500"/>
                        </a:spcBef>
                        <a:defRPr sz="1400">
                          <a:latin typeface="Montserrat Light"/>
                          <a:ea typeface="Montserrat Light"/>
                          <a:cs typeface="Montserrat Light"/>
                          <a:sym typeface="Montserrat Light"/>
                        </a:defRPr>
                      </a:pPr>
                      <a:r>
                        <a:t>class MyComponent extends React.Component {</a:t>
                      </a:r>
                    </a:p>
                    <a:p>
                      <a:pPr algn="just">
                        <a:spcBef>
                          <a:spcPts val="500"/>
                        </a:spcBef>
                        <a:defRPr sz="1400">
                          <a:latin typeface="Montserrat Light"/>
                          <a:ea typeface="Montserrat Light"/>
                          <a:cs typeface="Montserrat Light"/>
                          <a:sym typeface="Montserrat Light"/>
                        </a:defRPr>
                      </a:pPr>
                      <a:r>
                        <a:t>  constructor(props) {</a:t>
                      </a:r>
                    </a:p>
                    <a:p>
                      <a:pPr algn="just">
                        <a:spcBef>
                          <a:spcPts val="500"/>
                        </a:spcBef>
                        <a:defRPr sz="1400">
                          <a:latin typeface="Montserrat Light"/>
                          <a:ea typeface="Montserrat Light"/>
                          <a:cs typeface="Montserrat Light"/>
                          <a:sym typeface="Montserrat Light"/>
                        </a:defRPr>
                      </a:pPr>
                      <a:r>
                        <a:t>    super(props);</a:t>
                      </a:r>
                    </a:p>
                    <a:p>
                      <a:pPr algn="just">
                        <a:spcBef>
                          <a:spcPts val="500"/>
                        </a:spcBef>
                        <a:defRPr sz="1400">
                          <a:latin typeface="Montserrat Light"/>
                          <a:ea typeface="Montserrat Light"/>
                          <a:cs typeface="Montserrat Light"/>
                          <a:sym typeface="Montserrat Light"/>
                        </a:defRPr>
                      </a:pPr>
                      <a:r>
                        <a:t>    this.state = {</a:t>
                      </a:r>
                    </a:p>
                    <a:p>
                      <a:pPr algn="just">
                        <a:spcBef>
                          <a:spcPts val="500"/>
                        </a:spcBef>
                        <a:defRPr sz="1400">
                          <a:latin typeface="Montserrat Light"/>
                          <a:ea typeface="Montserrat Light"/>
                          <a:cs typeface="Montserrat Light"/>
                          <a:sym typeface="Montserrat Light"/>
                        </a:defRPr>
                      </a:pPr>
                      <a:r>
                        <a:t>      error: null,</a:t>
                      </a:r>
                    </a:p>
                    <a:p>
                      <a:pPr algn="just">
                        <a:spcBef>
                          <a:spcPts val="500"/>
                        </a:spcBef>
                        <a:defRPr sz="1400">
                          <a:latin typeface="Montserrat Light"/>
                          <a:ea typeface="Montserrat Light"/>
                          <a:cs typeface="Montserrat Light"/>
                          <a:sym typeface="Montserrat Light"/>
                        </a:defRPr>
                      </a:pPr>
                      <a:r>
                        <a:t>      isLoaded: false,</a:t>
                      </a:r>
                    </a:p>
                    <a:p>
                      <a:pPr algn="just">
                        <a:spcBef>
                          <a:spcPts val="500"/>
                        </a:spcBef>
                        <a:defRPr sz="1400">
                          <a:latin typeface="Montserrat Light"/>
                          <a:ea typeface="Montserrat Light"/>
                          <a:cs typeface="Montserrat Light"/>
                          <a:sym typeface="Montserrat Light"/>
                        </a:defRPr>
                      </a:pPr>
                      <a:r>
                        <a:t>      items: [] };}</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7" name="Google Shape;257;p33" descr="Google Shape;257;p33"/>
          <p:cNvPicPr>
            <a:picLocks noChangeAspect="1"/>
          </p:cNvPicPr>
          <p:nvPr/>
        </p:nvPicPr>
        <p:blipFill>
          <a:blip r:embed="rId2">
            <a:extLst/>
          </a:blip>
          <a:stretch>
            <a:fillRect/>
          </a:stretch>
        </p:blipFill>
        <p:spPr>
          <a:xfrm>
            <a:off x="0" y="0"/>
            <a:ext cx="9144000" cy="5143500"/>
          </a:xfrm>
          <a:prstGeom prst="rect">
            <a:avLst/>
          </a:prstGeom>
          <a:ln w="12700">
            <a:miter lim="400000"/>
          </a:ln>
        </p:spPr>
      </p:pic>
      <p:graphicFrame>
        <p:nvGraphicFramePr>
          <p:cNvPr id="308" name="Google Shape;258;p33"/>
          <p:cNvGraphicFramePr/>
          <p:nvPr/>
        </p:nvGraphicFramePr>
        <p:xfrm>
          <a:off x="1706399" y="541337"/>
          <a:ext cx="5731202" cy="127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just">
                        <a:spcBef>
                          <a:spcPts val="500"/>
                        </a:spcBef>
                        <a:defRPr sz="1400">
                          <a:latin typeface="Montserrat Light"/>
                          <a:ea typeface="Montserrat Light"/>
                          <a:cs typeface="Montserrat Light"/>
                          <a:sym typeface="Montserrat Light"/>
                        </a:defRPr>
                      </a:pPr>
                      <a:r>
                        <a:t>  componentDidMount() {</a:t>
                      </a:r>
                    </a:p>
                    <a:p>
                      <a:pPr algn="just">
                        <a:spcBef>
                          <a:spcPts val="500"/>
                        </a:spcBef>
                        <a:defRPr sz="1400">
                          <a:latin typeface="Montserrat Light"/>
                          <a:ea typeface="Montserrat Light"/>
                          <a:cs typeface="Montserrat Light"/>
                          <a:sym typeface="Montserrat Light"/>
                        </a:defRPr>
                      </a:pPr>
                      <a:r>
                        <a:t>    fetch("/items")</a:t>
                      </a:r>
                    </a:p>
                    <a:p>
                      <a:pPr algn="just">
                        <a:spcBef>
                          <a:spcPts val="500"/>
                        </a:spcBef>
                        <a:defRPr sz="1400">
                          <a:latin typeface="Montserrat Light"/>
                          <a:ea typeface="Montserrat Light"/>
                          <a:cs typeface="Montserrat Light"/>
                          <a:sym typeface="Montserrat Light"/>
                        </a:defRPr>
                      </a:pPr>
                      <a:r>
                        <a:t>      .then(res =&gt; res.json())</a:t>
                      </a:r>
                    </a:p>
                    <a:p>
                      <a:pPr algn="just">
                        <a:spcBef>
                          <a:spcPts val="500"/>
                        </a:spcBef>
                        <a:defRPr sz="1400">
                          <a:latin typeface="Montserrat Light"/>
                          <a:ea typeface="Montserrat Light"/>
                          <a:cs typeface="Montserrat Light"/>
                          <a:sym typeface="Montserrat Light"/>
                        </a:defRPr>
                      </a:pPr>
                      <a:r>
                        <a:t>      .then(</a:t>
                      </a:r>
                    </a:p>
                    <a:p>
                      <a:pPr algn="just">
                        <a:spcBef>
                          <a:spcPts val="500"/>
                        </a:spcBef>
                        <a:defRPr sz="1400">
                          <a:latin typeface="Montserrat Light"/>
                          <a:ea typeface="Montserrat Light"/>
                          <a:cs typeface="Montserrat Light"/>
                          <a:sym typeface="Montserrat Light"/>
                        </a:defRPr>
                      </a:pPr>
                      <a:r>
                        <a:t>        (result) =&gt; {</a:t>
                      </a:r>
                    </a:p>
                    <a:p>
                      <a:pPr algn="just">
                        <a:spcBef>
                          <a:spcPts val="500"/>
                        </a:spcBef>
                        <a:defRPr sz="1400">
                          <a:latin typeface="Montserrat Light"/>
                          <a:ea typeface="Montserrat Light"/>
                          <a:cs typeface="Montserrat Light"/>
                          <a:sym typeface="Montserrat Light"/>
                        </a:defRPr>
                      </a:pPr>
                      <a:r>
                        <a:t>          this.setState({</a:t>
                      </a:r>
                    </a:p>
                    <a:p>
                      <a:pPr algn="just">
                        <a:spcBef>
                          <a:spcPts val="500"/>
                        </a:spcBef>
                        <a:defRPr sz="1400">
                          <a:latin typeface="Montserrat Light"/>
                          <a:ea typeface="Montserrat Light"/>
                          <a:cs typeface="Montserrat Light"/>
                          <a:sym typeface="Montserrat Light"/>
                        </a:defRPr>
                      </a:pPr>
                      <a:r>
                        <a:t>            isLoaded: true,</a:t>
                      </a:r>
                    </a:p>
                    <a:p>
                      <a:pPr algn="just">
                        <a:spcBef>
                          <a:spcPts val="500"/>
                        </a:spcBef>
                        <a:defRPr sz="1400">
                          <a:latin typeface="Montserrat Light"/>
                          <a:ea typeface="Montserrat Light"/>
                          <a:cs typeface="Montserrat Light"/>
                          <a:sym typeface="Montserrat Light"/>
                        </a:defRPr>
                      </a:pPr>
                      <a:r>
                        <a:t>            items: result.items</a:t>
                      </a:r>
                    </a:p>
                    <a:p>
                      <a:pPr algn="just">
                        <a:spcBef>
                          <a:spcPts val="500"/>
                        </a:spcBef>
                        <a:defRPr sz="1400">
                          <a:latin typeface="Montserrat Light"/>
                          <a:ea typeface="Montserrat Light"/>
                          <a:cs typeface="Montserrat Light"/>
                          <a:sym typeface="Montserrat Light"/>
                        </a:defRPr>
                      </a:pPr>
                      <a:r>
                        <a:t>          });  },</a:t>
                      </a:r>
                    </a:p>
                    <a:p>
                      <a:pPr algn="just">
                        <a:spcBef>
                          <a:spcPts val="500"/>
                        </a:spcBef>
                        <a:defRPr sz="1400">
                          <a:latin typeface="Montserrat Light"/>
                          <a:ea typeface="Montserrat Light"/>
                          <a:cs typeface="Montserrat Light"/>
                          <a:sym typeface="Montserrat Light"/>
                        </a:defRPr>
                      </a:pPr>
                      <a:r>
                        <a:t>        (error) =&gt; {</a:t>
                      </a:r>
                    </a:p>
                    <a:p>
                      <a:pPr algn="just">
                        <a:spcBef>
                          <a:spcPts val="500"/>
                        </a:spcBef>
                        <a:defRPr sz="1400">
                          <a:latin typeface="Montserrat Light"/>
                          <a:ea typeface="Montserrat Light"/>
                          <a:cs typeface="Montserrat Light"/>
                          <a:sym typeface="Montserrat Light"/>
                        </a:defRPr>
                      </a:pPr>
                      <a:r>
                        <a:t>          this.setState({</a:t>
                      </a:r>
                    </a:p>
                    <a:p>
                      <a:pPr algn="just">
                        <a:spcBef>
                          <a:spcPts val="500"/>
                        </a:spcBef>
                        <a:defRPr sz="1400">
                          <a:latin typeface="Montserrat Light"/>
                          <a:ea typeface="Montserrat Light"/>
                          <a:cs typeface="Montserrat Light"/>
                          <a:sym typeface="Montserrat Light"/>
                        </a:defRPr>
                      </a:pPr>
                      <a:r>
                        <a:t>            isLoaded: true,</a:t>
                      </a:r>
                    </a:p>
                    <a:p>
                      <a:pPr algn="just">
                        <a:spcBef>
                          <a:spcPts val="500"/>
                        </a:spcBef>
                        <a:defRPr sz="1400">
                          <a:latin typeface="Montserrat Light"/>
                          <a:ea typeface="Montserrat Light"/>
                          <a:cs typeface="Montserrat Light"/>
                          <a:sym typeface="Montserrat Light"/>
                        </a:defRPr>
                      </a:pPr>
                      <a:r>
                        <a:t>            error</a:t>
                      </a:r>
                    </a:p>
                    <a:p>
                      <a:pPr algn="just">
                        <a:spcBef>
                          <a:spcPts val="500"/>
                        </a:spcBef>
                        <a:defRPr sz="1400">
                          <a:latin typeface="Montserrat Light"/>
                          <a:ea typeface="Montserrat Light"/>
                          <a:cs typeface="Montserrat Light"/>
                          <a:sym typeface="Montserrat Light"/>
                        </a:defRPr>
                      </a:pPr>
                      <a:r>
                        <a:t>          }); }) }</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0" name="Google Shape;263;p34" descr="Google Shape;263;p34"/>
          <p:cNvPicPr>
            <a:picLocks noChangeAspect="1"/>
          </p:cNvPicPr>
          <p:nvPr/>
        </p:nvPicPr>
        <p:blipFill>
          <a:blip r:embed="rId3">
            <a:extLst/>
          </a:blip>
          <a:stretch>
            <a:fillRect/>
          </a:stretch>
        </p:blipFill>
        <p:spPr>
          <a:xfrm>
            <a:off x="0" y="0"/>
            <a:ext cx="9144000" cy="5143500"/>
          </a:xfrm>
          <a:prstGeom prst="rect">
            <a:avLst/>
          </a:prstGeom>
          <a:ln w="12700">
            <a:miter lim="400000"/>
          </a:ln>
        </p:spPr>
      </p:pic>
      <p:graphicFrame>
        <p:nvGraphicFramePr>
          <p:cNvPr id="311" name="Google Shape;264;p34"/>
          <p:cNvGraphicFramePr/>
          <p:nvPr/>
        </p:nvGraphicFramePr>
        <p:xfrm>
          <a:off x="1706399" y="265113"/>
          <a:ext cx="5731202" cy="127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just">
                        <a:spcBef>
                          <a:spcPts val="500"/>
                        </a:spcBef>
                        <a:defRPr sz="1400">
                          <a:latin typeface="Montserrat Light"/>
                          <a:ea typeface="Montserrat Light"/>
                          <a:cs typeface="Montserrat Light"/>
                          <a:sym typeface="Montserrat Light"/>
                        </a:defRPr>
                      </a:pPr>
                      <a:r>
                        <a:t>  render() {</a:t>
                      </a:r>
                    </a:p>
                    <a:p>
                      <a:pPr algn="just">
                        <a:spcBef>
                          <a:spcPts val="500"/>
                        </a:spcBef>
                        <a:defRPr sz="1400">
                          <a:latin typeface="Montserrat Light"/>
                          <a:ea typeface="Montserrat Light"/>
                          <a:cs typeface="Montserrat Light"/>
                          <a:sym typeface="Montserrat Light"/>
                        </a:defRPr>
                      </a:pPr>
                      <a:r>
                        <a:t>    const { error, isLoaded, items } = this.state;</a:t>
                      </a:r>
                    </a:p>
                    <a:p>
                      <a:pPr algn="just">
                        <a:spcBef>
                          <a:spcPts val="500"/>
                        </a:spcBef>
                        <a:defRPr sz="1400">
                          <a:latin typeface="Montserrat Light"/>
                          <a:ea typeface="Montserrat Light"/>
                          <a:cs typeface="Montserrat Light"/>
                          <a:sym typeface="Montserrat Light"/>
                        </a:defRPr>
                      </a:pPr>
                      <a:r>
                        <a:t>    if (error) {</a:t>
                      </a:r>
                    </a:p>
                    <a:p>
                      <a:pPr algn="just">
                        <a:spcBef>
                          <a:spcPts val="500"/>
                        </a:spcBef>
                        <a:defRPr sz="1400">
                          <a:latin typeface="Montserrat Light"/>
                          <a:ea typeface="Montserrat Light"/>
                          <a:cs typeface="Montserrat Light"/>
                          <a:sym typeface="Montserrat Light"/>
                        </a:defRPr>
                      </a:pPr>
                      <a:r>
                        <a:t>      return &lt;div&gt;Error: {error.message}&lt;/div&gt;;</a:t>
                      </a:r>
                    </a:p>
                    <a:p>
                      <a:pPr algn="just">
                        <a:spcBef>
                          <a:spcPts val="500"/>
                        </a:spcBef>
                        <a:defRPr sz="1400">
                          <a:latin typeface="Montserrat Light"/>
                          <a:ea typeface="Montserrat Light"/>
                          <a:cs typeface="Montserrat Light"/>
                          <a:sym typeface="Montserrat Light"/>
                        </a:defRPr>
                      </a:pPr>
                      <a:r>
                        <a:t>    } else if (!isLoaded) {</a:t>
                      </a:r>
                    </a:p>
                    <a:p>
                      <a:pPr algn="just">
                        <a:spcBef>
                          <a:spcPts val="500"/>
                        </a:spcBef>
                        <a:defRPr sz="1400">
                          <a:latin typeface="Montserrat Light"/>
                          <a:ea typeface="Montserrat Light"/>
                          <a:cs typeface="Montserrat Light"/>
                          <a:sym typeface="Montserrat Light"/>
                        </a:defRPr>
                      </a:pPr>
                      <a:r>
                        <a:t>      return &lt;div&gt;Loading...&lt;/div&gt;;</a:t>
                      </a:r>
                    </a:p>
                    <a:p>
                      <a:pPr algn="just">
                        <a:spcBef>
                          <a:spcPts val="500"/>
                        </a:spcBef>
                        <a:defRPr sz="1400">
                          <a:latin typeface="Montserrat Light"/>
                          <a:ea typeface="Montserrat Light"/>
                          <a:cs typeface="Montserrat Light"/>
                          <a:sym typeface="Montserrat Light"/>
                        </a:defRPr>
                      </a:pPr>
                      <a:r>
                        <a:t>    } else {</a:t>
                      </a:r>
                    </a:p>
                    <a:p>
                      <a:pPr algn="just">
                        <a:spcBef>
                          <a:spcPts val="500"/>
                        </a:spcBef>
                        <a:defRPr sz="1400">
                          <a:latin typeface="Montserrat Light"/>
                          <a:ea typeface="Montserrat Light"/>
                          <a:cs typeface="Montserrat Light"/>
                          <a:sym typeface="Montserrat Light"/>
                        </a:defRPr>
                      </a:pPr>
                      <a:r>
                        <a:t>      return (</a:t>
                      </a:r>
                    </a:p>
                    <a:p>
                      <a:pPr algn="just">
                        <a:spcBef>
                          <a:spcPts val="500"/>
                        </a:spcBef>
                        <a:defRPr sz="1400">
                          <a:latin typeface="Montserrat Light"/>
                          <a:ea typeface="Montserrat Light"/>
                          <a:cs typeface="Montserrat Light"/>
                          <a:sym typeface="Montserrat Light"/>
                        </a:defRPr>
                      </a:pPr>
                      <a:r>
                        <a:t>        &lt;ul&gt;</a:t>
                      </a:r>
                    </a:p>
                    <a:p>
                      <a:pPr algn="just">
                        <a:spcBef>
                          <a:spcPts val="500"/>
                        </a:spcBef>
                        <a:defRPr sz="1400">
                          <a:latin typeface="Montserrat Light"/>
                          <a:ea typeface="Montserrat Light"/>
                          <a:cs typeface="Montserrat Light"/>
                          <a:sym typeface="Montserrat Light"/>
                        </a:defRPr>
                      </a:pPr>
                      <a:r>
                        <a:t>          {items.map(item =&gt; (</a:t>
                      </a:r>
                    </a:p>
                    <a:p>
                      <a:pPr algn="just">
                        <a:spcBef>
                          <a:spcPts val="500"/>
                        </a:spcBef>
                        <a:defRPr sz="1400">
                          <a:latin typeface="Montserrat Light"/>
                          <a:ea typeface="Montserrat Light"/>
                          <a:cs typeface="Montserrat Light"/>
                          <a:sym typeface="Montserrat Light"/>
                        </a:defRPr>
                      </a:pPr>
                      <a:r>
                        <a:t>            &lt;li key={item.name}&gt;</a:t>
                      </a:r>
                    </a:p>
                    <a:p>
                      <a:pPr algn="just">
                        <a:spcBef>
                          <a:spcPts val="500"/>
                        </a:spcBef>
                        <a:defRPr sz="1400">
                          <a:latin typeface="Montserrat Light"/>
                          <a:ea typeface="Montserrat Light"/>
                          <a:cs typeface="Montserrat Light"/>
                          <a:sym typeface="Montserrat Light"/>
                        </a:defRPr>
                      </a:pPr>
                      <a:r>
                        <a:t>              {item.name} {item.price}</a:t>
                      </a:r>
                    </a:p>
                    <a:p>
                      <a:pPr algn="just">
                        <a:spcBef>
                          <a:spcPts val="500"/>
                        </a:spcBef>
                        <a:defRPr sz="1400">
                          <a:latin typeface="Montserrat Light"/>
                          <a:ea typeface="Montserrat Light"/>
                          <a:cs typeface="Montserrat Light"/>
                          <a:sym typeface="Montserrat Light"/>
                        </a:defRPr>
                      </a:pPr>
                      <a:r>
                        <a:t>            &lt;/li&gt;</a:t>
                      </a:r>
                    </a:p>
                    <a:p>
                      <a:pPr algn="just">
                        <a:spcBef>
                          <a:spcPts val="500"/>
                        </a:spcBef>
                        <a:defRPr sz="1400">
                          <a:latin typeface="Montserrat Light"/>
                          <a:ea typeface="Montserrat Light"/>
                          <a:cs typeface="Montserrat Light"/>
                          <a:sym typeface="Montserrat Light"/>
                        </a:defRPr>
                      </a:pPr>
                      <a:r>
                        <a:t>          ))}</a:t>
                      </a:r>
                    </a:p>
                    <a:p>
                      <a:pPr algn="just">
                        <a:spcBef>
                          <a:spcPts val="500"/>
                        </a:spcBef>
                        <a:defRPr sz="1400">
                          <a:latin typeface="Montserrat Light"/>
                          <a:ea typeface="Montserrat Light"/>
                          <a:cs typeface="Montserrat Light"/>
                          <a:sym typeface="Montserrat Light"/>
                        </a:defRPr>
                      </a:pPr>
                      <a:r>
                        <a:t>        &lt;/ul&gt;</a:t>
                      </a:r>
                    </a:p>
                    <a:p>
                      <a:pPr algn="just">
                        <a:spcBef>
                          <a:spcPts val="500"/>
                        </a:spcBef>
                        <a:defRPr sz="1400">
                          <a:latin typeface="Montserrat Light"/>
                          <a:ea typeface="Montserrat Light"/>
                          <a:cs typeface="Montserrat Light"/>
                          <a:sym typeface="Montserrat Light"/>
                        </a:defRPr>
                      </a:pPr>
                      <a:r>
                        <a:t>      );}}}</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5" name="Google Shape;269;p35" descr="Google Shape;269;p35"/>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316" name="Google Shape;270;p35"/>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Use the Fetch API to get Data from Server</a:t>
            </a:r>
          </a:p>
        </p:txBody>
      </p:sp>
      <p:sp>
        <p:nvSpPr>
          <p:cNvPr id="317" name="Google Shape;271;p35"/>
          <p:cNvSpPr txBox="1"/>
          <p:nvPr>
            <p:ph type="body" idx="1"/>
          </p:nvPr>
        </p:nvSpPr>
        <p:spPr>
          <a:xfrm>
            <a:off x="616500" y="748150"/>
            <a:ext cx="7929599" cy="3949801"/>
          </a:xfrm>
          <a:prstGeom prst="rect">
            <a:avLst/>
          </a:prstGeom>
        </p:spPr>
        <p:txBody>
          <a:bodyPr/>
          <a:lstStyle/>
          <a:p>
            <a:pPr marL="0" indent="0">
              <a:buSzTx/>
              <a:buNone/>
              <a:defRPr sz="2400">
                <a:solidFill>
                  <a:srgbClr val="FFFFFF"/>
                </a:solidFill>
              </a:defRPr>
            </a:pPr>
            <a:r>
              <a:t>Important </a:t>
            </a:r>
            <a:r>
              <a:rPr>
                <a:solidFill>
                  <a:schemeClr val="accent3"/>
                </a:solidFill>
              </a:rPr>
              <a:t>settings </a:t>
            </a:r>
            <a:r>
              <a:t>that can be specified are:</a:t>
            </a:r>
          </a:p>
          <a:p>
            <a:pPr indent="-381000">
              <a:buClr>
                <a:schemeClr val="accent3"/>
              </a:buClr>
              <a:buSzPts val="2400"/>
              <a:buChar char="❖"/>
              <a:defRPr sz="2400">
                <a:solidFill>
                  <a:schemeClr val="accent3"/>
                </a:solidFill>
              </a:defRPr>
            </a:pPr>
            <a:r>
              <a:t>method:</a:t>
            </a:r>
            <a:r>
              <a:rPr>
                <a:solidFill>
                  <a:srgbClr val="FFFFFF"/>
                </a:solidFill>
              </a:rPr>
              <a:t> which can be GET, POST, PUT or DELETE </a:t>
            </a:r>
            <a:endParaRPr>
              <a:solidFill>
                <a:srgbClr val="FFFFFF"/>
              </a:solidFill>
            </a:endParaRPr>
          </a:p>
          <a:p>
            <a:pPr indent="-381000">
              <a:buClr>
                <a:schemeClr val="accent3"/>
              </a:buClr>
              <a:buSzPts val="2400"/>
              <a:buChar char="❖"/>
              <a:defRPr sz="2400">
                <a:solidFill>
                  <a:schemeClr val="accent3"/>
                </a:solidFill>
              </a:defRPr>
            </a:pPr>
            <a:r>
              <a:t>headers: </a:t>
            </a:r>
            <a:r>
              <a:rPr>
                <a:solidFill>
                  <a:srgbClr val="FFFFFF"/>
                </a:solidFill>
              </a:rPr>
              <a:t> A headers object is a simple</a:t>
            </a:r>
            <a:r>
              <a:t> multi-map</a:t>
            </a:r>
            <a:r>
              <a:rPr>
                <a:solidFill>
                  <a:srgbClr val="FFFFFF"/>
                </a:solidFill>
              </a:rPr>
              <a:t> of names to values. </a:t>
            </a:r>
            <a:endParaRPr>
              <a:solidFill>
                <a:srgbClr val="FFFFFF"/>
              </a:solidFill>
            </a:endParaRPr>
          </a:p>
          <a:p>
            <a:pPr indent="-381000">
              <a:buClr>
                <a:schemeClr val="accent3"/>
              </a:buClr>
              <a:buSzPts val="2400"/>
              <a:buChar char="❖"/>
              <a:defRPr sz="2400">
                <a:solidFill>
                  <a:schemeClr val="accent3"/>
                </a:solidFill>
              </a:defRPr>
            </a:pPr>
            <a:r>
              <a:t>Body:</a:t>
            </a:r>
            <a:r>
              <a:rPr>
                <a:solidFill>
                  <a:srgbClr val="FFFFFF"/>
                </a:solidFill>
              </a:rPr>
              <a:t> Both requests and responses may contain body data which can be either text, JSON, form data or an array buffer. Any data that should be passed from the front-end to the server or vice-a-versa is sent in the body.</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1" name="Google Shape;276;p36" descr="Google Shape;276;p36"/>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322" name="Google Shape;277;p36"/>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Use Fetch API to Post Data to Server</a:t>
            </a:r>
          </a:p>
        </p:txBody>
      </p:sp>
      <p:graphicFrame>
        <p:nvGraphicFramePr>
          <p:cNvPr id="323" name="Google Shape;278;p36"/>
          <p:cNvGraphicFramePr/>
          <p:nvPr/>
        </p:nvGraphicFramePr>
        <p:xfrm>
          <a:off x="797400" y="749399"/>
          <a:ext cx="7508776" cy="127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508775"/>
              </a:tblGrid>
              <a:tr h="101600">
                <a:tc>
                  <a:txBody>
                    <a:bodyPr/>
                    <a:lstStyle/>
                    <a:p>
                      <a:pPr algn="just">
                        <a:lnSpc>
                          <a:spcPct val="115000"/>
                        </a:lnSpc>
                        <a:defRPr sz="1400">
                          <a:latin typeface="Montserrat Light"/>
                          <a:ea typeface="Montserrat Light"/>
                          <a:cs typeface="Montserrat Light"/>
                          <a:sym typeface="Montserrat Light"/>
                        </a:defRPr>
                      </a:pPr>
                      <a:r>
                        <a:t>postData(`/answer`, {answer: 42})</a:t>
                      </a:r>
                    </a:p>
                    <a:p>
                      <a:pPr algn="just">
                        <a:lnSpc>
                          <a:spcPct val="115000"/>
                        </a:lnSpc>
                        <a:defRPr sz="1400">
                          <a:latin typeface="Montserrat Light"/>
                          <a:ea typeface="Montserrat Light"/>
                          <a:cs typeface="Montserrat Light"/>
                          <a:sym typeface="Montserrat Light"/>
                        </a:defRPr>
                      </a:pPr>
                      <a:r>
                        <a:t>  .then(data =&gt; console.log(JSON.stringify(data))) // JSON-string from `response.json()` call</a:t>
                      </a:r>
                    </a:p>
                    <a:p>
                      <a:pPr algn="just">
                        <a:lnSpc>
                          <a:spcPct val="115000"/>
                        </a:lnSpc>
                        <a:defRPr sz="1400">
                          <a:latin typeface="Montserrat Light"/>
                          <a:ea typeface="Montserrat Light"/>
                          <a:cs typeface="Montserrat Light"/>
                          <a:sym typeface="Montserrat Light"/>
                        </a:defRPr>
                      </a:pPr>
                      <a:r>
                        <a:t>  .catch(error =&gt; console.error(error));</a:t>
                      </a:r>
                    </a:p>
                    <a:p>
                      <a:pPr algn="just">
                        <a:lnSpc>
                          <a:spcPct val="115000"/>
                        </a:lnSpc>
                        <a:defRPr sz="1400">
                          <a:sym typeface="Arial"/>
                        </a:defRPr>
                      </a:pPr>
                      <a:endParaRPr>
                        <a:latin typeface="Montserrat Light"/>
                        <a:ea typeface="Montserrat Light"/>
                        <a:cs typeface="Montserrat Light"/>
                        <a:sym typeface="Montserrat Light"/>
                      </a:endParaRPr>
                    </a:p>
                    <a:p>
                      <a:pPr algn="just">
                        <a:lnSpc>
                          <a:spcPct val="115000"/>
                        </a:lnSpc>
                        <a:defRPr sz="1400">
                          <a:latin typeface="Montserrat Light"/>
                          <a:ea typeface="Montserrat Light"/>
                          <a:cs typeface="Montserrat Light"/>
                          <a:sym typeface="Montserrat Light"/>
                        </a:defRPr>
                      </a:pPr>
                      <a:r>
                        <a:t>function postData(url = ``, data = {name: “Sue”}) {</a:t>
                      </a:r>
                    </a:p>
                    <a:p>
                      <a:pPr algn="just">
                        <a:lnSpc>
                          <a:spcPct val="115000"/>
                        </a:lnSpc>
                        <a:defRPr sz="1400">
                          <a:latin typeface="Montserrat Light"/>
                          <a:ea typeface="Montserrat Light"/>
                          <a:cs typeface="Montserrat Light"/>
                          <a:sym typeface="Montserrat Light"/>
                        </a:defRPr>
                      </a:pPr>
                      <a:r>
                        <a:t>  // Default options are marked with *</a:t>
                      </a:r>
                    </a:p>
                    <a:p>
                      <a:pPr algn="just">
                        <a:lnSpc>
                          <a:spcPct val="115000"/>
                        </a:lnSpc>
                        <a:defRPr sz="1400">
                          <a:latin typeface="Montserrat Light"/>
                          <a:ea typeface="Montserrat Light"/>
                          <a:cs typeface="Montserrat Light"/>
                          <a:sym typeface="Montserrat Light"/>
                        </a:defRPr>
                      </a:pPr>
                      <a:r>
                        <a:t>    return fetch(url, {</a:t>
                      </a:r>
                    </a:p>
                    <a:p>
                      <a:pPr algn="just">
                        <a:lnSpc>
                          <a:spcPct val="115000"/>
                        </a:lnSpc>
                        <a:defRPr sz="1400">
                          <a:latin typeface="Montserrat Light"/>
                          <a:ea typeface="Montserrat Light"/>
                          <a:cs typeface="Montserrat Light"/>
                          <a:sym typeface="Montserrat Light"/>
                        </a:defRPr>
                      </a:pPr>
                      <a:r>
                        <a:t>        method: "POST", </a:t>
                      </a:r>
                    </a:p>
                    <a:p>
                      <a:pPr algn="just">
                        <a:lnSpc>
                          <a:spcPct val="115000"/>
                        </a:lnSpc>
                        <a:defRPr sz="1400">
                          <a:latin typeface="Montserrat Light"/>
                          <a:ea typeface="Montserrat Light"/>
                          <a:cs typeface="Montserrat Light"/>
                          <a:sym typeface="Montserrat Light"/>
                        </a:defRPr>
                      </a:pPr>
                      <a:r>
                        <a:t>        headers: {</a:t>
                      </a:r>
                    </a:p>
                    <a:p>
                      <a:pPr algn="just">
                        <a:lnSpc>
                          <a:spcPct val="115000"/>
                        </a:lnSpc>
                        <a:defRPr sz="1400">
                          <a:latin typeface="Montserrat Light"/>
                          <a:ea typeface="Montserrat Light"/>
                          <a:cs typeface="Montserrat Light"/>
                          <a:sym typeface="Montserrat Light"/>
                        </a:defRPr>
                      </a:pPr>
                      <a:r>
                        <a:t>            "Content-Type": "application/json",</a:t>
                      </a:r>
                    </a:p>
                    <a:p>
                      <a:pPr algn="just">
                        <a:lnSpc>
                          <a:spcPct val="115000"/>
                        </a:lnSpc>
                        <a:defRPr sz="1400">
                          <a:latin typeface="Montserrat Light"/>
                          <a:ea typeface="Montserrat Light"/>
                          <a:cs typeface="Montserrat Light"/>
                          <a:sym typeface="Montserrat Light"/>
                        </a:defRPr>
                      </a:pPr>
                      <a:r>
                        <a:t>        },</a:t>
                      </a:r>
                    </a:p>
                    <a:p>
                      <a:pPr algn="just">
                        <a:lnSpc>
                          <a:spcPct val="115000"/>
                        </a:lnSpc>
                        <a:defRPr sz="1400">
                          <a:latin typeface="Montserrat Light"/>
                          <a:ea typeface="Montserrat Light"/>
                          <a:cs typeface="Montserrat Light"/>
                          <a:sym typeface="Montserrat Light"/>
                        </a:defRPr>
                      </a:pPr>
                      <a:r>
                        <a:t>        body: JSON.stringify(data), // body data type must match "Content-Type" header</a:t>
                      </a:r>
                    </a:p>
                    <a:p>
                      <a:pPr algn="just">
                        <a:lnSpc>
                          <a:spcPct val="115000"/>
                        </a:lnSpc>
                        <a:defRPr sz="1400">
                          <a:latin typeface="Montserrat Light"/>
                          <a:ea typeface="Montserrat Light"/>
                          <a:cs typeface="Montserrat Light"/>
                          <a:sym typeface="Montserrat Light"/>
                        </a:defRPr>
                      </a:pPr>
                      <a:r>
                        <a:t>    })</a:t>
                      </a:r>
                    </a:p>
                    <a:p>
                      <a:pPr algn="just">
                        <a:lnSpc>
                          <a:spcPct val="115000"/>
                        </a:lnSpc>
                        <a:defRPr sz="1400">
                          <a:latin typeface="Montserrat Light"/>
                          <a:ea typeface="Montserrat Light"/>
                          <a:cs typeface="Montserrat Light"/>
                          <a:sym typeface="Montserrat Light"/>
                        </a:defRPr>
                      </a:pPr>
                      <a:r>
                        <a:t>    .then(response =&gt; response.json()); // parses response to JSON</a:t>
                      </a:r>
                    </a:p>
                    <a:p>
                      <a:pPr algn="just">
                        <a:lnSpc>
                          <a:spcPct val="115000"/>
                        </a:lnSpc>
                        <a:defRPr sz="1400">
                          <a:latin typeface="Montserrat Light"/>
                          <a:ea typeface="Montserrat Light"/>
                          <a:cs typeface="Montserrat Light"/>
                          <a:sym typeface="Montserrat Light"/>
                        </a:defRPr>
                      </a:pPr>
                      <a:r>
                        <a:t>}</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6" name="Google Shape;155;p20" descr="Google Shape;155;p20"/>
          <p:cNvPicPr>
            <a:picLocks noChangeAspect="1"/>
          </p:cNvPicPr>
          <p:nvPr/>
        </p:nvPicPr>
        <p:blipFill>
          <a:blip r:embed="rId2">
            <a:extLst/>
          </a:blip>
          <a:stretch>
            <a:fillRect/>
          </a:stretch>
        </p:blipFill>
        <p:spPr>
          <a:xfrm>
            <a:off x="0" y="0"/>
            <a:ext cx="9249048" cy="5143500"/>
          </a:xfrm>
          <a:prstGeom prst="rect">
            <a:avLst/>
          </a:prstGeom>
          <a:ln w="12700">
            <a:miter lim="400000"/>
          </a:ln>
        </p:spPr>
      </p:pic>
      <p:sp>
        <p:nvSpPr>
          <p:cNvPr id="217" name="Google Shape;156;p20"/>
          <p:cNvSpPr txBox="1"/>
          <p:nvPr>
            <p:ph type="title" idx="4294967295"/>
          </p:nvPr>
        </p:nvSpPr>
        <p:spPr>
          <a:xfrm>
            <a:off x="727650" y="620400"/>
            <a:ext cx="7688699" cy="535201"/>
          </a:xfrm>
          <a:prstGeom prst="rect">
            <a:avLst/>
          </a:prstGeom>
        </p:spPr>
        <p:txBody>
          <a:bodyPr/>
          <a:lstStyle>
            <a:lvl1pPr algn="ctr" defTabSz="676655">
              <a:defRPr b="1" sz="2368">
                <a:solidFill>
                  <a:schemeClr val="accent3"/>
                </a:solidFill>
              </a:defRPr>
            </a:lvl1pPr>
          </a:lstStyle>
          <a:p>
            <a:pPr/>
            <a:r>
              <a:t>Objectives</a:t>
            </a:r>
          </a:p>
        </p:txBody>
      </p:sp>
      <p:sp>
        <p:nvSpPr>
          <p:cNvPr id="218" name="Google Shape;157;p20"/>
          <p:cNvSpPr txBox="1"/>
          <p:nvPr>
            <p:ph type="body" idx="4294967295"/>
          </p:nvPr>
        </p:nvSpPr>
        <p:spPr>
          <a:xfrm>
            <a:off x="727649" y="1434525"/>
            <a:ext cx="8035202" cy="3000601"/>
          </a:xfrm>
          <a:prstGeom prst="rect">
            <a:avLst/>
          </a:prstGeom>
        </p:spPr>
        <p:txBody>
          <a:bodyPr/>
          <a:lstStyle/>
          <a:p>
            <a:pPr indent="-381000">
              <a:lnSpc>
                <a:spcPct val="115000"/>
              </a:lnSpc>
              <a:buClr>
                <a:schemeClr val="accent3"/>
              </a:buClr>
              <a:buSzPts val="2400"/>
              <a:buFont typeface="Trebuchet MS"/>
              <a:buChar char="❖"/>
              <a:defRPr sz="2400">
                <a:solidFill>
                  <a:srgbClr val="FFFFFF"/>
                </a:solidFill>
              </a:defRPr>
            </a:pPr>
            <a:r>
              <a:t>Learn how to connect our API to a react front end application.</a:t>
            </a:r>
          </a:p>
          <a:p>
            <a:pPr indent="-381000">
              <a:lnSpc>
                <a:spcPct val="115000"/>
              </a:lnSpc>
              <a:buClr>
                <a:srgbClr val="FFFFFF"/>
              </a:buClr>
              <a:buSzPts val="2400"/>
              <a:buChar char="❖"/>
              <a:defRPr sz="2400">
                <a:solidFill>
                  <a:srgbClr val="FFFFFF"/>
                </a:solidFill>
              </a:defRPr>
            </a:pPr>
            <a:r>
              <a:t>We will also be covering the basics of react hooks( modern way of writing react components without state) in this lesson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7" name="Google Shape;283;p37" descr="Google Shape;283;p37"/>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328" name="Google Shape;284;p37"/>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Use Fetch API to Post Data to Server</a:t>
            </a:r>
          </a:p>
        </p:txBody>
      </p:sp>
      <p:sp>
        <p:nvSpPr>
          <p:cNvPr id="329" name="Google Shape;285;p37"/>
          <p:cNvSpPr txBox="1"/>
          <p:nvPr>
            <p:ph type="body" idx="1"/>
          </p:nvPr>
        </p:nvSpPr>
        <p:spPr>
          <a:xfrm>
            <a:off x="616500" y="824349"/>
            <a:ext cx="7929599" cy="4190701"/>
          </a:xfrm>
          <a:prstGeom prst="rect">
            <a:avLst/>
          </a:prstGeom>
        </p:spPr>
        <p:txBody>
          <a:bodyPr/>
          <a:lstStyle/>
          <a:p>
            <a:pPr indent="-381000">
              <a:buClr>
                <a:schemeClr val="accent3"/>
              </a:buClr>
              <a:buSzPts val="2400"/>
              <a:buChar char="❖"/>
              <a:defRPr sz="2400">
                <a:solidFill>
                  <a:srgbClr val="FFFFFF"/>
                </a:solidFill>
              </a:defRPr>
            </a:pPr>
            <a:r>
              <a:t>If we want our Express server to be able to access content that is passed in the body of the HTTP request, we need to include the </a:t>
            </a:r>
            <a:r>
              <a:rPr>
                <a:solidFill>
                  <a:schemeClr val="accent3"/>
                </a:solidFill>
              </a:rPr>
              <a:t>body-parser middleware.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3" name="Google Shape;290;p38" descr="Google Shape;290;p38"/>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334" name="Google Shape;291;p38"/>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Use Fetch API to Post Data to Server</a:t>
            </a:r>
          </a:p>
        </p:txBody>
      </p:sp>
      <p:sp>
        <p:nvSpPr>
          <p:cNvPr id="335" name="Google Shape;292;p38"/>
          <p:cNvSpPr txBox="1"/>
          <p:nvPr>
            <p:ph type="body" idx="1"/>
          </p:nvPr>
        </p:nvSpPr>
        <p:spPr>
          <a:xfrm>
            <a:off x="616500" y="595750"/>
            <a:ext cx="7929599" cy="4454400"/>
          </a:xfrm>
          <a:prstGeom prst="rect">
            <a:avLst/>
          </a:prstGeom>
        </p:spPr>
        <p:txBody>
          <a:bodyPr/>
          <a:lstStyle/>
          <a:p>
            <a:pPr marL="0" indent="0" defTabSz="905255">
              <a:buSzTx/>
              <a:buNone/>
              <a:defRPr sz="2376">
                <a:solidFill>
                  <a:srgbClr val="FFFFFF"/>
                </a:solidFill>
              </a:defRPr>
            </a:pPr>
            <a:r>
              <a:t>To use body-parser: </a:t>
            </a:r>
          </a:p>
          <a:p>
            <a:pPr marL="452627" indent="-377190" defTabSz="905255">
              <a:buClr>
                <a:schemeClr val="accent3"/>
              </a:buClr>
              <a:buSzPts val="2300"/>
              <a:buChar char="❖"/>
              <a:defRPr sz="2376">
                <a:solidFill>
                  <a:srgbClr val="FFFFFF"/>
                </a:solidFill>
              </a:defRPr>
            </a:pPr>
            <a:r>
              <a:t>Install body-parser:</a:t>
            </a:r>
            <a:r>
              <a:rPr>
                <a:solidFill>
                  <a:schemeClr val="accent3"/>
                </a:solidFill>
                <a:latin typeface="Consolas"/>
                <a:ea typeface="Consolas"/>
                <a:cs typeface="Consolas"/>
                <a:sym typeface="Consolas"/>
              </a:rPr>
              <a:t> npm install body-parser --save</a:t>
            </a:r>
            <a:endParaRPr>
              <a:solidFill>
                <a:schemeClr val="accent3"/>
              </a:solidFill>
              <a:latin typeface="Consolas"/>
              <a:ea typeface="Consolas"/>
              <a:cs typeface="Consolas"/>
              <a:sym typeface="Consolas"/>
            </a:endParaRPr>
          </a:p>
          <a:p>
            <a:pPr marL="452627" indent="-377190" defTabSz="905255">
              <a:buClr>
                <a:schemeClr val="accent3"/>
              </a:buClr>
              <a:buSzPts val="2300"/>
              <a:buChar char="❖"/>
              <a:defRPr sz="2376">
                <a:solidFill>
                  <a:srgbClr val="FFFFFF"/>
                </a:solidFill>
              </a:defRPr>
            </a:pPr>
            <a:r>
              <a:t>In your Express code where you will be processing the Post request, include the following code:</a:t>
            </a:r>
          </a:p>
          <a:p>
            <a:pPr marL="0" indent="452627" defTabSz="905255">
              <a:buSzTx/>
              <a:buNone/>
              <a:defRPr sz="2376">
                <a:solidFill>
                  <a:schemeClr val="accent3"/>
                </a:solidFill>
                <a:latin typeface="Consolas"/>
                <a:ea typeface="Consolas"/>
                <a:cs typeface="Consolas"/>
                <a:sym typeface="Consolas"/>
              </a:defRPr>
            </a:pPr>
            <a:r>
              <a:t>const bodyParser = require('body-parser');</a:t>
            </a:r>
          </a:p>
          <a:p>
            <a:pPr marL="0" indent="452627" defTabSz="905255">
              <a:buSzTx/>
              <a:buNone/>
              <a:defRPr sz="2376">
                <a:solidFill>
                  <a:schemeClr val="accent3"/>
                </a:solidFill>
                <a:latin typeface="Consolas"/>
                <a:ea typeface="Consolas"/>
                <a:cs typeface="Consolas"/>
                <a:sym typeface="Consolas"/>
              </a:defRPr>
            </a:pPr>
            <a:r>
              <a:t>app.use(bodyParser.urlencoded({ extended: true }))</a:t>
            </a:r>
          </a:p>
          <a:p>
            <a:pPr marL="0" indent="452627" defTabSz="905255">
              <a:buSzTx/>
              <a:buNone/>
              <a:defRPr sz="2376">
                <a:solidFill>
                  <a:schemeClr val="accent3"/>
                </a:solidFill>
                <a:latin typeface="Consolas"/>
                <a:ea typeface="Consolas"/>
                <a:cs typeface="Consolas"/>
                <a:sym typeface="Consolas"/>
              </a:defRPr>
            </a:pPr>
            <a:r>
              <a:t>app.use(bodyParser.json())</a:t>
            </a:r>
          </a:p>
          <a:p>
            <a:pPr marL="452627" indent="-377190" defTabSz="905255">
              <a:buClr>
                <a:schemeClr val="accent3"/>
              </a:buClr>
              <a:buSzPts val="2300"/>
              <a:buChar char="❖"/>
              <a:defRPr sz="2376">
                <a:solidFill>
                  <a:srgbClr val="FFFFFF"/>
                </a:solidFill>
              </a:defRPr>
            </a:pPr>
            <a:r>
              <a:t>You will now be able to get data passed through in the body of the HTTP POST or PUT request using </a:t>
            </a:r>
            <a:r>
              <a:rPr>
                <a:solidFill>
                  <a:schemeClr val="accent3"/>
                </a:solidFill>
                <a:latin typeface="Consolas"/>
                <a:ea typeface="Consolas"/>
                <a:cs typeface="Consolas"/>
                <a:sym typeface="Consolas"/>
              </a:rPr>
              <a:t>req.body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9" name="Google Shape;297;p39" descr="Google Shape;297;p39"/>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340" name="Google Shape;298;p39"/>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Preparing your App for Deployment </a:t>
            </a:r>
          </a:p>
        </p:txBody>
      </p:sp>
      <p:sp>
        <p:nvSpPr>
          <p:cNvPr id="341" name="Google Shape;299;p39"/>
          <p:cNvSpPr txBox="1"/>
          <p:nvPr/>
        </p:nvSpPr>
        <p:spPr>
          <a:xfrm>
            <a:off x="325300" y="761299"/>
            <a:ext cx="7634100" cy="428286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Specify the version of Node.js and NPM you have used to build your app:</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Find out which </a:t>
            </a:r>
            <a:r>
              <a:rPr>
                <a:solidFill>
                  <a:schemeClr val="accent3"/>
                </a:solidFill>
              </a:rPr>
              <a:t>version </a:t>
            </a:r>
            <a:r>
              <a:t>of </a:t>
            </a:r>
            <a:r>
              <a:rPr>
                <a:solidFill>
                  <a:schemeClr val="accent3"/>
                </a:solidFill>
              </a:rPr>
              <a:t>Node.js </a:t>
            </a:r>
            <a:r>
              <a:t>you have been using by typing </a:t>
            </a:r>
            <a:r>
              <a:rPr>
                <a:solidFill>
                  <a:schemeClr val="accent3"/>
                </a:solidFill>
                <a:latin typeface="Consolas"/>
                <a:ea typeface="Consolas"/>
                <a:cs typeface="Consolas"/>
                <a:sym typeface="Consolas"/>
              </a:rPr>
              <a:t>node -v </a:t>
            </a:r>
            <a:r>
              <a:t>into the command line interface. </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 find out which </a:t>
            </a:r>
            <a:r>
              <a:rPr>
                <a:solidFill>
                  <a:schemeClr val="accent3"/>
                </a:solidFill>
              </a:rPr>
              <a:t>version </a:t>
            </a:r>
            <a:r>
              <a:t>of </a:t>
            </a:r>
            <a:r>
              <a:rPr>
                <a:solidFill>
                  <a:schemeClr val="accent3"/>
                </a:solidFill>
              </a:rPr>
              <a:t>NPM </a:t>
            </a:r>
            <a:r>
              <a:t>you have been using </a:t>
            </a:r>
            <a:r>
              <a:rPr>
                <a:solidFill>
                  <a:schemeClr val="accent3"/>
                </a:solidFill>
                <a:latin typeface="Consolas"/>
                <a:ea typeface="Consolas"/>
                <a:cs typeface="Consolas"/>
                <a:sym typeface="Consolas"/>
              </a:rPr>
              <a:t>npm -v</a:t>
            </a:r>
            <a:endParaRPr>
              <a:solidFill>
                <a:schemeClr val="accent3"/>
              </a:solidFill>
              <a:latin typeface="Consolas"/>
              <a:ea typeface="Consolas"/>
              <a:cs typeface="Consolas"/>
              <a:sym typeface="Consolas"/>
            </a:endParaRP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Update your package.json file by specifying an </a:t>
            </a:r>
            <a:r>
              <a:rPr>
                <a:solidFill>
                  <a:schemeClr val="accent3"/>
                </a:solidFill>
                <a:latin typeface="Consolas"/>
                <a:ea typeface="Consolas"/>
                <a:cs typeface="Consolas"/>
                <a:sym typeface="Consolas"/>
              </a:rPr>
              <a:t>‘engines’ </a:t>
            </a:r>
            <a:r>
              <a:t>field in your package.json </a:t>
            </a:r>
          </a:p>
          <a:p>
            <a:pPr indent="914400">
              <a:defRPr sz="2400">
                <a:solidFill>
                  <a:srgbClr val="FFFFFF"/>
                </a:solidFill>
                <a:latin typeface="Trebuchet MS"/>
                <a:ea typeface="Trebuchet MS"/>
                <a:cs typeface="Trebuchet MS"/>
                <a:sym typeface="Trebuchet MS"/>
              </a:defRPr>
            </a:pPr>
            <a:r>
              <a:t>file</a:t>
            </a:r>
          </a:p>
        </p:txBody>
      </p:sp>
      <p:pic>
        <p:nvPicPr>
          <p:cNvPr id="342" name="Google Shape;300;p39" descr="Google Shape;300;p39"/>
          <p:cNvPicPr>
            <a:picLocks noChangeAspect="1"/>
          </p:cNvPicPr>
          <p:nvPr/>
        </p:nvPicPr>
        <p:blipFill>
          <a:blip r:embed="rId4">
            <a:extLst/>
          </a:blip>
          <a:stretch>
            <a:fillRect/>
          </a:stretch>
        </p:blipFill>
        <p:spPr>
          <a:xfrm>
            <a:off x="6822578" y="3863575"/>
            <a:ext cx="2162126" cy="893826"/>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46" name="Google Shape;305;p40" descr="Google Shape;305;p40"/>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347" name="Google Shape;306;p40"/>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Preparing your App for Deployment </a:t>
            </a:r>
          </a:p>
        </p:txBody>
      </p:sp>
      <p:sp>
        <p:nvSpPr>
          <p:cNvPr id="348" name="Google Shape;307;p40"/>
          <p:cNvSpPr txBox="1"/>
          <p:nvPr/>
        </p:nvSpPr>
        <p:spPr>
          <a:xfrm>
            <a:off x="325300" y="761299"/>
            <a:ext cx="7634100" cy="232716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Dynamically bind ports:</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Modify the code where we set up our server. </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E.g. </a:t>
            </a:r>
            <a:r>
              <a:rPr>
                <a:solidFill>
                  <a:schemeClr val="accent3"/>
                </a:solidFill>
                <a:latin typeface="Consolas"/>
                <a:ea typeface="Consolas"/>
                <a:cs typeface="Consolas"/>
                <a:sym typeface="Consolas"/>
              </a:rPr>
              <a:t>app.listen(3001) </a:t>
            </a:r>
            <a:r>
              <a:t>changes to</a:t>
            </a:r>
          </a:p>
          <a:p>
            <a:pPr indent="914400">
              <a:defRPr sz="2400">
                <a:solidFill>
                  <a:schemeClr val="accent3"/>
                </a:solidFill>
                <a:latin typeface="Consolas"/>
                <a:ea typeface="Consolas"/>
                <a:cs typeface="Consolas"/>
                <a:sym typeface="Consolas"/>
              </a:defRPr>
            </a:pPr>
            <a:r>
              <a:t>const PORT = process.env.PORT || 3001;</a:t>
            </a:r>
          </a:p>
          <a:p>
            <a:pPr indent="914400">
              <a:defRPr sz="2400">
                <a:solidFill>
                  <a:schemeClr val="accent3"/>
                </a:solidFill>
                <a:latin typeface="Consolas"/>
                <a:ea typeface="Consolas"/>
                <a:cs typeface="Consolas"/>
                <a:sym typeface="Consolas"/>
              </a:defRPr>
            </a:pPr>
            <a:r>
              <a:t>app.listen(PORT);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52" name="Google Shape;312;p41" descr="Google Shape;312;p41"/>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353" name="Google Shape;313;p41"/>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Preparing your App for Deployment </a:t>
            </a:r>
          </a:p>
        </p:txBody>
      </p:sp>
      <p:sp>
        <p:nvSpPr>
          <p:cNvPr id="354" name="Google Shape;314;p41"/>
          <p:cNvSpPr txBox="1"/>
          <p:nvPr/>
        </p:nvSpPr>
        <p:spPr>
          <a:xfrm>
            <a:off x="325300" y="761299"/>
            <a:ext cx="7634100" cy="309045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Specify start scripts </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Specify the </a:t>
            </a:r>
            <a:r>
              <a:rPr>
                <a:solidFill>
                  <a:schemeClr val="accent3"/>
                </a:solidFill>
              </a:rPr>
              <a:t>file </a:t>
            </a:r>
            <a:r>
              <a:t>that you want to use to</a:t>
            </a:r>
            <a:r>
              <a:rPr>
                <a:solidFill>
                  <a:schemeClr val="accent3"/>
                </a:solidFill>
              </a:rPr>
              <a:t> start your server</a:t>
            </a:r>
            <a:r>
              <a:t> in the scripts section of your package.json file. </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E.g. </a:t>
            </a:r>
            <a:r>
              <a:rPr>
                <a:solidFill>
                  <a:schemeClr val="accent3"/>
                </a:solidFill>
                <a:latin typeface="Consolas"/>
                <a:ea typeface="Consolas"/>
                <a:cs typeface="Consolas"/>
                <a:sym typeface="Consolas"/>
              </a:rPr>
              <a:t>"start": "app.js"</a:t>
            </a:r>
            <a:endParaRPr>
              <a:solidFill>
                <a:schemeClr val="accent3"/>
              </a:solidFill>
              <a:latin typeface="Consolas"/>
              <a:ea typeface="Consolas"/>
              <a:cs typeface="Consolas"/>
              <a:sym typeface="Consolas"/>
            </a:endParaRPr>
          </a:p>
          <a:p>
            <a:pPr indent="914400"/>
            <a:endParaRPr sz="2400">
              <a:solidFill>
                <a:srgbClr val="FFFFFF"/>
              </a:solidFill>
              <a:latin typeface="Trebuchet MS"/>
              <a:ea typeface="Trebuchet MS"/>
              <a:cs typeface="Trebuchet MS"/>
              <a:sym typeface="Trebuchet MS"/>
            </a:endParaRPr>
          </a:p>
          <a:p>
            <a:pPr indent="914400"/>
            <a:endParaRPr sz="2400">
              <a:solidFill>
                <a:srgbClr val="FFFFFF"/>
              </a:solidFill>
              <a:latin typeface="Trebuchet MS"/>
              <a:ea typeface="Trebuchet MS"/>
              <a:cs typeface="Trebuchet MS"/>
              <a:sym typeface="Trebuchet MS"/>
            </a:endParaR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58" name="Google Shape;319;p42" descr="Google Shape;319;p42"/>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359" name="Google Shape;320;p42"/>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Preparing your App for Deployment </a:t>
            </a:r>
          </a:p>
        </p:txBody>
      </p:sp>
      <p:sp>
        <p:nvSpPr>
          <p:cNvPr id="360" name="Google Shape;321;p42"/>
          <p:cNvSpPr txBox="1"/>
          <p:nvPr/>
        </p:nvSpPr>
        <p:spPr>
          <a:xfrm>
            <a:off x="325300" y="761299"/>
            <a:ext cx="7634100" cy="380165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Specify a heroku-postbuild script</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Add a </a:t>
            </a:r>
            <a:r>
              <a:rPr>
                <a:solidFill>
                  <a:schemeClr val="accent3"/>
                </a:solidFill>
              </a:rPr>
              <a:t>heroku-postbuild script</a:t>
            </a:r>
            <a:r>
              <a:t> to our root Express package.json file</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E.g.: </a:t>
            </a:r>
            <a:r>
              <a:rPr>
                <a:solidFill>
                  <a:schemeClr val="accent3"/>
                </a:solidFill>
                <a:latin typeface="Consolas"/>
                <a:ea typeface="Consolas"/>
                <a:cs typeface="Consolas"/>
                <a:sym typeface="Consolas"/>
              </a:rPr>
              <a:t>"heroku-postbuild": "NPM_CONFIG_PRODUCTION=false npm install --prefix frontend &amp;&amp; npm run build --prefix frontend"</a:t>
            </a:r>
            <a:endParaRPr>
              <a:solidFill>
                <a:schemeClr val="accent3"/>
              </a:solidFill>
              <a:latin typeface="Consolas"/>
              <a:ea typeface="Consolas"/>
              <a:cs typeface="Consolas"/>
              <a:sym typeface="Consolas"/>
            </a:endParaRPr>
          </a:p>
          <a:p>
            <a:pPr indent="914400"/>
            <a:endParaRPr sz="2400">
              <a:solidFill>
                <a:srgbClr val="FFFFFF"/>
              </a:solidFill>
              <a:latin typeface="Trebuchet MS"/>
              <a:ea typeface="Trebuchet MS"/>
              <a:cs typeface="Trebuchet MS"/>
              <a:sym typeface="Trebuchet MS"/>
            </a:endParaRPr>
          </a:p>
          <a:p>
            <a:pPr indent="914400"/>
            <a:endParaRPr sz="2400">
              <a:solidFill>
                <a:srgbClr val="FFFFFF"/>
              </a:solidFill>
              <a:latin typeface="Trebuchet MS"/>
              <a:ea typeface="Trebuchet MS"/>
              <a:cs typeface="Trebuchet MS"/>
              <a:sym typeface="Trebuchet MS"/>
            </a:endParaR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4" name="Google Shape;326;p43" descr="Google Shape;326;p43"/>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365" name="Google Shape;327;p43"/>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Preparing your App for Deployment </a:t>
            </a:r>
          </a:p>
        </p:txBody>
      </p:sp>
      <p:sp>
        <p:nvSpPr>
          <p:cNvPr id="366" name="Google Shape;328;p43"/>
          <p:cNvSpPr txBox="1"/>
          <p:nvPr/>
        </p:nvSpPr>
        <p:spPr>
          <a:xfrm>
            <a:off x="325300" y="608900"/>
            <a:ext cx="8408700" cy="5415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Change Express’ App.js file to </a:t>
            </a:r>
            <a:r>
              <a:rPr>
                <a:solidFill>
                  <a:schemeClr val="accent3"/>
                </a:solidFill>
              </a:rPr>
              <a:t>call </a:t>
            </a:r>
            <a:r>
              <a:t>React</a:t>
            </a:r>
            <a:r>
              <a:rPr>
                <a:solidFill>
                  <a:schemeClr val="accent3"/>
                </a:solidFill>
              </a:rPr>
              <a:t> build assets</a:t>
            </a:r>
            <a:endParaRPr>
              <a:solidFill>
                <a:schemeClr val="accent3"/>
              </a:solidFill>
            </a:endParaRP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Express needs to serve up resources that have been built from the React app by adding this to App.js of the Express application:</a:t>
            </a:r>
          </a:p>
          <a:p>
            <a:pPr>
              <a:defRPr sz="2300">
                <a:solidFill>
                  <a:schemeClr val="accent3"/>
                </a:solidFill>
                <a:latin typeface="Consolas"/>
                <a:ea typeface="Consolas"/>
                <a:cs typeface="Consolas"/>
                <a:sym typeface="Consolas"/>
              </a:defRPr>
            </a:pPr>
            <a:r>
              <a:t>if (process.env.NODE_ENV === 'production'){</a:t>
            </a:r>
          </a:p>
          <a:p>
            <a:pPr indent="457200">
              <a:defRPr sz="2300">
                <a:solidFill>
                  <a:schemeClr val="accent3"/>
                </a:solidFill>
                <a:latin typeface="Consolas"/>
                <a:ea typeface="Consolas"/>
                <a:cs typeface="Consolas"/>
                <a:sym typeface="Consolas"/>
              </a:defRPr>
            </a:pPr>
            <a:r>
              <a:t>app.use(express.static(path.join(__dirname, 'frontend/build')));</a:t>
            </a:r>
          </a:p>
          <a:p>
            <a:pPr indent="914400">
              <a:defRPr sz="2300">
                <a:solidFill>
                  <a:schemeClr val="accent3"/>
                </a:solidFill>
                <a:latin typeface="Consolas"/>
                <a:ea typeface="Consolas"/>
                <a:cs typeface="Consolas"/>
                <a:sym typeface="Consolas"/>
              </a:defRPr>
            </a:pPr>
            <a:r>
              <a:t>app.get('*',(req,res)=&gt; {res.sendFile(path.resolve(__dirname,</a:t>
            </a:r>
          </a:p>
          <a:p>
            <a:pPr>
              <a:defRPr sz="2300">
                <a:solidFill>
                  <a:schemeClr val="accent3"/>
                </a:solidFill>
                <a:latin typeface="Consolas"/>
                <a:ea typeface="Consolas"/>
                <a:cs typeface="Consolas"/>
                <a:sym typeface="Consolas"/>
              </a:defRPr>
            </a:pPr>
            <a:r>
              <a:t>'frontend', 'build','index.html'));</a:t>
            </a:r>
          </a:p>
          <a:p>
            <a:pPr>
              <a:defRPr sz="2300">
                <a:solidFill>
                  <a:schemeClr val="accent3"/>
                </a:solidFill>
                <a:latin typeface="Consolas"/>
                <a:ea typeface="Consolas"/>
                <a:cs typeface="Consolas"/>
                <a:sym typeface="Consolas"/>
              </a:defRPr>
            </a:pPr>
            <a:r>
              <a:t>});</a:t>
            </a:r>
          </a:p>
          <a:p>
            <a:pPr>
              <a:defRPr sz="2300">
                <a:solidFill>
                  <a:schemeClr val="accent3"/>
                </a:solidFill>
                <a:latin typeface="Consolas"/>
                <a:ea typeface="Consolas"/>
                <a:cs typeface="Consolas"/>
                <a:sym typeface="Consolas"/>
              </a:defRPr>
            </a:pPr>
            <a:r>
              <a:t>}</a:t>
            </a:r>
            <a:endParaRPr>
              <a:solidFill>
                <a:srgbClr val="FFFFFF"/>
              </a:solidFill>
              <a:latin typeface="Trebuchet MS"/>
              <a:ea typeface="Trebuchet MS"/>
              <a:cs typeface="Trebuchet MS"/>
              <a:sym typeface="Trebuchet MS"/>
            </a:endParaRPr>
          </a:p>
          <a:p>
            <a:pPr indent="914400"/>
            <a:endParaRPr sz="2400">
              <a:solidFill>
                <a:srgbClr val="FFFFFF"/>
              </a:solidFill>
              <a:latin typeface="Trebuchet MS"/>
              <a:ea typeface="Trebuchet MS"/>
              <a:cs typeface="Trebuchet MS"/>
              <a:sym typeface="Trebuchet MS"/>
            </a:endParaRPr>
          </a:p>
          <a:p>
            <a:pPr indent="914400"/>
            <a:endParaRPr sz="2400">
              <a:solidFill>
                <a:srgbClr val="FFFFFF"/>
              </a:solidFill>
              <a:latin typeface="Trebuchet MS"/>
              <a:ea typeface="Trebuchet MS"/>
              <a:cs typeface="Trebuchet MS"/>
              <a:sym typeface="Trebuchet MS"/>
            </a:endParaR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70" name="Google Shape;333;p44" descr="Google Shape;333;p44"/>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371" name="Google Shape;334;p44"/>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Preparing your App for Deployment </a:t>
            </a:r>
          </a:p>
        </p:txBody>
      </p:sp>
      <p:sp>
        <p:nvSpPr>
          <p:cNvPr id="372" name="Google Shape;335;p44"/>
          <p:cNvSpPr txBox="1"/>
          <p:nvPr/>
        </p:nvSpPr>
        <p:spPr>
          <a:xfrm>
            <a:off x="325300" y="710275"/>
            <a:ext cx="8408700" cy="528686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Create a </a:t>
            </a:r>
            <a:r>
              <a:rPr>
                <a:solidFill>
                  <a:schemeClr val="accent3"/>
                </a:solidFill>
              </a:rPr>
              <a:t>.gitignore</a:t>
            </a:r>
            <a:r>
              <a:t> file </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Express applications you have created contained a </a:t>
            </a:r>
            <a:r>
              <a:rPr>
                <a:solidFill>
                  <a:schemeClr val="accent3"/>
                </a:solidFill>
                <a:latin typeface="Consolas"/>
                <a:ea typeface="Consolas"/>
                <a:cs typeface="Consolas"/>
                <a:sym typeface="Consolas"/>
              </a:rPr>
              <a:t>node_modules</a:t>
            </a:r>
            <a:r>
              <a:t> directory. These are specified in your package.json file.</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Heroku will </a:t>
            </a:r>
            <a:r>
              <a:rPr>
                <a:solidFill>
                  <a:schemeClr val="accent3"/>
                </a:solidFill>
              </a:rPr>
              <a:t>automatically create</a:t>
            </a:r>
            <a:r>
              <a:t> a new node_modules directory for your app</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To avoid conflicts, </a:t>
            </a:r>
            <a:r>
              <a:rPr>
                <a:solidFill>
                  <a:schemeClr val="accent3"/>
                </a:solidFill>
              </a:rPr>
              <a:t>create a .gitignore file</a:t>
            </a:r>
            <a:r>
              <a:t>. This specifies which files and directories should not be committed to Git.</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Create a file called </a:t>
            </a:r>
            <a:r>
              <a:rPr>
                <a:solidFill>
                  <a:schemeClr val="accent3"/>
                </a:solidFill>
              </a:rPr>
              <a:t>.gitignore</a:t>
            </a:r>
            <a:r>
              <a:t> in the root directory of your application. Type </a:t>
            </a:r>
            <a:r>
              <a:rPr>
                <a:solidFill>
                  <a:schemeClr val="accent3"/>
                </a:solidFill>
                <a:latin typeface="Consolas"/>
                <a:ea typeface="Consolas"/>
                <a:cs typeface="Consolas"/>
                <a:sym typeface="Consolas"/>
              </a:rPr>
              <a:t>node_modules</a:t>
            </a:r>
            <a:r>
              <a:t> and save. </a:t>
            </a:r>
          </a:p>
          <a:p>
            <a:pPr indent="914400"/>
            <a:endParaRPr sz="2400">
              <a:solidFill>
                <a:srgbClr val="FFFFFF"/>
              </a:solidFill>
              <a:latin typeface="Trebuchet MS"/>
              <a:ea typeface="Trebuchet MS"/>
              <a:cs typeface="Trebuchet MS"/>
              <a:sym typeface="Trebuchet MS"/>
            </a:endParaRPr>
          </a:p>
          <a:p>
            <a:pPr indent="914400"/>
            <a:endParaRPr sz="2400">
              <a:solidFill>
                <a:srgbClr val="FFFFFF"/>
              </a:solidFill>
              <a:latin typeface="Trebuchet MS"/>
              <a:ea typeface="Trebuchet MS"/>
              <a:cs typeface="Trebuchet MS"/>
              <a:sym typeface="Trebuchet MS"/>
            </a:endParaR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0" name="Google Shape;305;p40" descr="Google Shape;305;p40"/>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21" name="Google Shape;306;p40"/>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Set up Proxy</a:t>
            </a:r>
          </a:p>
        </p:txBody>
      </p:sp>
      <p:sp>
        <p:nvSpPr>
          <p:cNvPr id="222" name="Google Shape;307;p40"/>
          <p:cNvSpPr txBox="1"/>
          <p:nvPr/>
        </p:nvSpPr>
        <p:spPr>
          <a:xfrm>
            <a:off x="325300" y="761299"/>
            <a:ext cx="7634100" cy="368676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One of the most important things: make your Express app the </a:t>
            </a:r>
            <a:r>
              <a:rPr>
                <a:solidFill>
                  <a:schemeClr val="accent3"/>
                </a:solidFill>
              </a:rPr>
              <a:t>proxy server</a:t>
            </a:r>
            <a:r>
              <a:t> for your React app.</a:t>
            </a:r>
          </a:p>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A proxy server is a server that works by intercepting connections between a sender and receiver</a:t>
            </a:r>
          </a:p>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HTTP proxy intercepts web access requests and handles them appropriately</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Open the </a:t>
            </a:r>
            <a:r>
              <a:rPr b="1"/>
              <a:t>package.json </a:t>
            </a:r>
            <a:r>
              <a:t>file of your React app.</a:t>
            </a:r>
          </a:p>
          <a:p>
            <a:pPr lvl="1" marL="914400" indent="-381000">
              <a:buClr>
                <a:schemeClr val="accent3"/>
              </a:buClr>
              <a:buSzPts val="2400"/>
              <a:buFont typeface="Trebuchet MS"/>
              <a:buChar char="➢"/>
              <a:defRPr sz="2400">
                <a:solidFill>
                  <a:schemeClr val="accent3"/>
                </a:solidFill>
                <a:latin typeface="Trebuchet MS"/>
                <a:ea typeface="Trebuchet MS"/>
                <a:cs typeface="Trebuchet MS"/>
                <a:sym typeface="Trebuchet MS"/>
              </a:defRPr>
            </a:pPr>
            <a:r>
              <a:t>"proxy": "http://localhost:3001"</a:t>
            </a:r>
            <a:endParaRPr>
              <a:latin typeface="Consolas"/>
              <a:ea typeface="Consolas"/>
              <a:cs typeface="Consolas"/>
              <a:sym typeface="Consolas"/>
            </a:endParaR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6" name="Google Shape;162;p21" descr="Google Shape;162;p21"/>
          <p:cNvPicPr>
            <a:picLocks noChangeAspect="1"/>
          </p:cNvPicPr>
          <p:nvPr/>
        </p:nvPicPr>
        <p:blipFill>
          <a:blip r:embed="rId2">
            <a:extLst/>
          </a:blip>
          <a:stretch>
            <a:fillRect/>
          </a:stretch>
        </p:blipFill>
        <p:spPr>
          <a:xfrm>
            <a:off x="0" y="0"/>
            <a:ext cx="9249048" cy="5143500"/>
          </a:xfrm>
          <a:prstGeom prst="rect">
            <a:avLst/>
          </a:prstGeom>
          <a:ln w="12700">
            <a:miter lim="400000"/>
          </a:ln>
        </p:spPr>
      </p:pic>
      <p:sp>
        <p:nvSpPr>
          <p:cNvPr id="227" name="Google Shape;163;p21"/>
          <p:cNvSpPr txBox="1"/>
          <p:nvPr>
            <p:ph type="title" idx="4294967295"/>
          </p:nvPr>
        </p:nvSpPr>
        <p:spPr>
          <a:xfrm>
            <a:off x="727650" y="620400"/>
            <a:ext cx="7688699" cy="535201"/>
          </a:xfrm>
          <a:prstGeom prst="rect">
            <a:avLst/>
          </a:prstGeom>
        </p:spPr>
        <p:txBody>
          <a:bodyPr/>
          <a:lstStyle>
            <a:lvl1pPr algn="ctr" defTabSz="676655">
              <a:defRPr b="1" sz="2368">
                <a:solidFill>
                  <a:schemeClr val="accent3"/>
                </a:solidFill>
              </a:defRPr>
            </a:lvl1pPr>
          </a:lstStyle>
          <a:p>
            <a:pPr/>
            <a:r>
              <a:t>Front end example</a:t>
            </a:r>
          </a:p>
        </p:txBody>
      </p:sp>
      <p:sp>
        <p:nvSpPr>
          <p:cNvPr id="228" name="Google Shape;164;p21"/>
          <p:cNvSpPr txBox="1"/>
          <p:nvPr>
            <p:ph type="body" idx="4294967295"/>
          </p:nvPr>
        </p:nvSpPr>
        <p:spPr>
          <a:xfrm>
            <a:off x="727649" y="1434525"/>
            <a:ext cx="8035202" cy="3000601"/>
          </a:xfrm>
          <a:prstGeom prst="rect">
            <a:avLst/>
          </a:prstGeom>
        </p:spPr>
        <p:txBody>
          <a:bodyPr/>
          <a:lstStyle>
            <a:lvl1pPr indent="-381000">
              <a:lnSpc>
                <a:spcPct val="115000"/>
              </a:lnSpc>
              <a:buClr>
                <a:srgbClr val="FFFFFF"/>
              </a:buClr>
              <a:buSzPts val="2400"/>
              <a:buChar char="❖"/>
              <a:defRPr sz="2400">
                <a:solidFill>
                  <a:srgbClr val="FFFFFF"/>
                </a:solidFill>
              </a:defRPr>
            </a:lvl1pPr>
          </a:lstStyle>
          <a:p>
            <a:pPr/>
            <a:r>
              <a:t>This is the front end of our application</a:t>
            </a:r>
          </a:p>
        </p:txBody>
      </p:sp>
      <p:pic>
        <p:nvPicPr>
          <p:cNvPr id="229" name="Google Shape;165;p21" descr="Google Shape;165;p21"/>
          <p:cNvPicPr>
            <a:picLocks noChangeAspect="1"/>
          </p:cNvPicPr>
          <p:nvPr/>
        </p:nvPicPr>
        <p:blipFill>
          <a:blip r:embed="rId3">
            <a:extLst/>
          </a:blip>
          <a:stretch>
            <a:fillRect/>
          </a:stretch>
        </p:blipFill>
        <p:spPr>
          <a:xfrm>
            <a:off x="1071949" y="1986876"/>
            <a:ext cx="6028251" cy="261722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1" name="Google Shape;170;p22" descr="Google Shape;170;p22"/>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32" name="Google Shape;171;p22"/>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Writing our Hooks</a:t>
            </a:r>
          </a:p>
        </p:txBody>
      </p:sp>
      <p:sp>
        <p:nvSpPr>
          <p:cNvPr id="233" name="Google Shape;172;p22"/>
          <p:cNvSpPr txBox="1"/>
          <p:nvPr>
            <p:ph type="body" idx="1"/>
          </p:nvPr>
        </p:nvSpPr>
        <p:spPr>
          <a:xfrm>
            <a:off x="412000" y="786474"/>
            <a:ext cx="8134199" cy="2887802"/>
          </a:xfrm>
          <a:prstGeom prst="rect">
            <a:avLst/>
          </a:prstGeom>
        </p:spPr>
        <p:txBody>
          <a:bodyPr/>
          <a:lstStyle>
            <a:lvl1pPr indent="-381000">
              <a:buClr>
                <a:schemeClr val="accent3"/>
              </a:buClr>
              <a:buSzPts val="2400"/>
              <a:buChar char="❖"/>
              <a:defRPr sz="2400">
                <a:solidFill>
                  <a:srgbClr val="FFFFFF"/>
                </a:solidFill>
              </a:defRPr>
            </a:lvl1pPr>
          </a:lstStyle>
          <a:p>
            <a:pPr/>
            <a:r>
              <a:t>This Component will fetch the data and display it.</a:t>
            </a:r>
          </a:p>
        </p:txBody>
      </p:sp>
      <p:pic>
        <p:nvPicPr>
          <p:cNvPr id="234" name="Google Shape;173;p22" descr="Google Shape;173;p22"/>
          <p:cNvPicPr>
            <a:picLocks noChangeAspect="1"/>
          </p:cNvPicPr>
          <p:nvPr/>
        </p:nvPicPr>
        <p:blipFill>
          <a:blip r:embed="rId4">
            <a:extLst/>
          </a:blip>
          <a:stretch>
            <a:fillRect/>
          </a:stretch>
        </p:blipFill>
        <p:spPr>
          <a:xfrm>
            <a:off x="691903" y="1322724"/>
            <a:ext cx="5750026" cy="336525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8" name="Google Shape;178;p23" descr="Google Shape;178;p23"/>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39" name="Google Shape;179;p23"/>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What are Hooks?</a:t>
            </a:r>
          </a:p>
        </p:txBody>
      </p:sp>
      <p:sp>
        <p:nvSpPr>
          <p:cNvPr id="240" name="Google Shape;180;p23"/>
          <p:cNvSpPr txBox="1"/>
          <p:nvPr>
            <p:ph type="body" idx="1"/>
          </p:nvPr>
        </p:nvSpPr>
        <p:spPr>
          <a:xfrm>
            <a:off x="411999" y="748149"/>
            <a:ext cx="8238002" cy="4202702"/>
          </a:xfrm>
          <a:prstGeom prst="rect">
            <a:avLst/>
          </a:prstGeom>
        </p:spPr>
        <p:txBody>
          <a:bodyPr/>
          <a:lstStyle/>
          <a:p>
            <a:pPr indent="-381000">
              <a:buClr>
                <a:srgbClr val="FFFFFF"/>
              </a:buClr>
              <a:buSzPts val="2400"/>
              <a:buChar char="❖"/>
              <a:defRPr sz="2400">
                <a:solidFill>
                  <a:srgbClr val="FFFFFF"/>
                </a:solidFill>
              </a:defRPr>
            </a:pPr>
            <a:r>
              <a:t>Hooks are functions that let you “hook into” React state and lifecycle features from function components. Hooks don't work inside classes — they let you use React without classes.</a:t>
            </a:r>
          </a:p>
          <a:p>
            <a:pPr indent="-381000">
              <a:buClr>
                <a:srgbClr val="FFFFFF"/>
              </a:buClr>
              <a:buSzPts val="2400"/>
              <a:buChar char="❖"/>
              <a:defRPr sz="2400">
                <a:solidFill>
                  <a:srgbClr val="FFFFFF"/>
                </a:solidFill>
              </a:defRPr>
            </a:pPr>
            <a:r>
              <a:t>Below is a component without state just a functional component.</a:t>
            </a:r>
          </a:p>
        </p:txBody>
      </p:sp>
      <p:pic>
        <p:nvPicPr>
          <p:cNvPr id="241" name="Google Shape;181;p23" descr="Google Shape;181;p23"/>
          <p:cNvPicPr>
            <a:picLocks noChangeAspect="1"/>
          </p:cNvPicPr>
          <p:nvPr/>
        </p:nvPicPr>
        <p:blipFill>
          <a:blip r:embed="rId4">
            <a:extLst/>
          </a:blip>
          <a:stretch>
            <a:fillRect/>
          </a:stretch>
        </p:blipFill>
        <p:spPr>
          <a:xfrm>
            <a:off x="1131038" y="3037950"/>
            <a:ext cx="6881926" cy="210555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5" name="Google Shape;186;p24" descr="Google Shape;186;p24"/>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46" name="Google Shape;187;p24"/>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Writing Hooks</a:t>
            </a:r>
          </a:p>
        </p:txBody>
      </p:sp>
      <p:sp>
        <p:nvSpPr>
          <p:cNvPr id="247" name="Google Shape;188;p24"/>
          <p:cNvSpPr txBox="1"/>
          <p:nvPr>
            <p:ph type="body" idx="1"/>
          </p:nvPr>
        </p:nvSpPr>
        <p:spPr>
          <a:xfrm>
            <a:off x="412000" y="786474"/>
            <a:ext cx="8134199" cy="2887802"/>
          </a:xfrm>
          <a:prstGeom prst="rect">
            <a:avLst/>
          </a:prstGeom>
        </p:spPr>
        <p:txBody>
          <a:bodyPr/>
          <a:lstStyle>
            <a:lvl1pPr indent="-381000">
              <a:buClr>
                <a:schemeClr val="accent3"/>
              </a:buClr>
              <a:buSzPts val="2400"/>
              <a:buChar char="❖"/>
              <a:defRPr sz="2400">
                <a:solidFill>
                  <a:srgbClr val="FFFFFF"/>
                </a:solidFill>
              </a:defRPr>
            </a:lvl1pPr>
          </a:lstStyle>
          <a:p>
            <a:pPr/>
            <a:r>
              <a:t>Let’s write a Component that will connect to our api and show our data.</a:t>
            </a:r>
          </a:p>
        </p:txBody>
      </p:sp>
      <p:pic>
        <p:nvPicPr>
          <p:cNvPr id="248" name="Google Shape;189;p24" descr="Google Shape;189;p24"/>
          <p:cNvPicPr>
            <a:picLocks noChangeAspect="1"/>
          </p:cNvPicPr>
          <p:nvPr/>
        </p:nvPicPr>
        <p:blipFill>
          <a:blip r:embed="rId4">
            <a:extLst/>
          </a:blip>
          <a:stretch>
            <a:fillRect/>
          </a:stretch>
        </p:blipFill>
        <p:spPr>
          <a:xfrm>
            <a:off x="534050" y="1661199"/>
            <a:ext cx="4560000" cy="337315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2" name="Google Shape;194;p25" descr="Google Shape;194;p25"/>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53" name="Google Shape;195;p25"/>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Writing Hooks</a:t>
            </a:r>
          </a:p>
        </p:txBody>
      </p:sp>
      <p:sp>
        <p:nvSpPr>
          <p:cNvPr id="254" name="Google Shape;196;p25"/>
          <p:cNvSpPr txBox="1"/>
          <p:nvPr>
            <p:ph type="body" idx="1"/>
          </p:nvPr>
        </p:nvSpPr>
        <p:spPr>
          <a:xfrm>
            <a:off x="412000" y="786474"/>
            <a:ext cx="8134199" cy="2887802"/>
          </a:xfrm>
          <a:prstGeom prst="rect">
            <a:avLst/>
          </a:prstGeom>
        </p:spPr>
        <p:txBody>
          <a:bodyPr/>
          <a:lstStyle>
            <a:lvl1pPr indent="-381000">
              <a:buClr>
                <a:srgbClr val="FFFFFF"/>
              </a:buClr>
              <a:buSzPts val="2400"/>
              <a:buChar char="❖"/>
              <a:defRPr sz="2400">
                <a:solidFill>
                  <a:srgbClr val="FFFFFF"/>
                </a:solidFill>
              </a:defRPr>
            </a:lvl1pPr>
          </a:lstStyle>
          <a:p>
            <a:pPr/>
            <a:r>
              <a:t>Create Data Component</a:t>
            </a:r>
          </a:p>
        </p:txBody>
      </p:sp>
      <p:pic>
        <p:nvPicPr>
          <p:cNvPr id="255" name="Google Shape;197;p25" descr="Google Shape;197;p25"/>
          <p:cNvPicPr>
            <a:picLocks noChangeAspect="1"/>
          </p:cNvPicPr>
          <p:nvPr/>
        </p:nvPicPr>
        <p:blipFill>
          <a:blip r:embed="rId4">
            <a:extLst/>
          </a:blip>
          <a:stretch>
            <a:fillRect/>
          </a:stretch>
        </p:blipFill>
        <p:spPr>
          <a:xfrm>
            <a:off x="139521" y="1361238"/>
            <a:ext cx="4034324" cy="3384125"/>
          </a:xfrm>
          <a:prstGeom prst="rect">
            <a:avLst/>
          </a:prstGeom>
          <a:ln w="12700">
            <a:miter lim="400000"/>
          </a:ln>
        </p:spPr>
      </p:pic>
      <p:pic>
        <p:nvPicPr>
          <p:cNvPr id="256" name="Google Shape;198;p25" descr="Google Shape;198;p25"/>
          <p:cNvPicPr>
            <a:picLocks noChangeAspect="1"/>
          </p:cNvPicPr>
          <p:nvPr/>
        </p:nvPicPr>
        <p:blipFill>
          <a:blip r:embed="rId5">
            <a:extLst/>
          </a:blip>
          <a:stretch>
            <a:fillRect/>
          </a:stretch>
        </p:blipFill>
        <p:spPr>
          <a:xfrm>
            <a:off x="4493126" y="1361261"/>
            <a:ext cx="4530951" cy="35689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0" name="Google Shape;203;p26" descr="Google Shape;203;p26"/>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61" name="Google Shape;204;p26"/>
          <p:cNvSpPr txBox="1"/>
          <p:nvPr>
            <p:ph type="title"/>
          </p:nvPr>
        </p:nvSpPr>
        <p:spPr>
          <a:xfrm>
            <a:off x="311699" y="213768"/>
            <a:ext cx="8520602" cy="572701"/>
          </a:xfrm>
          <a:prstGeom prst="rect">
            <a:avLst/>
          </a:prstGeom>
        </p:spPr>
        <p:txBody>
          <a:bodyPr/>
          <a:lstStyle>
            <a:lvl1pPr algn="ctr" defTabSz="877823">
              <a:defRPr b="1" sz="2592">
                <a:solidFill>
                  <a:schemeClr val="accent3"/>
                </a:solidFill>
              </a:defRPr>
            </a:lvl1pPr>
          </a:lstStyle>
          <a:p>
            <a:pPr/>
            <a:r>
              <a:t>Writing Hooks</a:t>
            </a:r>
          </a:p>
        </p:txBody>
      </p:sp>
      <p:sp>
        <p:nvSpPr>
          <p:cNvPr id="262" name="Google Shape;205;p26"/>
          <p:cNvSpPr txBox="1"/>
          <p:nvPr>
            <p:ph type="body" idx="1"/>
          </p:nvPr>
        </p:nvSpPr>
        <p:spPr>
          <a:xfrm>
            <a:off x="412000" y="786474"/>
            <a:ext cx="8134199" cy="2887802"/>
          </a:xfrm>
          <a:prstGeom prst="rect">
            <a:avLst/>
          </a:prstGeom>
        </p:spPr>
        <p:txBody>
          <a:bodyPr/>
          <a:lstStyle>
            <a:lvl1pPr indent="-381000">
              <a:buClr>
                <a:schemeClr val="accent3"/>
              </a:buClr>
              <a:buSzPts val="2400"/>
              <a:buChar char="❖"/>
              <a:defRPr sz="2400">
                <a:solidFill>
                  <a:srgbClr val="FFFFFF"/>
                </a:solidFill>
              </a:defRPr>
            </a:lvl1pPr>
          </a:lstStyle>
          <a:p>
            <a:pPr/>
            <a:r>
              <a:t>Let’s write a Component that will connect to our api and show our data.</a:t>
            </a:r>
          </a:p>
        </p:txBody>
      </p:sp>
      <p:pic>
        <p:nvPicPr>
          <p:cNvPr id="263" name="Google Shape;206;p26" descr="Google Shape;206;p26"/>
          <p:cNvPicPr>
            <a:picLocks noChangeAspect="1"/>
          </p:cNvPicPr>
          <p:nvPr/>
        </p:nvPicPr>
        <p:blipFill>
          <a:blip r:embed="rId4">
            <a:extLst/>
          </a:blip>
          <a:stretch>
            <a:fillRect/>
          </a:stretch>
        </p:blipFill>
        <p:spPr>
          <a:xfrm>
            <a:off x="543949" y="1736025"/>
            <a:ext cx="4418728" cy="326865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Arial"/>
        <a:ea typeface="Arial"/>
        <a:cs typeface="Arial"/>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Arial"/>
        <a:ea typeface="Arial"/>
        <a:cs typeface="Arial"/>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