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These activities may involve developing software completely from scratch, though most business applications are not developed this way. New business software is normally developed by modifying or extending already existing systems or by integrating off-the-shelf software.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Once the story cards have been developed, the development team then breaks these down into tasks and estimates the effort and resources required for implementing each task. The customer is usually consulted on ways to refine the requirements and prioritise the stories for implementation. Stories that can be used immediately to deliver useful business support should be implemented first. If new changes come to light, new story cards need to be developed and the customer needs to decide whether these changes should have priority over new functionality.</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A “spike” is an increment in which no programming is done. This can be due to the team carrying out prototyping or trial development to better understand a problem and try to find a solution. A “spike” may also occur if the team needs to design the system architecture or to develop system documentation.</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With Extreme Programming, new versions of the software are delivered to customers roughly every two weeks and several new versions of the software can be built in a single day. The deadlines for releases are never missed. If the development teams experience any problems in the process, the customer is immediately consulted and some functionality is removed from the upcoming release.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lgn="just">
              <a:lnSpc>
                <a:spcPct val="125000"/>
              </a:lnSpc>
              <a:defRPr sz="1000">
                <a:latin typeface="Montserrat Light"/>
                <a:ea typeface="Montserrat Light"/>
                <a:cs typeface="Montserrat Light"/>
                <a:sym typeface="Montserrat Light"/>
              </a:defRPr>
            </a:pPr>
            <a:r>
              <a:t>This is one of the most important innovations in XP.  Rather than writing some code and then writing tests for that code, you write the tests first. By doing this, you can run the test as the code is being written and discover problems during development.</a:t>
            </a:r>
          </a:p>
          <a:p>
            <a:pPr algn="just">
              <a:lnSpc>
                <a:spcPct val="125000"/>
              </a:lnSpc>
              <a:defRPr sz="1100"/>
            </a:pPr>
            <a:endParaRPr sz="1000">
              <a:latin typeface="Montserrat Light"/>
              <a:ea typeface="Montserrat Light"/>
              <a:cs typeface="Montserrat Light"/>
              <a:sym typeface="Montserrat Light"/>
            </a:endParaRPr>
          </a:p>
          <a:p>
            <a:pPr algn="just">
              <a:lnSpc>
                <a:spcPct val="125000"/>
              </a:lnSpc>
              <a:defRPr sz="1000">
                <a:latin typeface="Montserrat Light"/>
                <a:ea typeface="Montserrat Light"/>
                <a:cs typeface="Montserrat Light"/>
                <a:sym typeface="Montserrat Light"/>
              </a:defRPr>
            </a:pPr>
            <a:r>
              <a:t>In test-first development, the team members who have been assigned to implement a task have to thoroughly understand the specification so that they are able to write tests for the system. This means that any omissions or ambiguities in the specification have to be clarified before implementation begins. It also avoids “test-lag” which happens when the developer works faster than the tester. When “test-lag” occurs the implementation of the system gets further and further ahead without any testing. Tests are often skipped to keep the project on schedule.</a:t>
            </a:r>
          </a:p>
          <a:p>
            <a:pPr algn="just">
              <a:lnSpc>
                <a:spcPct val="125000"/>
              </a:lnSpc>
              <a:defRPr sz="1100"/>
            </a:pPr>
            <a:endParaRPr sz="1000">
              <a:latin typeface="Montserrat Light"/>
              <a:ea typeface="Montserrat Light"/>
              <a:cs typeface="Montserrat Light"/>
              <a:sym typeface="Montserrat Light"/>
            </a:endParaRPr>
          </a:p>
          <a:p>
            <a:pPr algn="just">
              <a:lnSpc>
                <a:spcPct val="125000"/>
              </a:lnSpc>
              <a:defRPr sz="1000">
                <a:latin typeface="Montserrat Light"/>
                <a:ea typeface="Montserrat Light"/>
                <a:cs typeface="Montserrat Light"/>
                <a:sym typeface="Montserrat Light"/>
              </a:defRPr>
            </a:pPr>
            <a:r>
              <a:t>The development team assesses each scenario that expresses the user requirements and breaks it down into tasks. One or more unit tests are generated for each task. These unit tests check the implementation described in a specific task.</a:t>
            </a:r>
          </a:p>
          <a:p>
            <a:pPr algn="just">
              <a:lnSpc>
                <a:spcPct val="125000"/>
              </a:lnSpc>
              <a:defRPr sz="1100"/>
            </a:pPr>
            <a:endParaRPr sz="1000">
              <a:latin typeface="Montserrat Light"/>
              <a:ea typeface="Montserrat Light"/>
              <a:cs typeface="Montserrat Light"/>
              <a:sym typeface="Montserrat Light"/>
            </a:endParaRPr>
          </a:p>
          <a:p>
            <a:pPr algn="just">
              <a:lnSpc>
                <a:spcPct val="125000"/>
              </a:lnSpc>
              <a:defRPr sz="1000">
                <a:latin typeface="Montserrat Light"/>
                <a:ea typeface="Montserrat Light"/>
                <a:cs typeface="Montserrat Light"/>
                <a:sym typeface="Montserrat Light"/>
              </a:defRPr>
            </a:pPr>
            <a:r>
              <a:t>The customer helps to develop acceptance tests for each of the scenarios that are to be implemented in the next release of the system. With acceptance testing, the system is tested using customer data to check that it meets the customer’s real needs. Like development, the acceptance testing in XP is incremental. As the development proceeds the customer, who is part of the team, writes tests. </a:t>
            </a:r>
          </a:p>
          <a:p>
            <a:pPr algn="just">
              <a:lnSpc>
                <a:spcPct val="125000"/>
              </a:lnSpc>
              <a:defRPr sz="1100"/>
            </a:pPr>
            <a:endParaRPr sz="1000">
              <a:latin typeface="Montserrat Light"/>
              <a:ea typeface="Montserrat Light"/>
              <a:cs typeface="Montserrat Light"/>
              <a:sym typeface="Montserrat Light"/>
            </a:endParaRPr>
          </a:p>
          <a:p>
            <a:pPr algn="just">
              <a:lnSpc>
                <a:spcPct val="125000"/>
              </a:lnSpc>
              <a:defRPr sz="1000">
                <a:latin typeface="Montserrat Light"/>
                <a:ea typeface="Montserrat Light"/>
                <a:cs typeface="Montserrat Light"/>
                <a:sym typeface="Montserrat Light"/>
              </a:defRPr>
            </a:pPr>
            <a:r>
              <a:t>For test-first development, test automation is essential. Tests are written as executable components that: should be standalone, should simulate the submission of input to be tested and should check that the result meets the output specification before the task is implemented. An automated test framework makes it easy to write executable tests and submit a set of tests for execution. Since testing is automated, there is always a set of tests that can be quickly and easily executed.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Some of the advantages of pair programming are:</a:t>
            </a:r>
          </a:p>
          <a:p>
            <a:pPr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supports the idea of collective ownership and responsibility for the system. When the software is owned by the whole team, individuals are not held responsible for problems with the code. The entire team has collective responsibility for resolving these problems instead.</a:t>
            </a: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acts as a type of informal review process since each line of code is looked at by at least two people. Even though pair programming doesn’t find as many errors, it is a much cheaper inspection process than formal program inspections.</a:t>
            </a: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helps support refactoring, which is a process of software improvement. With pair programming and collective ownership, others benefit immediately from the refactoring so they are likely to be more supportive of the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AutoNum type="arabicPeriod" startAt="1"/>
              <a:defRPr b="1" sz="1100">
                <a:latin typeface="Montserrat"/>
                <a:ea typeface="Montserrat"/>
                <a:cs typeface="Montserrat"/>
                <a:sym typeface="Montserrat"/>
              </a:defRPr>
            </a:pPr>
            <a:r>
              <a:t>Software specification</a:t>
            </a:r>
            <a:r>
              <a:rPr b="0">
                <a:latin typeface="Montserrat Light"/>
                <a:ea typeface="Montserrat Light"/>
                <a:cs typeface="Montserrat Light"/>
                <a:sym typeface="Montserrat Light"/>
              </a:rPr>
              <a:t>: The functionality of the software and the constraints on its operation are defined. </a:t>
            </a:r>
            <a:endParaRPr>
              <a:latin typeface="Montserrat Light"/>
              <a:ea typeface="Montserrat Light"/>
              <a:cs typeface="Montserrat Light"/>
              <a:sym typeface="Montserrat Light"/>
            </a:endParaRPr>
          </a:p>
          <a:p>
            <a:pPr marL="457200" indent="-298450" algn="just">
              <a:lnSpc>
                <a:spcPct val="125000"/>
              </a:lnSpc>
              <a:buClr>
                <a:srgbClr val="000000"/>
              </a:buClr>
              <a:buSzPts val="1100"/>
              <a:buAutoNum type="arabicPeriod" startAt="1"/>
              <a:defRPr b="1" sz="1100">
                <a:latin typeface="Montserrat"/>
                <a:ea typeface="Montserrat"/>
                <a:cs typeface="Montserrat"/>
                <a:sym typeface="Montserrat"/>
              </a:defRPr>
            </a:pPr>
            <a:r>
              <a:t>Software design and implementation</a:t>
            </a:r>
            <a:r>
              <a:rPr b="0">
                <a:latin typeface="Montserrat Light"/>
                <a:ea typeface="Montserrat Light"/>
                <a:cs typeface="Montserrat Light"/>
                <a:sym typeface="Montserrat Light"/>
              </a:rPr>
              <a:t>: The software is designed and programmed in order to meet the specification.</a:t>
            </a:r>
            <a:endParaRPr>
              <a:latin typeface="Montserrat Light"/>
              <a:ea typeface="Montserrat Light"/>
              <a:cs typeface="Montserrat Light"/>
              <a:sym typeface="Montserrat Light"/>
            </a:endParaRPr>
          </a:p>
          <a:p>
            <a:pPr marL="457200" indent="-298450" algn="just">
              <a:lnSpc>
                <a:spcPct val="125000"/>
              </a:lnSpc>
              <a:buClr>
                <a:srgbClr val="000000"/>
              </a:buClr>
              <a:buSzPts val="1100"/>
              <a:buAutoNum type="arabicPeriod" startAt="1"/>
              <a:defRPr b="1" sz="1100">
                <a:latin typeface="Montserrat"/>
                <a:ea typeface="Montserrat"/>
                <a:cs typeface="Montserrat"/>
                <a:sym typeface="Montserrat"/>
              </a:defRPr>
            </a:pPr>
            <a:r>
              <a:t>Software validation</a:t>
            </a:r>
            <a:r>
              <a:rPr b="0">
                <a:latin typeface="Montserrat Light"/>
                <a:ea typeface="Montserrat Light"/>
                <a:cs typeface="Montserrat Light"/>
                <a:sym typeface="Montserrat Light"/>
              </a:rPr>
              <a:t>: The software is validated to ensure that it does what the customer wants.</a:t>
            </a:r>
            <a:endParaRPr>
              <a:latin typeface="Montserrat Light"/>
              <a:ea typeface="Montserrat Light"/>
              <a:cs typeface="Montserrat Light"/>
              <a:sym typeface="Montserrat Light"/>
            </a:endParaRPr>
          </a:p>
          <a:p>
            <a:pPr marL="457200" indent="-298450" algn="just">
              <a:lnSpc>
                <a:spcPct val="125000"/>
              </a:lnSpc>
              <a:buClr>
                <a:srgbClr val="000000"/>
              </a:buClr>
              <a:buSzPts val="1100"/>
              <a:buAutoNum type="arabicPeriod" startAt="1"/>
              <a:defRPr b="1" sz="1100">
                <a:latin typeface="Montserrat"/>
                <a:ea typeface="Montserrat"/>
                <a:cs typeface="Montserrat"/>
                <a:sym typeface="Montserrat"/>
              </a:defRPr>
            </a:pPr>
            <a:r>
              <a:t>Software evolution</a:t>
            </a:r>
            <a:r>
              <a:rPr b="0">
                <a:latin typeface="Montserrat Light"/>
                <a:ea typeface="Montserrat Light"/>
                <a:cs typeface="Montserrat Light"/>
                <a:sym typeface="Montserrat Light"/>
              </a:rPr>
              <a:t>: The software should evolve to meet the changing needs of the customer. The development of software does not end once it has been deployed.</a:t>
            </a: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Software processes are complex and there is no such thing as an ideal process. Processes must evolve in order to take advantage of people's capabilities within an organisation and according to the specific characteristics of the system being developed.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 People have spent a significant amount of time and effort to find ways to improve this situation which has lead to the development of different software process models; steps that teams of software developers can follow so that they can deliver systems </a:t>
            </a:r>
            <a:r>
              <a:rPr b="1">
                <a:latin typeface="Montserrat"/>
                <a:ea typeface="Montserrat"/>
                <a:cs typeface="Montserrat"/>
                <a:sym typeface="Montserrat"/>
              </a:rPr>
              <a:t>on time, within scope and within budget. </a:t>
            </a:r>
            <a:endParaRPr b="1">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indent="457200" algn="just">
              <a:lnSpc>
                <a:spcPct val="150000"/>
              </a:lnSpc>
              <a:defRPr sz="1300">
                <a:solidFill>
                  <a:srgbClr val="222222"/>
                </a:solidFill>
              </a:defRPr>
            </a:pPr>
            <a:r>
              <a:t>Incremental Model is a process of software development where requirements are broken down into multiple standalone modules of software development cycle.</a:t>
            </a:r>
            <a:br/>
            <a:r>
              <a:t>Reuse –oriented software base on reusable components and integrated framework for the composition of these components, that components may provide specific function such as word processing and spreadsheet.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The diagram above illustrates the incremental development model. As you can see the specification, development and validation activities occur at the same time with rapid feedback across these activities.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Incremental development is very similar to how we naturally solve problems in that we very seldom work out the whole solution to a problem in advance. Rather, we work towards the solution in a series of steps and backtrack if we make a mistake. Developing software incrementally is cheaper and it is easier to make changes to the software as it is being developed.</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Some functionality that is needed by the customer is incorporated into each version of the software. The first versions of the software generally include the most important or most urgently required functionality. Therefore, the customer is able to test the system at an early stage of development to see if it delivers the most important requirements. Only the most recent increment has to be changed if it does not deliver what is required.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Large, complex systems compound the problem faced by incremental development. These systems, which usually have a long lifespan, are worked on by many different teams of engineers. The responsibilities of the different teams need to be clearly defined with respect to architecture since large systems need a stable architecture. This has to be planned in advance and not developed incrementally.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Today, software is part of almost all business operations. This software needs to be developed quickly in order to take advantage of new opportunities and to respond to competitive pressure in a rapidly changing business environment. Therefore, the most critical requirement for software systems nowadays is often rapid development and delivery. Some companies are even happy to trade software quality and compromise on requirements in order to achieve faster deployment of the software.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For example, in a single day, several new versions of a system can be developed, integrated and tested, with XP.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Incremental development</a:t>
            </a:r>
            <a:r>
              <a:rPr b="0">
                <a:latin typeface="Montserrat Light"/>
                <a:ea typeface="Montserrat Light"/>
                <a:cs typeface="Montserrat Light"/>
                <a:sym typeface="Montserrat Light"/>
              </a:rPr>
              <a:t>: The system is released in small frequent intervals. Requirements are based on simple customer stories or scenarios which are recorded on Story Cards and used as a basis for deciding what functionality to be included in the system increment. </a:t>
            </a:r>
            <a:endParaRPr>
              <a:latin typeface="Montserrat Light"/>
              <a:ea typeface="Montserrat Light"/>
              <a:cs typeface="Montserrat Light"/>
              <a:sym typeface="Montserrat Light"/>
            </a:endParaRP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Customer involvement</a:t>
            </a:r>
            <a:r>
              <a:rPr b="0">
                <a:latin typeface="Montserrat Light"/>
                <a:ea typeface="Montserrat Light"/>
                <a:cs typeface="Montserrat Light"/>
                <a:sym typeface="Montserrat Light"/>
              </a:rPr>
              <a:t>: The customer is constantly engaged in the development team. A customer representative takes part in the development and is responsible for defining the acceptance tests for the system.</a:t>
            </a:r>
            <a:endParaRPr>
              <a:latin typeface="Montserrat Light"/>
              <a:ea typeface="Montserrat Light"/>
              <a:cs typeface="Montserrat Light"/>
              <a:sym typeface="Montserrat Light"/>
            </a:endParaRP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People, not processes</a:t>
            </a:r>
            <a:r>
              <a:rPr b="0">
                <a:latin typeface="Montserrat Light"/>
                <a:ea typeface="Montserrat Light"/>
                <a:cs typeface="Montserrat Light"/>
                <a:sym typeface="Montserrat Light"/>
              </a:rPr>
              <a:t>: Programming is done in pairs and the entire development team takes collective ownership of the system code. The development process also does not involve excessively long working hours. </a:t>
            </a:r>
            <a:endParaRPr>
              <a:latin typeface="Montserrat Light"/>
              <a:ea typeface="Montserrat Light"/>
              <a:cs typeface="Montserrat Light"/>
              <a:sym typeface="Montserrat Light"/>
            </a:endParaRP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Change is embraced</a:t>
            </a:r>
            <a:r>
              <a:rPr b="0">
                <a:latin typeface="Montserrat Light"/>
                <a:ea typeface="Montserrat Light"/>
                <a:cs typeface="Montserrat Light"/>
                <a:sym typeface="Montserrat Light"/>
              </a:rPr>
              <a:t>: This is done through regularly releasing the system to customers and designing tests before code is written. The code is also refactored once possible code improvements are found. Refactoring is the process of restructuring existing computer code in order to avoid code degeneration. New functionality is also constantly integrated.</a:t>
            </a:r>
            <a:endParaRPr>
              <a:latin typeface="Montserrat Light"/>
              <a:ea typeface="Montserrat Light"/>
              <a:cs typeface="Montserrat Light"/>
              <a:sym typeface="Montserrat Light"/>
            </a:endParaRPr>
          </a:p>
          <a:p>
            <a:pPr indent="457200"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Maintaining simplicity</a:t>
            </a:r>
            <a:r>
              <a:rPr b="0">
                <a:latin typeface="Montserrat Light"/>
                <a:ea typeface="Montserrat Light"/>
                <a:cs typeface="Montserrat Light"/>
                <a:sym typeface="Montserrat Light"/>
              </a:rPr>
              <a:t>: The constant refactoring of code improves code quality and simple designs are used that do not unnecessarily anticipate future changes to the system.</a:t>
            </a: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1" y="-6351"/>
            <a:ext cx="9144001" cy="5149851"/>
            <a:chOff x="0" y="0"/>
            <a:chExt cx="9144000" cy="5149850"/>
          </a:xfrm>
        </p:grpSpPr>
        <p:sp>
          <p:nvSpPr>
            <p:cNvPr id="22" name="Google Shape;24;p2"/>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23" name="Google Shape;25;p2"/>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24" name="Google Shape;26;p2"/>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0" y="6350"/>
              <a:ext cx="631948" cy="4249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297179" indent="-137159" algn="r">
              <a:spcBef>
                <a:spcPts val="700"/>
              </a:spcBef>
              <a:buClrTx/>
              <a:buSzTx/>
              <a:buFontTx/>
              <a:buNone/>
              <a:defRPr>
                <a:solidFill>
                  <a:srgbClr val="7F7F7F"/>
                </a:solidFill>
              </a:defRPr>
            </a:lvl1pPr>
            <a:lvl2pPr marL="297179" indent="327660" algn="r">
              <a:spcBef>
                <a:spcPts val="700"/>
              </a:spcBef>
              <a:buClrTx/>
              <a:buSzTx/>
              <a:buFontTx/>
              <a:buNone/>
              <a:defRPr>
                <a:solidFill>
                  <a:srgbClr val="7F7F7F"/>
                </a:solidFill>
              </a:defRPr>
            </a:lvl2pPr>
            <a:lvl3pPr marL="297179" indent="792480" algn="r">
              <a:spcBef>
                <a:spcPts val="700"/>
              </a:spcBef>
              <a:buClrTx/>
              <a:buSzTx/>
              <a:buFontTx/>
              <a:buNone/>
              <a:defRPr>
                <a:solidFill>
                  <a:srgbClr val="7F7F7F"/>
                </a:solidFill>
              </a:defRPr>
            </a:lvl3pPr>
            <a:lvl4pPr marL="297179" indent="1257300" algn="r">
              <a:spcBef>
                <a:spcPts val="700"/>
              </a:spcBef>
              <a:buClrTx/>
              <a:buSzTx/>
              <a:buFontTx/>
              <a:buNone/>
              <a:defRPr>
                <a:solidFill>
                  <a:srgbClr val="7F7F7F"/>
                </a:solidFill>
              </a:defRPr>
            </a:lvl4pPr>
            <a:lvl5pPr marL="297179" indent="171450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2" cy="2884290"/>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19"/>
          </a:xfrm>
          <a:prstGeom prst="rect">
            <a:avLst/>
          </a:prstGeom>
        </p:spPr>
        <p:txBody>
          <a:bodyPr lIns="45699" tIns="45699" rIns="45699" bIns="45699"/>
          <a:lstStyle>
            <a:lvl1pPr marL="228600" indent="0">
              <a:spcBef>
                <a:spcPts val="700"/>
              </a:spcBef>
              <a:buClrTx/>
              <a:buSzTx/>
              <a:buFontTx/>
              <a:buNone/>
              <a:defRPr sz="900"/>
            </a:lvl1pPr>
            <a:lvl2pPr marL="228600" indent="457200">
              <a:spcBef>
                <a:spcPts val="700"/>
              </a:spcBef>
              <a:buClrTx/>
              <a:buSzTx/>
              <a:buFontTx/>
              <a:buNone/>
              <a:defRPr sz="900"/>
            </a:lvl2pPr>
            <a:lvl3pPr marL="228600" indent="914400">
              <a:spcBef>
                <a:spcPts val="700"/>
              </a:spcBef>
              <a:buClrTx/>
              <a:buSzTx/>
              <a:buFontTx/>
              <a:buNone/>
              <a:defRPr sz="900"/>
            </a:lvl3pPr>
            <a:lvl4pPr marL="228600" indent="1371600">
              <a:spcBef>
                <a:spcPts val="700"/>
              </a:spcBef>
              <a:buClrTx/>
              <a:buSzTx/>
              <a:buFontTx/>
              <a:buNone/>
              <a:defRPr sz="900"/>
            </a:lvl4pPr>
            <a:lvl5pPr marL="228600" indent="18288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2"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2" cy="1178222"/>
          </a:xfrm>
          <a:prstGeom prst="rect">
            <a:avLst/>
          </a:prstGeom>
        </p:spPr>
        <p:txBody>
          <a:bodyPr lIns="45699" tIns="45699" rIns="45699" bIns="45699" anchor="ctr"/>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228600" indent="0">
              <a:spcBef>
                <a:spcPts val="700"/>
              </a:spcBef>
              <a:buClrTx/>
              <a:buSzTx/>
              <a:buFontTx/>
              <a:buNone/>
              <a:defRPr sz="1200">
                <a:solidFill>
                  <a:srgbClr val="7F7F7F"/>
                </a:solidFill>
              </a:defRPr>
            </a:lvl1pPr>
            <a:lvl2pPr marL="228600" indent="457200">
              <a:spcBef>
                <a:spcPts val="700"/>
              </a:spcBef>
              <a:buClrTx/>
              <a:buSzTx/>
              <a:buFontTx/>
              <a:buNone/>
              <a:defRPr sz="1200">
                <a:solidFill>
                  <a:srgbClr val="7F7F7F"/>
                </a:solidFill>
              </a:defRPr>
            </a:lvl2pPr>
            <a:lvl3pPr marL="228600" indent="914400">
              <a:spcBef>
                <a:spcPts val="700"/>
              </a:spcBef>
              <a:buClrTx/>
              <a:buSzTx/>
              <a:buFontTx/>
              <a:buNone/>
              <a:defRPr sz="1200">
                <a:solidFill>
                  <a:srgbClr val="7F7F7F"/>
                </a:solidFill>
              </a:defRPr>
            </a:lvl3pPr>
            <a:lvl4pPr marL="228600" indent="1371600">
              <a:spcBef>
                <a:spcPts val="700"/>
              </a:spcBef>
              <a:buClrTx/>
              <a:buSzTx/>
              <a:buFontTx/>
              <a:buNone/>
              <a:defRPr sz="1200">
                <a:solidFill>
                  <a:srgbClr val="7F7F7F"/>
                </a:solidFill>
              </a:defRPr>
            </a:lvl4pPr>
            <a:lvl5pPr marL="228600" indent="18288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1" y="3352800"/>
            <a:ext cx="6447502" cy="1178222"/>
          </a:xfrm>
          <a:prstGeom prst="rect">
            <a:avLst/>
          </a:prstGeom>
        </p:spPr>
        <p:txBody>
          <a:bodyPr lIns="45699" tIns="45699" rIns="45699" bIns="45699" anchor="ctr"/>
          <a:lstStyle/>
          <a:p>
            <a:pPr marL="228600" indent="0">
              <a:spcBef>
                <a:spcPts val="700"/>
              </a:spcBef>
              <a:buClrTx/>
              <a:buSzTx/>
              <a:buFontTx/>
              <a:buNone/>
            </a:pPr>
          </a:p>
        </p:txBody>
      </p:sp>
      <p:sp>
        <p:nvSpPr>
          <p:cNvPr id="138" name="Google Shape;107;p13"/>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2"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2" cy="1135437"/>
          </a:xfrm>
          <a:prstGeom prst="rect">
            <a:avLst/>
          </a:prstGeom>
        </p:spPr>
        <p:txBody>
          <a:bodyPr lIns="45699" tIns="45699" rIns="45699" bIns="45699"/>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59" name="Google Shape;122;p15"/>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solidFill>
                  <a:schemeClr val="accent1"/>
                </a:solidFill>
              </a:defRPr>
            </a:lvl1pPr>
            <a:lvl2pPr marL="228600" indent="457200">
              <a:spcBef>
                <a:spcPts val="700"/>
              </a:spcBef>
              <a:buClrTx/>
              <a:buSzTx/>
              <a:buFontTx/>
              <a:buNone/>
              <a:defRPr sz="1800">
                <a:solidFill>
                  <a:schemeClr val="accent1"/>
                </a:solidFill>
              </a:defRPr>
            </a:lvl2pPr>
            <a:lvl3pPr marL="228600" indent="914400">
              <a:spcBef>
                <a:spcPts val="700"/>
              </a:spcBef>
              <a:buClrTx/>
              <a:buSzTx/>
              <a:buFontTx/>
              <a:buNone/>
              <a:defRPr sz="1800">
                <a:solidFill>
                  <a:schemeClr val="accent1"/>
                </a:solidFill>
              </a:defRPr>
            </a:lvl3pPr>
            <a:lvl4pPr marL="228600" indent="1371600">
              <a:spcBef>
                <a:spcPts val="700"/>
              </a:spcBef>
              <a:buClrTx/>
              <a:buSzTx/>
              <a:buFontTx/>
              <a:buNone/>
              <a:defRPr sz="1800">
                <a:solidFill>
                  <a:schemeClr val="accent1"/>
                </a:solidFill>
              </a:defRPr>
            </a:lvl4pPr>
            <a:lvl5pPr marL="228600" indent="18288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7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1" cy="6447503"/>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89" cy="978558"/>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4"/>
            <a:ext cx="3938588" cy="5295114"/>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80"/>
          </a:xfrm>
          <a:prstGeom prst="rect">
            <a:avLst/>
          </a:prstGeom>
        </p:spPr>
        <p:txBody>
          <a:bodyPr lIns="19050" tIns="19050" rIns="19050" bIns="19050"/>
          <a:lstStyle>
            <a:lvl1pPr marL="0" indent="0" algn="r" defTabSz="309560">
              <a:buClrTx/>
              <a:buSzTx/>
              <a:buFontTx/>
              <a:buNone/>
              <a:defRPr b="1" sz="2000">
                <a:solidFill>
                  <a:srgbClr val="FFFFFF"/>
                </a:solidFill>
                <a:latin typeface="+mn-lt"/>
                <a:ea typeface="+mn-ea"/>
                <a:cs typeface="+mn-cs"/>
                <a:sym typeface="Helvetica"/>
              </a:defRPr>
            </a:lvl1pPr>
            <a:lvl2pPr marL="0" indent="0" algn="r" defTabSz="309560">
              <a:buClrTx/>
              <a:buSzTx/>
              <a:buFontTx/>
              <a:buNone/>
              <a:defRPr b="1" sz="2000">
                <a:solidFill>
                  <a:srgbClr val="FFFFFF"/>
                </a:solidFill>
                <a:latin typeface="+mn-lt"/>
                <a:ea typeface="+mn-ea"/>
                <a:cs typeface="+mn-cs"/>
                <a:sym typeface="Helvetica"/>
              </a:defRPr>
            </a:lvl2pPr>
            <a:lvl3pPr marL="0" indent="0" algn="r" defTabSz="309560">
              <a:buClrTx/>
              <a:buSzTx/>
              <a:buFontTx/>
              <a:buNone/>
              <a:defRPr b="1" sz="2000">
                <a:solidFill>
                  <a:srgbClr val="FFFFFF"/>
                </a:solidFill>
                <a:latin typeface="+mn-lt"/>
                <a:ea typeface="+mn-ea"/>
                <a:cs typeface="+mn-cs"/>
                <a:sym typeface="Helvetica"/>
              </a:defRPr>
            </a:lvl3pPr>
            <a:lvl4pPr marL="0" indent="0" algn="r" defTabSz="309560">
              <a:buClrTx/>
              <a:buSzTx/>
              <a:buFontTx/>
              <a:buNone/>
              <a:defRPr b="1" sz="2000">
                <a:solidFill>
                  <a:srgbClr val="FFFFFF"/>
                </a:solidFill>
                <a:latin typeface="+mn-lt"/>
                <a:ea typeface="+mn-ea"/>
                <a:cs typeface="+mn-cs"/>
                <a:sym typeface="Helvetica"/>
              </a:defRPr>
            </a:lvl4pPr>
            <a:lvl5pPr marL="0" indent="0" algn="r" defTabSz="309560">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8"/>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8" cy="1504498"/>
          </a:xfrm>
          <a:prstGeom prst="rect">
            <a:avLst/>
          </a:prstGeom>
          <a:ln w="12700">
            <a:miter lim="400000"/>
          </a:ln>
        </p:spPr>
      </p:pic>
      <p:grpSp>
        <p:nvGrpSpPr>
          <p:cNvPr id="203" name="v"/>
          <p:cNvGrpSpPr/>
          <p:nvPr/>
        </p:nvGrpSpPr>
        <p:grpSpPr>
          <a:xfrm>
            <a:off x="2191" y="-20603"/>
            <a:ext cx="9139616" cy="574446"/>
            <a:chOff x="-1" y="0"/>
            <a:chExt cx="9139614" cy="574445"/>
          </a:xfrm>
        </p:grpSpPr>
        <p:sp>
          <p:nvSpPr>
            <p:cNvPr id="201" name="Rectangle"/>
            <p:cNvSpPr/>
            <p:nvPr/>
          </p:nvSpPr>
          <p:spPr>
            <a:xfrm>
              <a:off x="-2" y="-1"/>
              <a:ext cx="9139616" cy="574446"/>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6"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6" cy="1261389"/>
          </a:xfrm>
          <a:prstGeom prst="rect">
            <a:avLst/>
          </a:prstGeom>
          <a:ln w="12700">
            <a:miter lim="400000"/>
          </a:ln>
        </p:spPr>
      </p:pic>
      <p:sp>
        <p:nvSpPr>
          <p:cNvPr id="205" name="Slide Number"/>
          <p:cNvSpPr txBox="1"/>
          <p:nvPr>
            <p:ph type="sldNum" sz="quarter" idx="2"/>
          </p:nvPr>
        </p:nvSpPr>
        <p:spPr>
          <a:xfrm>
            <a:off x="4501889" y="4918852"/>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2" cy="2910582"/>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2" cy="1369937"/>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2" cy="645301"/>
          </a:xfrm>
          <a:prstGeom prst="rect">
            <a:avLst/>
          </a:prstGeom>
        </p:spPr>
        <p:txBody>
          <a:bodyPr lIns="45699" tIns="45699" rIns="45699" bIns="45699"/>
          <a:lstStyle>
            <a:lvl1pPr marL="228600" indent="0">
              <a:spcBef>
                <a:spcPts val="700"/>
              </a:spcBef>
              <a:buClrTx/>
              <a:buSzTx/>
              <a:buFontTx/>
              <a:buNone/>
              <a:defRPr sz="1500">
                <a:solidFill>
                  <a:srgbClr val="7F7F7F"/>
                </a:solidFill>
              </a:defRPr>
            </a:lvl1pPr>
            <a:lvl2pPr marL="228600" indent="457200">
              <a:spcBef>
                <a:spcPts val="700"/>
              </a:spcBef>
              <a:buClrTx/>
              <a:buSzTx/>
              <a:buFontTx/>
              <a:buNone/>
              <a:defRPr sz="1500">
                <a:solidFill>
                  <a:srgbClr val="7F7F7F"/>
                </a:solidFill>
              </a:defRPr>
            </a:lvl2pPr>
            <a:lvl3pPr marL="228600" indent="914400">
              <a:spcBef>
                <a:spcPts val="700"/>
              </a:spcBef>
              <a:buClrTx/>
              <a:buSzTx/>
              <a:buFontTx/>
              <a:buNone/>
              <a:defRPr sz="1500">
                <a:solidFill>
                  <a:srgbClr val="7F7F7F"/>
                </a:solidFill>
              </a:defRPr>
            </a:lvl3pPr>
            <a:lvl4pPr marL="228600" indent="1371600">
              <a:spcBef>
                <a:spcPts val="700"/>
              </a:spcBef>
              <a:buClrTx/>
              <a:buSzTx/>
              <a:buFontTx/>
              <a:buNone/>
              <a:defRPr sz="1500">
                <a:solidFill>
                  <a:srgbClr val="7F7F7F"/>
                </a:solidFill>
              </a:defRPr>
            </a:lvl4pPr>
            <a:lvl5pPr marL="228600" indent="18288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7" cy="291058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1"/>
            <a:ext cx="3138027" cy="2910582"/>
          </a:xfrm>
          <a:prstGeom prst="rect">
            <a:avLst/>
          </a:prstGeom>
        </p:spPr>
        <p:txBody>
          <a:bodyPr lIns="45699" tIns="45699" rIns="45699" bIns="45699"/>
          <a:lstStyle/>
          <a:p>
            <a:pPr indent="-320040">
              <a:spcBef>
                <a:spcPts val="700"/>
              </a:spcBef>
              <a:buChar char="►"/>
            </a:pPr>
          </a:p>
        </p:txBody>
      </p:sp>
      <p:sp>
        <p:nvSpPr>
          <p:cNvPr id="7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8" cy="432198"/>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8" y="2052933"/>
            <a:ext cx="3139219" cy="2478090"/>
          </a:xfrm>
          <a:prstGeom prst="rect">
            <a:avLst/>
          </a:prstGeom>
        </p:spPr>
        <p:txBody>
          <a:bodyPr lIns="45699" tIns="45699" rIns="45699" bIns="45699"/>
          <a:lstStyle/>
          <a:p>
            <a:pPr indent="-320040">
              <a:spcBef>
                <a:spcPts val="700"/>
              </a:spcBef>
              <a:buChar char="►"/>
            </a:pPr>
          </a:p>
        </p:txBody>
      </p:sp>
      <p:sp>
        <p:nvSpPr>
          <p:cNvPr id="82" name="Google Shape;66;p7"/>
          <p:cNvSpPr txBox="1"/>
          <p:nvPr>
            <p:ph type="body" sz="quarter" idx="22"/>
          </p:nvPr>
        </p:nvSpPr>
        <p:spPr>
          <a:xfrm>
            <a:off x="3816286" y="1620737"/>
            <a:ext cx="3139215" cy="432198"/>
          </a:xfrm>
          <a:prstGeom prst="rect">
            <a:avLst/>
          </a:prstGeom>
        </p:spPr>
        <p:txBody>
          <a:bodyPr lIns="45699" tIns="45699" rIns="45699" bIns="45699" anchor="b"/>
          <a:lstStyle/>
          <a:p>
            <a:pPr marL="228600" indent="0">
              <a:spcBef>
                <a:spcPts val="700"/>
              </a:spcBef>
              <a:buClrTx/>
              <a:buSzTx/>
              <a:buFontTx/>
              <a:buNone/>
              <a:defRPr sz="1800"/>
            </a:pPr>
          </a:p>
        </p:txBody>
      </p:sp>
      <p:sp>
        <p:nvSpPr>
          <p:cNvPr id="83" name="Google Shape;67;p7"/>
          <p:cNvSpPr txBox="1"/>
          <p:nvPr>
            <p:ph type="body" sz="quarter" idx="23"/>
          </p:nvPr>
        </p:nvSpPr>
        <p:spPr>
          <a:xfrm>
            <a:off x="3816287" y="2052933"/>
            <a:ext cx="3139215" cy="2478090"/>
          </a:xfrm>
          <a:prstGeom prst="rect">
            <a:avLst/>
          </a:prstGeom>
        </p:spPr>
        <p:txBody>
          <a:bodyPr lIns="45699" tIns="45699" rIns="45699" bIns="45699"/>
          <a:lstStyle/>
          <a:p>
            <a:pPr indent="-320040">
              <a:spcBef>
                <a:spcPts val="700"/>
              </a:spcBef>
              <a:buChar char="►"/>
            </a:pPr>
          </a:p>
        </p:txBody>
      </p:sp>
      <p:sp>
        <p:nvSpPr>
          <p:cNvPr id="84"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7"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1"/>
            <a:ext cx="2890897" cy="1938337"/>
          </a:xfrm>
          <a:prstGeom prst="rect">
            <a:avLst/>
          </a:prstGeom>
        </p:spPr>
        <p:txBody>
          <a:bodyPr lIns="45699" tIns="45699" rIns="45699" bIns="45699"/>
          <a:lstStyle/>
          <a:p>
            <a:pPr marL="228600" indent="0">
              <a:spcBef>
                <a:spcPts val="700"/>
              </a:spcBef>
              <a:buClrTx/>
              <a:buSzTx/>
              <a:buFontTx/>
              <a:buNone/>
              <a:defRPr sz="1000"/>
            </a:pPr>
          </a:p>
        </p:txBody>
      </p:sp>
      <p:sp>
        <p:nvSpPr>
          <p:cNvPr id="10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1" y="-6351"/>
            <a:ext cx="9144001" cy="5149851"/>
            <a:chOff x="0" y="0"/>
            <a:chExt cx="9143999" cy="5149850"/>
          </a:xfrm>
        </p:grpSpPr>
        <p:sp>
          <p:nvSpPr>
            <p:cNvPr id="2" name="Google Shape;7;p1"/>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3" name="Google Shape;8;p1"/>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4" name="Google Shape;9;p1"/>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0" y="3016250"/>
              <a:ext cx="336550" cy="213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1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7" y="4724141"/>
            <a:ext cx="275472" cy="271751"/>
          </a:xfrm>
          <a:prstGeom prst="rect">
            <a:avLst/>
          </a:prstGeom>
          <a:ln w="12700">
            <a:miter lim="400000"/>
          </a:ln>
        </p:spPr>
        <p:txBody>
          <a:bodyPr wrap="none" lIns="91424" tIns="91424" rIns="91424" bIns="91424"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8" marR="0" indent="-343958"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Introduction to the Agile Development Process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9" name="Google Shape;212;p28" descr="Google Shape;212;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0" name="Google Shape;213;p28"/>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Incremental Development</a:t>
            </a:r>
          </a:p>
        </p:txBody>
      </p:sp>
      <p:sp>
        <p:nvSpPr>
          <p:cNvPr id="261" name="Google Shape;214;p28"/>
          <p:cNvSpPr txBox="1"/>
          <p:nvPr>
            <p:ph type="body" idx="1"/>
          </p:nvPr>
        </p:nvSpPr>
        <p:spPr>
          <a:xfrm>
            <a:off x="411999" y="786475"/>
            <a:ext cx="8238002" cy="4218600"/>
          </a:xfrm>
          <a:prstGeom prst="rect">
            <a:avLst/>
          </a:prstGeom>
        </p:spPr>
        <p:txBody>
          <a:bodyPr/>
          <a:lstStyle/>
          <a:p>
            <a:pPr marL="0" indent="0">
              <a:buSzTx/>
              <a:buNone/>
              <a:defRPr sz="2400">
                <a:solidFill>
                  <a:schemeClr val="accent3"/>
                </a:solidFill>
              </a:defRPr>
            </a:pPr>
            <a:r>
              <a:t>Disadvantages </a:t>
            </a:r>
            <a:r>
              <a:rPr>
                <a:solidFill>
                  <a:srgbClr val="FFFFFF"/>
                </a:solidFill>
              </a:rPr>
              <a:t>of incremental development: </a:t>
            </a:r>
            <a:endParaRPr>
              <a:solidFill>
                <a:srgbClr val="FFFFFF"/>
              </a:solidFill>
            </a:endParaRPr>
          </a:p>
          <a:p>
            <a:pPr indent="-381000">
              <a:spcBef>
                <a:spcPts val="1000"/>
              </a:spcBef>
              <a:buClr>
                <a:schemeClr val="accent3"/>
              </a:buClr>
              <a:buSzPts val="2400"/>
              <a:buFontTx/>
              <a:buAutoNum type="arabicPeriod" startAt="1"/>
              <a:defRPr sz="2400">
                <a:solidFill>
                  <a:schemeClr val="accent3"/>
                </a:solidFill>
              </a:defRPr>
            </a:pPr>
            <a:r>
              <a:t>Not </a:t>
            </a:r>
            <a:r>
              <a:rPr>
                <a:solidFill>
                  <a:srgbClr val="FFFFFF"/>
                </a:solidFill>
              </a:rPr>
              <a:t>as likely to be as </a:t>
            </a:r>
            <a:r>
              <a:t>well-documented</a:t>
            </a:r>
            <a:r>
              <a:rPr>
                <a:solidFill>
                  <a:srgbClr val="FFFFFF"/>
                </a:solidFill>
              </a:rPr>
              <a:t> as when other approaches are used.</a:t>
            </a:r>
            <a:endParaRPr>
              <a:solidFill>
                <a:srgbClr val="FFFFFF"/>
              </a:solidFill>
            </a:endParaRPr>
          </a:p>
          <a:p>
            <a:pPr indent="-381000">
              <a:spcBef>
                <a:spcPts val="1000"/>
              </a:spcBef>
              <a:buClr>
                <a:schemeClr val="accent3"/>
              </a:buClr>
              <a:buSzPts val="2400"/>
              <a:buFontTx/>
              <a:buAutoNum type="arabicPeriod" startAt="1"/>
              <a:defRPr sz="2400">
                <a:solidFill>
                  <a:srgbClr val="FFFFFF"/>
                </a:solidFill>
              </a:defRPr>
            </a:pPr>
            <a:r>
              <a:t>Documentation is needed to measure the progress of development. If the system is developed</a:t>
            </a:r>
            <a:r>
              <a:rPr>
                <a:solidFill>
                  <a:schemeClr val="accent3"/>
                </a:solidFill>
              </a:rPr>
              <a:t> too quickly</a:t>
            </a:r>
            <a:r>
              <a:t>, it is </a:t>
            </a:r>
            <a:r>
              <a:rPr>
                <a:solidFill>
                  <a:schemeClr val="accent3"/>
                </a:solidFill>
              </a:rPr>
              <a:t>not cost-effective </a:t>
            </a:r>
            <a:r>
              <a:t>to produce documents that reflect all versions</a:t>
            </a:r>
          </a:p>
          <a:p>
            <a:pPr indent="-381000">
              <a:spcBef>
                <a:spcPts val="1000"/>
              </a:spcBef>
              <a:buClr>
                <a:schemeClr val="accent3"/>
              </a:buClr>
              <a:buSzPts val="2400"/>
              <a:buFontTx/>
              <a:buAutoNum type="arabicPeriod" startAt="1"/>
              <a:defRPr sz="2400">
                <a:solidFill>
                  <a:srgbClr val="FFFFFF"/>
                </a:solidFill>
              </a:defRPr>
            </a:pPr>
            <a:r>
              <a:t>As new increments are added, the </a:t>
            </a:r>
            <a:r>
              <a:rPr>
                <a:solidFill>
                  <a:schemeClr val="accent3"/>
                </a:solidFill>
              </a:rPr>
              <a:t>structure </a:t>
            </a:r>
            <a:r>
              <a:t>of the system tends to </a:t>
            </a:r>
            <a:r>
              <a:rPr>
                <a:solidFill>
                  <a:schemeClr val="accent3"/>
                </a:solidFill>
              </a:rPr>
              <a:t>degrade </a:t>
            </a:r>
            <a:r>
              <a:t>and a lot of time and money will therefore be needed to improve the software.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5" name="Google Shape;219;p29" descr="Google Shape;219;p2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6" name="Google Shape;220;p29"/>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What is Agile?</a:t>
            </a:r>
          </a:p>
        </p:txBody>
      </p:sp>
      <p:sp>
        <p:nvSpPr>
          <p:cNvPr id="267" name="Google Shape;221;p29"/>
          <p:cNvSpPr txBox="1"/>
          <p:nvPr>
            <p:ph type="body" idx="1"/>
          </p:nvPr>
        </p:nvSpPr>
        <p:spPr>
          <a:xfrm>
            <a:off x="411999" y="786474"/>
            <a:ext cx="8238002" cy="3820202"/>
          </a:xfrm>
          <a:prstGeom prst="rect">
            <a:avLst/>
          </a:prstGeom>
        </p:spPr>
        <p:txBody>
          <a:bodyPr/>
          <a:lstStyle/>
          <a:p>
            <a:pPr indent="-381000">
              <a:buClr>
                <a:schemeClr val="accent3"/>
              </a:buClr>
              <a:buSzPts val="2400"/>
              <a:buChar char="❖"/>
              <a:defRPr sz="2400">
                <a:solidFill>
                  <a:schemeClr val="accent3"/>
                </a:solidFill>
              </a:defRPr>
            </a:pPr>
            <a:r>
              <a:t>Agile methods:</a:t>
            </a:r>
            <a:r>
              <a:rPr>
                <a:solidFill>
                  <a:srgbClr val="FFFFFF"/>
                </a:solidFill>
              </a:rPr>
              <a:t> incremental development methods in which changes are made in small increments</a:t>
            </a:r>
            <a:endParaRPr>
              <a:solidFill>
                <a:srgbClr val="FFFFFF"/>
              </a:solidFill>
            </a:endParaRPr>
          </a:p>
          <a:p>
            <a:pPr indent="-381000">
              <a:spcBef>
                <a:spcPts val="1000"/>
              </a:spcBef>
              <a:buClr>
                <a:schemeClr val="accent3"/>
              </a:buClr>
              <a:buSzPts val="2400"/>
              <a:buChar char="❖"/>
              <a:defRPr sz="2400">
                <a:solidFill>
                  <a:schemeClr val="accent3"/>
                </a:solidFill>
              </a:defRPr>
            </a:pPr>
            <a:r>
              <a:t>New releases</a:t>
            </a:r>
            <a:r>
              <a:rPr>
                <a:solidFill>
                  <a:srgbClr val="FFFFFF"/>
                </a:solidFill>
              </a:rPr>
              <a:t> of the system are created and made available to customers every </a:t>
            </a:r>
            <a:r>
              <a:t>two or three weeks </a:t>
            </a:r>
          </a:p>
          <a:p>
            <a:pPr indent="-381000">
              <a:spcBef>
                <a:spcPts val="1000"/>
              </a:spcBef>
              <a:buClr>
                <a:schemeClr val="accent3"/>
              </a:buClr>
              <a:buSzPts val="2400"/>
              <a:buChar char="❖"/>
              <a:defRPr sz="2400">
                <a:solidFill>
                  <a:schemeClr val="accent3"/>
                </a:solidFill>
              </a:defRPr>
            </a:pPr>
            <a:r>
              <a:t>Involve customers</a:t>
            </a:r>
            <a:r>
              <a:rPr>
                <a:solidFill>
                  <a:srgbClr val="FFFFFF"/>
                </a:solidFill>
              </a:rPr>
              <a:t> in the development process to get rapid feedback on changing requirements</a:t>
            </a:r>
            <a:endParaRPr>
              <a:solidFill>
                <a:srgbClr val="FFFFFF"/>
              </a:solidFill>
            </a:endParaRPr>
          </a:p>
          <a:p>
            <a:pPr indent="-381000">
              <a:spcBef>
                <a:spcPts val="1000"/>
              </a:spcBef>
              <a:buClr>
                <a:schemeClr val="accent3"/>
              </a:buClr>
              <a:buSzPts val="2400"/>
              <a:buChar char="❖"/>
              <a:defRPr sz="2400">
                <a:solidFill>
                  <a:srgbClr val="FFFFFF"/>
                </a:solidFill>
              </a:defRPr>
            </a:pPr>
            <a:r>
              <a:t>Minimise documentation by using</a:t>
            </a:r>
            <a:r>
              <a:rPr>
                <a:solidFill>
                  <a:schemeClr val="accent3"/>
                </a:solidFill>
              </a:rPr>
              <a:t> informal communications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1" name="Google Shape;226;p30" descr="Google Shape;226;p30"/>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72" name="Google Shape;227;p30"/>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What is Agile?</a:t>
            </a:r>
          </a:p>
        </p:txBody>
      </p:sp>
      <p:sp>
        <p:nvSpPr>
          <p:cNvPr id="273" name="Google Shape;228;p30"/>
          <p:cNvSpPr txBox="1"/>
          <p:nvPr>
            <p:ph type="body" idx="1"/>
          </p:nvPr>
        </p:nvSpPr>
        <p:spPr>
          <a:xfrm>
            <a:off x="411999" y="786474"/>
            <a:ext cx="8238002" cy="3820202"/>
          </a:xfrm>
          <a:prstGeom prst="rect">
            <a:avLst/>
          </a:prstGeom>
        </p:spPr>
        <p:txBody>
          <a:bodyPr/>
          <a:lstStyle/>
          <a:p>
            <a:pPr indent="-381000">
              <a:buClr>
                <a:schemeClr val="accent3"/>
              </a:buClr>
              <a:buSzPts val="2400"/>
              <a:buChar char="❖"/>
              <a:defRPr sz="2400">
                <a:solidFill>
                  <a:srgbClr val="FFFFFF"/>
                </a:solidFill>
              </a:defRPr>
            </a:pPr>
            <a:r>
              <a:t>Agile development refers to a number of different iterative and incremental software development </a:t>
            </a:r>
            <a:r>
              <a:rPr>
                <a:solidFill>
                  <a:schemeClr val="accent3"/>
                </a:solidFill>
              </a:rPr>
              <a:t>methodologies</a:t>
            </a:r>
            <a:r>
              <a:t>:</a:t>
            </a:r>
          </a:p>
          <a:p>
            <a:pPr lvl="1" marL="914400" indent="-381000">
              <a:buClr>
                <a:schemeClr val="accent3"/>
              </a:buClr>
              <a:buSzPts val="2400"/>
              <a:buChar char="➢"/>
              <a:defRPr sz="2400">
                <a:solidFill>
                  <a:srgbClr val="FFFFFF"/>
                </a:solidFill>
              </a:defRPr>
            </a:pPr>
            <a:r>
              <a:t>Extreme Programming (XP) (best known)</a:t>
            </a:r>
          </a:p>
          <a:p>
            <a:pPr lvl="1" marL="914400" indent="-381000">
              <a:buClr>
                <a:schemeClr val="accent3"/>
              </a:buClr>
              <a:buSzPts val="2400"/>
              <a:buChar char="➢"/>
              <a:defRPr sz="2400">
                <a:solidFill>
                  <a:srgbClr val="FFFFFF"/>
                </a:solidFill>
              </a:defRPr>
            </a:pPr>
            <a:r>
              <a:t>Scrum </a:t>
            </a:r>
          </a:p>
          <a:p>
            <a:pPr lvl="1" marL="914400" indent="-381000">
              <a:buClr>
                <a:schemeClr val="accent3"/>
              </a:buClr>
              <a:buSzPts val="2400"/>
              <a:buChar char="➢"/>
              <a:defRPr sz="2400">
                <a:solidFill>
                  <a:srgbClr val="FFFFFF"/>
                </a:solidFill>
              </a:defRPr>
            </a:pPr>
            <a:r>
              <a:t>Crystal</a:t>
            </a:r>
          </a:p>
          <a:p>
            <a:pPr lvl="1" marL="914400" indent="-381000">
              <a:buClr>
                <a:schemeClr val="accent3"/>
              </a:buClr>
              <a:buSzPts val="2400"/>
              <a:buChar char="➢"/>
              <a:defRPr sz="2400">
                <a:solidFill>
                  <a:srgbClr val="FFFFFF"/>
                </a:solidFill>
              </a:defRPr>
            </a:pPr>
            <a:r>
              <a:t>Dynamic Systems Development Method (DSDM)</a:t>
            </a:r>
          </a:p>
          <a:p>
            <a:pPr lvl="1" marL="914400" indent="-381000">
              <a:buClr>
                <a:schemeClr val="accent3"/>
              </a:buClr>
              <a:buSzPts val="2400"/>
              <a:buChar char="➢"/>
              <a:defRPr sz="2400">
                <a:solidFill>
                  <a:srgbClr val="FFFFFF"/>
                </a:solidFill>
              </a:defRPr>
            </a:pPr>
            <a:r>
              <a:t>Lean Development</a:t>
            </a:r>
          </a:p>
          <a:p>
            <a:pPr lvl="1" marL="914400" indent="-381000">
              <a:buClr>
                <a:schemeClr val="accent3"/>
              </a:buClr>
              <a:buSzPts val="2400"/>
              <a:buChar char="➢"/>
              <a:defRPr sz="2400">
                <a:solidFill>
                  <a:srgbClr val="FFFFFF"/>
                </a:solidFill>
              </a:defRPr>
            </a:pPr>
            <a:r>
              <a:t>Feature-Driven Development (FDD)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5" name="Google Shape;233;p31" descr="Google Shape;233;p31"/>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76" name="Google Shape;234;p3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What is Agile?</a:t>
            </a:r>
          </a:p>
        </p:txBody>
      </p:sp>
      <p:sp>
        <p:nvSpPr>
          <p:cNvPr id="277" name="Google Shape;235;p31"/>
          <p:cNvSpPr txBox="1"/>
          <p:nvPr>
            <p:ph type="body" idx="1"/>
          </p:nvPr>
        </p:nvSpPr>
        <p:spPr>
          <a:xfrm>
            <a:off x="411999" y="786474"/>
            <a:ext cx="8238002" cy="3820202"/>
          </a:xfrm>
          <a:prstGeom prst="rect">
            <a:avLst/>
          </a:prstGeom>
        </p:spPr>
        <p:txBody>
          <a:bodyPr/>
          <a:lstStyle/>
          <a:p>
            <a:pPr indent="-381000">
              <a:buClr>
                <a:schemeClr val="accent3"/>
              </a:buClr>
              <a:buSzPts val="2400"/>
              <a:buChar char="❖"/>
              <a:defRPr sz="2400">
                <a:solidFill>
                  <a:srgbClr val="FFFFFF"/>
                </a:solidFill>
              </a:defRPr>
            </a:pPr>
            <a:r>
              <a:t>Agile methodologies were </a:t>
            </a:r>
            <a:r>
              <a:rPr>
                <a:solidFill>
                  <a:schemeClr val="accent3"/>
                </a:solidFill>
              </a:rPr>
              <a:t>successful </a:t>
            </a:r>
            <a:r>
              <a:t>for some types of system development:</a:t>
            </a:r>
          </a:p>
          <a:p>
            <a:pPr lvl="1" marL="914400" indent="-381000">
              <a:buClr>
                <a:schemeClr val="accent3"/>
              </a:buClr>
              <a:buSzPts val="2400"/>
              <a:buChar char="➢"/>
              <a:defRPr sz="2400">
                <a:solidFill>
                  <a:srgbClr val="FFFFFF"/>
                </a:solidFill>
              </a:defRPr>
            </a:pPr>
            <a:r>
              <a:t>A software company is developing a</a:t>
            </a:r>
            <a:r>
              <a:rPr>
                <a:solidFill>
                  <a:schemeClr val="accent3"/>
                </a:solidFill>
              </a:rPr>
              <a:t> small- or medium-sized</a:t>
            </a:r>
            <a:r>
              <a:t> product</a:t>
            </a:r>
          </a:p>
          <a:p>
            <a:pPr lvl="1" marL="914400" indent="-381000">
              <a:buClr>
                <a:schemeClr val="accent3"/>
              </a:buClr>
              <a:buSzPts val="2400"/>
              <a:buChar char="➢"/>
              <a:defRPr sz="2400">
                <a:solidFill>
                  <a:schemeClr val="accent3"/>
                </a:solidFill>
              </a:defRPr>
            </a:pPr>
            <a:r>
              <a:t>Custom system development</a:t>
            </a:r>
            <a:r>
              <a:rPr>
                <a:solidFill>
                  <a:srgbClr val="FFFFFF"/>
                </a:solidFill>
              </a:rPr>
              <a:t> within an organisation, where the </a:t>
            </a:r>
            <a:r>
              <a:t>customer </a:t>
            </a:r>
            <a:r>
              <a:rPr>
                <a:solidFill>
                  <a:srgbClr val="FFFFFF"/>
                </a:solidFill>
              </a:rPr>
              <a:t>is keen to be </a:t>
            </a:r>
            <a:r>
              <a:t>involved </a:t>
            </a:r>
            <a:r>
              <a:rPr>
                <a:solidFill>
                  <a:srgbClr val="FFFFFF"/>
                </a:solidFill>
              </a:rPr>
              <a:t>in the development process and where there are not a lot of external rules and regulations that affect the software.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9" name="Google Shape;240;p32" descr="Google Shape;240;p3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0" name="Google Shape;241;p32"/>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Extreme Programming (XP)</a:t>
            </a:r>
          </a:p>
        </p:txBody>
      </p:sp>
      <p:sp>
        <p:nvSpPr>
          <p:cNvPr id="281" name="Google Shape;242;p32"/>
          <p:cNvSpPr txBox="1"/>
          <p:nvPr>
            <p:ph type="body" idx="1"/>
          </p:nvPr>
        </p:nvSpPr>
        <p:spPr>
          <a:xfrm>
            <a:off x="411999" y="748149"/>
            <a:ext cx="8238002" cy="3720002"/>
          </a:xfrm>
          <a:prstGeom prst="rect">
            <a:avLst/>
          </a:prstGeom>
        </p:spPr>
        <p:txBody>
          <a:bodyPr/>
          <a:lstStyle/>
          <a:p>
            <a:pPr indent="-381000">
              <a:buClr>
                <a:schemeClr val="accent3"/>
              </a:buClr>
              <a:buSzPts val="2400"/>
              <a:buChar char="❖"/>
              <a:defRPr sz="2400">
                <a:solidFill>
                  <a:srgbClr val="FFFFFF"/>
                </a:solidFill>
              </a:defRPr>
            </a:pPr>
            <a:r>
              <a:t>Pushes recognised good practice, such as iterative development, to “</a:t>
            </a:r>
            <a:r>
              <a:rPr>
                <a:solidFill>
                  <a:schemeClr val="accent3"/>
                </a:solidFill>
              </a:rPr>
              <a:t>extreme</a:t>
            </a:r>
            <a:r>
              <a:t>” levels</a:t>
            </a:r>
          </a:p>
          <a:p>
            <a:pPr indent="-381000">
              <a:spcBef>
                <a:spcPts val="1000"/>
              </a:spcBef>
              <a:buClr>
                <a:schemeClr val="accent3"/>
              </a:buClr>
              <a:buSzPts val="2400"/>
              <a:buChar char="❖"/>
              <a:defRPr sz="2400">
                <a:solidFill>
                  <a:srgbClr val="FFFFFF"/>
                </a:solidFill>
              </a:defRPr>
            </a:pPr>
            <a:r>
              <a:t>XP expresses requirements as </a:t>
            </a:r>
            <a:r>
              <a:rPr>
                <a:solidFill>
                  <a:schemeClr val="accent3"/>
                </a:solidFill>
              </a:rPr>
              <a:t>user stories</a:t>
            </a:r>
            <a:endParaRPr>
              <a:solidFill>
                <a:schemeClr val="accent3"/>
              </a:solidFill>
            </a:endParaRPr>
          </a:p>
          <a:p>
            <a:pPr indent="-381000">
              <a:spcBef>
                <a:spcPts val="1000"/>
              </a:spcBef>
              <a:buClr>
                <a:schemeClr val="accent3"/>
              </a:buClr>
              <a:buSzPts val="2400"/>
              <a:buChar char="❖"/>
              <a:defRPr sz="2400">
                <a:solidFill>
                  <a:srgbClr val="FFFFFF"/>
                </a:solidFill>
              </a:defRPr>
            </a:pPr>
            <a:r>
              <a:t>These are implemented directly as a </a:t>
            </a:r>
            <a:r>
              <a:rPr>
                <a:solidFill>
                  <a:schemeClr val="accent3"/>
                </a:solidFill>
              </a:rPr>
              <a:t>series of tasks</a:t>
            </a:r>
            <a:endParaRPr>
              <a:solidFill>
                <a:schemeClr val="accent3"/>
              </a:solidFill>
            </a:endParaRPr>
          </a:p>
          <a:p>
            <a:pPr indent="-381000">
              <a:spcBef>
                <a:spcPts val="1000"/>
              </a:spcBef>
              <a:buClr>
                <a:schemeClr val="accent3"/>
              </a:buClr>
              <a:buSzPts val="2400"/>
              <a:buChar char="❖"/>
              <a:defRPr sz="2400">
                <a:solidFill>
                  <a:schemeClr val="accent3"/>
                </a:solidFill>
              </a:defRPr>
            </a:pPr>
            <a:r>
              <a:t>Tests </a:t>
            </a:r>
            <a:r>
              <a:rPr>
                <a:solidFill>
                  <a:srgbClr val="FFFFFF"/>
                </a:solidFill>
              </a:rPr>
              <a:t>for each task are developed by a </a:t>
            </a:r>
            <a:r>
              <a:t>pair of programmers</a:t>
            </a:r>
            <a:r>
              <a:rPr>
                <a:solidFill>
                  <a:srgbClr val="FFFFFF"/>
                </a:solidFill>
              </a:rPr>
              <a:t> before any code is written</a:t>
            </a:r>
            <a:endParaRPr>
              <a:solidFill>
                <a:srgbClr val="FFFFFF"/>
              </a:solidFill>
            </a:endParaRPr>
          </a:p>
          <a:p>
            <a:pPr indent="-381000">
              <a:spcBef>
                <a:spcPts val="1000"/>
              </a:spcBef>
              <a:buClr>
                <a:schemeClr val="accent3"/>
              </a:buClr>
              <a:buSzPts val="2400"/>
              <a:buChar char="❖"/>
              <a:defRPr sz="2400">
                <a:solidFill>
                  <a:srgbClr val="FFFFFF"/>
                </a:solidFill>
              </a:defRPr>
            </a:pPr>
            <a:r>
              <a:t>When new code is integrated into the system, all these </a:t>
            </a:r>
            <a:r>
              <a:rPr>
                <a:solidFill>
                  <a:schemeClr val="accent3"/>
                </a:solidFill>
              </a:rPr>
              <a:t>tests </a:t>
            </a:r>
            <a:r>
              <a:t>must be </a:t>
            </a:r>
            <a:r>
              <a:rPr>
                <a:solidFill>
                  <a:schemeClr val="accent3"/>
                </a:solidFill>
              </a:rPr>
              <a:t>executed successfully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5" name="Google Shape;247;p33" descr="Google Shape;247;p33"/>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86" name="Google Shape;248;p33"/>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Extreme Programming (XP)</a:t>
            </a:r>
          </a:p>
        </p:txBody>
      </p:sp>
      <p:sp>
        <p:nvSpPr>
          <p:cNvPr id="287" name="Google Shape;249;p33"/>
          <p:cNvSpPr txBox="1"/>
          <p:nvPr>
            <p:ph type="body" sz="quarter" idx="1"/>
          </p:nvPr>
        </p:nvSpPr>
        <p:spPr>
          <a:xfrm>
            <a:off x="387899" y="4357025"/>
            <a:ext cx="8238002" cy="394801"/>
          </a:xfrm>
          <a:prstGeom prst="rect">
            <a:avLst/>
          </a:prstGeom>
        </p:spPr>
        <p:txBody>
          <a:bodyPr/>
          <a:lstStyle>
            <a:lvl1pPr marL="0" indent="457200" algn="ctr">
              <a:lnSpc>
                <a:spcPct val="115000"/>
              </a:lnSpc>
              <a:buSzTx/>
              <a:buNone/>
              <a:defRPr i="1" sz="1400">
                <a:solidFill>
                  <a:srgbClr val="FFFFFF"/>
                </a:solidFill>
              </a:defRPr>
            </a:lvl1pPr>
          </a:lstStyle>
          <a:p>
            <a:pPr/>
            <a:r>
              <a:t>The XP release cycle (Sommerville 2010)</a:t>
            </a:r>
          </a:p>
        </p:txBody>
      </p:sp>
      <p:pic>
        <p:nvPicPr>
          <p:cNvPr id="288" name="Google Shape;250;p33" descr="Google Shape;250;p33"/>
          <p:cNvPicPr>
            <a:picLocks noChangeAspect="1"/>
          </p:cNvPicPr>
          <p:nvPr/>
        </p:nvPicPr>
        <p:blipFill>
          <a:blip r:embed="rId3">
            <a:extLst/>
          </a:blip>
          <a:stretch>
            <a:fillRect/>
          </a:stretch>
        </p:blipFill>
        <p:spPr>
          <a:xfrm>
            <a:off x="522275" y="981038"/>
            <a:ext cx="8237999" cy="318141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0" name="Google Shape;255;p34" descr="Google Shape;255;p3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1" name="Google Shape;256;p34"/>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Extreme Programming (XP)</a:t>
            </a:r>
          </a:p>
        </p:txBody>
      </p:sp>
      <p:sp>
        <p:nvSpPr>
          <p:cNvPr id="292" name="Google Shape;257;p34"/>
          <p:cNvSpPr txBox="1"/>
          <p:nvPr>
            <p:ph type="body" idx="1"/>
          </p:nvPr>
        </p:nvSpPr>
        <p:spPr>
          <a:xfrm>
            <a:off x="411999" y="748150"/>
            <a:ext cx="8238002" cy="3945000"/>
          </a:xfrm>
          <a:prstGeom prst="rect">
            <a:avLst/>
          </a:prstGeom>
        </p:spPr>
        <p:txBody>
          <a:bodyPr/>
          <a:lstStyle/>
          <a:p>
            <a:pPr marL="0" indent="0">
              <a:buSzTx/>
              <a:buNone/>
              <a:defRPr sz="2400">
                <a:solidFill>
                  <a:srgbClr val="FFFFFF"/>
                </a:solidFill>
              </a:defRPr>
            </a:pPr>
            <a:r>
              <a:t>XP involves </a:t>
            </a:r>
            <a:r>
              <a:rPr>
                <a:solidFill>
                  <a:schemeClr val="accent3"/>
                </a:solidFill>
              </a:rPr>
              <a:t>practices </a:t>
            </a:r>
            <a:r>
              <a:t>from the </a:t>
            </a:r>
            <a:r>
              <a:rPr>
                <a:solidFill>
                  <a:schemeClr val="accent3"/>
                </a:solidFill>
              </a:rPr>
              <a:t>Agile Manifesto </a:t>
            </a:r>
            <a:r>
              <a:t>(in the PDF for this task):</a:t>
            </a:r>
          </a:p>
          <a:p>
            <a:pPr indent="-381000">
              <a:spcBef>
                <a:spcPts val="1000"/>
              </a:spcBef>
              <a:buClr>
                <a:schemeClr val="accent3"/>
              </a:buClr>
              <a:buSzPts val="2400"/>
              <a:buChar char="❖"/>
              <a:defRPr sz="2400">
                <a:solidFill>
                  <a:srgbClr val="FFFFFF"/>
                </a:solidFill>
              </a:defRPr>
            </a:pPr>
            <a:r>
              <a:t>Incremental development</a:t>
            </a:r>
          </a:p>
          <a:p>
            <a:pPr indent="-381000">
              <a:spcBef>
                <a:spcPts val="1000"/>
              </a:spcBef>
              <a:buClr>
                <a:schemeClr val="accent3"/>
              </a:buClr>
              <a:buSzPts val="2400"/>
              <a:buChar char="❖"/>
              <a:defRPr sz="2400">
                <a:solidFill>
                  <a:srgbClr val="FFFFFF"/>
                </a:solidFill>
              </a:defRPr>
            </a:pPr>
            <a:r>
              <a:t>Customer involvement </a:t>
            </a:r>
          </a:p>
          <a:p>
            <a:pPr indent="-381000">
              <a:spcBef>
                <a:spcPts val="1000"/>
              </a:spcBef>
              <a:buClr>
                <a:schemeClr val="accent3"/>
              </a:buClr>
              <a:buSzPts val="2400"/>
              <a:buChar char="❖"/>
              <a:defRPr sz="2400">
                <a:solidFill>
                  <a:srgbClr val="FFFFFF"/>
                </a:solidFill>
              </a:defRPr>
            </a:pPr>
            <a:r>
              <a:t>People, not processes</a:t>
            </a:r>
          </a:p>
          <a:p>
            <a:pPr indent="-381000">
              <a:spcBef>
                <a:spcPts val="1000"/>
              </a:spcBef>
              <a:buClr>
                <a:schemeClr val="accent3"/>
              </a:buClr>
              <a:buSzPts val="2400"/>
              <a:buChar char="❖"/>
              <a:defRPr sz="2400">
                <a:solidFill>
                  <a:srgbClr val="FFFFFF"/>
                </a:solidFill>
              </a:defRPr>
            </a:pPr>
            <a:r>
              <a:t>Change is embraced </a:t>
            </a:r>
          </a:p>
          <a:p>
            <a:pPr indent="-381000">
              <a:spcBef>
                <a:spcPts val="1000"/>
              </a:spcBef>
              <a:buClr>
                <a:schemeClr val="accent3"/>
              </a:buClr>
              <a:buSzPts val="2400"/>
              <a:buChar char="❖"/>
              <a:defRPr sz="2400">
                <a:solidFill>
                  <a:srgbClr val="FFFFFF"/>
                </a:solidFill>
              </a:defRPr>
            </a:pPr>
            <a:r>
              <a:t>Maintaining simplicity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6" name="Google Shape;262;p35" descr="Google Shape;262;p3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7" name="Google Shape;263;p35"/>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Extreme Programming (XP)</a:t>
            </a:r>
          </a:p>
        </p:txBody>
      </p:sp>
      <p:sp>
        <p:nvSpPr>
          <p:cNvPr id="298" name="Google Shape;264;p35"/>
          <p:cNvSpPr txBox="1"/>
          <p:nvPr>
            <p:ph type="body" idx="1"/>
          </p:nvPr>
        </p:nvSpPr>
        <p:spPr>
          <a:xfrm>
            <a:off x="411999" y="748150"/>
            <a:ext cx="8238002" cy="3945000"/>
          </a:xfrm>
          <a:prstGeom prst="rect">
            <a:avLst/>
          </a:prstGeom>
        </p:spPr>
        <p:txBody>
          <a:bodyPr/>
          <a:lstStyle/>
          <a:p>
            <a:pPr indent="-381000">
              <a:buClr>
                <a:schemeClr val="accent3"/>
              </a:buClr>
              <a:buSzPts val="2400"/>
              <a:buChar char="❖"/>
              <a:defRPr sz="2400">
                <a:solidFill>
                  <a:schemeClr val="accent3"/>
                </a:solidFill>
              </a:defRPr>
            </a:pPr>
            <a:r>
              <a:t>Customer </a:t>
            </a:r>
            <a:r>
              <a:rPr>
                <a:solidFill>
                  <a:srgbClr val="FFFFFF"/>
                </a:solidFill>
              </a:rPr>
              <a:t>is part of the development </a:t>
            </a:r>
            <a:r>
              <a:t>team </a:t>
            </a:r>
            <a:r>
              <a:rPr>
                <a:solidFill>
                  <a:srgbClr val="FFFFFF"/>
                </a:solidFill>
              </a:rPr>
              <a:t>and discusses scenarios</a:t>
            </a:r>
            <a:endParaRPr>
              <a:solidFill>
                <a:srgbClr val="FFFFFF"/>
              </a:solidFill>
            </a:endParaRPr>
          </a:p>
          <a:p>
            <a:pPr indent="-381000">
              <a:spcBef>
                <a:spcPts val="1000"/>
              </a:spcBef>
              <a:buClr>
                <a:schemeClr val="accent3"/>
              </a:buClr>
              <a:buSzPts val="2400"/>
              <a:buChar char="❖"/>
              <a:defRPr sz="2400">
                <a:solidFill>
                  <a:srgbClr val="FFFFFF"/>
                </a:solidFill>
              </a:defRPr>
            </a:pPr>
            <a:r>
              <a:t>All team members develop a “</a:t>
            </a:r>
            <a:r>
              <a:rPr>
                <a:solidFill>
                  <a:schemeClr val="accent3"/>
                </a:solidFill>
              </a:rPr>
              <a:t>story card</a:t>
            </a:r>
            <a:r>
              <a:t>” </a:t>
            </a:r>
          </a:p>
          <a:p>
            <a:pPr indent="-381000">
              <a:spcBef>
                <a:spcPts val="1000"/>
              </a:spcBef>
              <a:buClr>
                <a:schemeClr val="accent3"/>
              </a:buClr>
              <a:buSzPts val="2400"/>
              <a:buChar char="❖"/>
              <a:defRPr sz="2400">
                <a:solidFill>
                  <a:srgbClr val="FFFFFF"/>
                </a:solidFill>
              </a:defRPr>
            </a:pPr>
            <a:r>
              <a:t>The team implements a </a:t>
            </a:r>
            <a:r>
              <a:rPr>
                <a:solidFill>
                  <a:schemeClr val="accent3"/>
                </a:solidFill>
              </a:rPr>
              <a:t>scenario </a:t>
            </a:r>
            <a:r>
              <a:t>in a future version </a:t>
            </a:r>
          </a:p>
          <a:p>
            <a:pPr indent="-381000">
              <a:spcBef>
                <a:spcPts val="1000"/>
              </a:spcBef>
              <a:buClr>
                <a:schemeClr val="accent3"/>
              </a:buClr>
              <a:buSzPts val="2400"/>
              <a:buChar char="❖"/>
              <a:defRPr sz="2400">
                <a:solidFill>
                  <a:srgbClr val="FFFFFF"/>
                </a:solidFill>
              </a:defRPr>
            </a:pPr>
            <a:r>
              <a:t>Story cards are broken down into </a:t>
            </a:r>
            <a:r>
              <a:rPr>
                <a:solidFill>
                  <a:schemeClr val="accent3"/>
                </a:solidFill>
              </a:rPr>
              <a:t>tasks</a:t>
            </a:r>
            <a:r>
              <a:t>. The effort and resources needed for each task is estimated</a:t>
            </a:r>
          </a:p>
          <a:p>
            <a:pPr indent="-381000">
              <a:spcBef>
                <a:spcPts val="1000"/>
              </a:spcBef>
              <a:buClr>
                <a:schemeClr val="accent3"/>
              </a:buClr>
              <a:buSzPts val="2400"/>
              <a:buChar char="❖"/>
              <a:defRPr sz="2400">
                <a:solidFill>
                  <a:srgbClr val="FFFFFF"/>
                </a:solidFill>
              </a:defRPr>
            </a:pPr>
            <a:r>
              <a:t>If new </a:t>
            </a:r>
            <a:r>
              <a:rPr>
                <a:solidFill>
                  <a:schemeClr val="accent3"/>
                </a:solidFill>
              </a:rPr>
              <a:t>changes </a:t>
            </a:r>
            <a:r>
              <a:t>come to light, new story cards need to be developed and the customer decides whether these changes should have </a:t>
            </a:r>
            <a:r>
              <a:rPr>
                <a:solidFill>
                  <a:schemeClr val="accent3"/>
                </a:solidFill>
              </a:rPr>
              <a:t>priority </a:t>
            </a:r>
            <a:r>
              <a:t>over new </a:t>
            </a:r>
            <a:r>
              <a:rPr>
                <a:solidFill>
                  <a:schemeClr val="accent3"/>
                </a:solidFill>
              </a:rPr>
              <a:t>functionality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2" name="Google Shape;269;p36" descr="Google Shape;269;p3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03" name="Google Shape;270;p36"/>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Testing in XP</a:t>
            </a:r>
          </a:p>
        </p:txBody>
      </p:sp>
      <p:sp>
        <p:nvSpPr>
          <p:cNvPr id="304" name="Google Shape;271;p36"/>
          <p:cNvSpPr txBox="1"/>
          <p:nvPr>
            <p:ph type="body" idx="1"/>
          </p:nvPr>
        </p:nvSpPr>
        <p:spPr>
          <a:xfrm>
            <a:off x="564399" y="748150"/>
            <a:ext cx="7996802" cy="3945000"/>
          </a:xfrm>
          <a:prstGeom prst="rect">
            <a:avLst/>
          </a:prstGeom>
        </p:spPr>
        <p:txBody>
          <a:bodyPr/>
          <a:lstStyle/>
          <a:p>
            <a:pPr marL="0" indent="0">
              <a:buSzTx/>
              <a:buNone/>
              <a:defRPr sz="2400">
                <a:solidFill>
                  <a:srgbClr val="FFFFFF"/>
                </a:solidFill>
              </a:defRPr>
            </a:pPr>
            <a:r>
              <a:t>The XP approach to testing </a:t>
            </a:r>
            <a:r>
              <a:rPr>
                <a:solidFill>
                  <a:schemeClr val="accent3"/>
                </a:solidFill>
              </a:rPr>
              <a:t>reduces </a:t>
            </a:r>
            <a:r>
              <a:t>the chances of </a:t>
            </a:r>
            <a:r>
              <a:rPr>
                <a:solidFill>
                  <a:schemeClr val="accent3"/>
                </a:solidFill>
              </a:rPr>
              <a:t>introducing errors</a:t>
            </a:r>
            <a:r>
              <a:t> that were not discovered in the current version of the system. </a:t>
            </a:r>
          </a:p>
          <a:p>
            <a:pPr marL="0" indent="0">
              <a:spcBef>
                <a:spcPts val="1000"/>
              </a:spcBef>
              <a:buSzTx/>
              <a:buNone/>
              <a:defRPr sz="2400">
                <a:solidFill>
                  <a:schemeClr val="accent3"/>
                </a:solidFill>
              </a:defRPr>
            </a:pPr>
            <a:r>
              <a:t>Key features: </a:t>
            </a:r>
          </a:p>
          <a:p>
            <a:pPr indent="-381000">
              <a:spcBef>
                <a:spcPts val="1000"/>
              </a:spcBef>
              <a:buClr>
                <a:schemeClr val="accent3"/>
              </a:buClr>
              <a:buSzPts val="2400"/>
              <a:buChar char="❖"/>
              <a:defRPr sz="2400">
                <a:solidFill>
                  <a:srgbClr val="FFFFFF"/>
                </a:solidFill>
              </a:defRPr>
            </a:pPr>
            <a:r>
              <a:t>Test-first development</a:t>
            </a:r>
          </a:p>
          <a:p>
            <a:pPr indent="-381000">
              <a:buClr>
                <a:schemeClr val="accent3"/>
              </a:buClr>
              <a:buSzPts val="2400"/>
              <a:buChar char="❖"/>
              <a:defRPr sz="2400">
                <a:solidFill>
                  <a:srgbClr val="FFFFFF"/>
                </a:solidFill>
              </a:defRPr>
            </a:pPr>
            <a:r>
              <a:t>Incremental test development from scenarios</a:t>
            </a:r>
          </a:p>
          <a:p>
            <a:pPr indent="-381000">
              <a:buClr>
                <a:schemeClr val="accent3"/>
              </a:buClr>
              <a:buSzPts val="2400"/>
              <a:buChar char="❖"/>
              <a:defRPr sz="2400">
                <a:solidFill>
                  <a:srgbClr val="FFFFFF"/>
                </a:solidFill>
              </a:defRPr>
            </a:pPr>
            <a:r>
              <a:t>User involvement in the test development and validation</a:t>
            </a:r>
          </a:p>
          <a:p>
            <a:pPr indent="-381000">
              <a:buClr>
                <a:schemeClr val="accent3"/>
              </a:buClr>
              <a:buSzPts val="2400"/>
              <a:buChar char="❖"/>
              <a:defRPr sz="2400">
                <a:solidFill>
                  <a:srgbClr val="FFFFFF"/>
                </a:solidFill>
              </a:defRPr>
            </a:pPr>
            <a:r>
              <a:t>The use of automated testing frameworks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8" name="Google Shape;276;p37" descr="Google Shape;276;p3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09" name="Google Shape;277;p37"/>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Pair Programming </a:t>
            </a:r>
          </a:p>
        </p:txBody>
      </p:sp>
      <p:sp>
        <p:nvSpPr>
          <p:cNvPr id="310" name="Google Shape;278;p37"/>
          <p:cNvSpPr txBox="1"/>
          <p:nvPr>
            <p:ph type="body" idx="1"/>
          </p:nvPr>
        </p:nvSpPr>
        <p:spPr>
          <a:xfrm>
            <a:off x="411999" y="748150"/>
            <a:ext cx="8238002" cy="3945000"/>
          </a:xfrm>
          <a:prstGeom prst="rect">
            <a:avLst/>
          </a:prstGeom>
        </p:spPr>
        <p:txBody>
          <a:bodyPr/>
          <a:lstStyle/>
          <a:p>
            <a:pPr marL="0" indent="0">
              <a:buSzTx/>
              <a:buNone/>
              <a:defRPr sz="2400">
                <a:solidFill>
                  <a:srgbClr val="FFFFFF"/>
                </a:solidFill>
              </a:defRPr>
            </a:pPr>
            <a:r>
              <a:t>Programmers sit together at the </a:t>
            </a:r>
            <a:r>
              <a:rPr>
                <a:solidFill>
                  <a:schemeClr val="accent3"/>
                </a:solidFill>
              </a:rPr>
              <a:t>same workstation</a:t>
            </a:r>
            <a:r>
              <a:t> and work to develop the software. </a:t>
            </a:r>
          </a:p>
          <a:p>
            <a:pPr marL="0" indent="0">
              <a:spcBef>
                <a:spcPts val="1000"/>
              </a:spcBef>
              <a:buSzTx/>
              <a:buNone/>
              <a:defRPr sz="2400">
                <a:solidFill>
                  <a:schemeClr val="accent3"/>
                </a:solidFill>
              </a:defRPr>
            </a:pPr>
            <a:r>
              <a:t>Advantages: </a:t>
            </a:r>
          </a:p>
          <a:p>
            <a:pPr indent="-381000">
              <a:spcBef>
                <a:spcPts val="1000"/>
              </a:spcBef>
              <a:buClr>
                <a:schemeClr val="accent3"/>
              </a:buClr>
              <a:buSzPts val="2400"/>
              <a:buChar char="❖"/>
              <a:defRPr sz="2400">
                <a:solidFill>
                  <a:srgbClr val="FFFFFF"/>
                </a:solidFill>
              </a:defRPr>
            </a:pPr>
            <a:r>
              <a:t>It supports the idea of </a:t>
            </a:r>
            <a:r>
              <a:rPr>
                <a:solidFill>
                  <a:schemeClr val="accent3"/>
                </a:solidFill>
              </a:rPr>
              <a:t>collective ownership</a:t>
            </a:r>
            <a:r>
              <a:t> and responsibility for the system</a:t>
            </a:r>
          </a:p>
          <a:p>
            <a:pPr indent="-381000">
              <a:spcBef>
                <a:spcPts val="1000"/>
              </a:spcBef>
              <a:buClr>
                <a:schemeClr val="accent3"/>
              </a:buClr>
              <a:buSzPts val="2400"/>
              <a:buChar char="❖"/>
              <a:defRPr sz="2400">
                <a:solidFill>
                  <a:srgbClr val="FFFFFF"/>
                </a:solidFill>
              </a:defRPr>
            </a:pPr>
            <a:r>
              <a:t>It acts as a type of </a:t>
            </a:r>
            <a:r>
              <a:rPr>
                <a:solidFill>
                  <a:schemeClr val="accent3"/>
                </a:solidFill>
              </a:rPr>
              <a:t>informal review</a:t>
            </a:r>
            <a:r>
              <a:t> process since each line of code is looked at by at least two people. </a:t>
            </a:r>
          </a:p>
          <a:p>
            <a:pPr indent="-381000">
              <a:spcBef>
                <a:spcPts val="1000"/>
              </a:spcBef>
              <a:buClr>
                <a:schemeClr val="accent3"/>
              </a:buClr>
              <a:buSzPts val="2400"/>
              <a:buChar char="❖"/>
              <a:defRPr sz="2400">
                <a:solidFill>
                  <a:srgbClr val="FFFFFF"/>
                </a:solidFill>
              </a:defRPr>
            </a:pPr>
            <a:r>
              <a:t>It helps support </a:t>
            </a:r>
            <a:r>
              <a:rPr>
                <a:solidFill>
                  <a:schemeClr val="accent3"/>
                </a:solidFill>
              </a:rPr>
              <a:t>refactoring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1"/>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Learn the importance and benefits of using an Agile Development Process.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What is a Software Process?</a:t>
            </a:r>
          </a:p>
        </p:txBody>
      </p:sp>
      <p:sp>
        <p:nvSpPr>
          <p:cNvPr id="222" name="Google Shape;164;p21"/>
          <p:cNvSpPr txBox="1"/>
          <p:nvPr>
            <p:ph type="body" idx="1"/>
          </p:nvPr>
        </p:nvSpPr>
        <p:spPr>
          <a:xfrm>
            <a:off x="411999" y="748149"/>
            <a:ext cx="8238002" cy="4202702"/>
          </a:xfrm>
          <a:prstGeom prst="rect">
            <a:avLst/>
          </a:prstGeom>
        </p:spPr>
        <p:txBody>
          <a:bodyPr/>
          <a:lstStyle/>
          <a:p>
            <a:pPr indent="-381000">
              <a:buClr>
                <a:schemeClr val="accent3"/>
              </a:buClr>
              <a:buSzPts val="2400"/>
              <a:buChar char="❖"/>
              <a:defRPr sz="2400">
                <a:solidFill>
                  <a:srgbClr val="FFFFFF"/>
                </a:solidFill>
              </a:defRPr>
            </a:pPr>
            <a:r>
              <a:t>To be a proficient full stack web developer you also need to develop </a:t>
            </a:r>
            <a:r>
              <a:rPr>
                <a:solidFill>
                  <a:schemeClr val="accent3"/>
                </a:solidFill>
              </a:rPr>
              <a:t>essential non-coding skills</a:t>
            </a:r>
            <a:endParaRPr>
              <a:solidFill>
                <a:schemeClr val="accent3"/>
              </a:solidFill>
            </a:endParaRPr>
          </a:p>
          <a:p>
            <a:pPr indent="-381000">
              <a:spcBef>
                <a:spcPts val="1600"/>
              </a:spcBef>
              <a:buClr>
                <a:schemeClr val="accent3"/>
              </a:buClr>
              <a:buSzPts val="2400"/>
              <a:buChar char="❖"/>
              <a:defRPr sz="2400">
                <a:solidFill>
                  <a:srgbClr val="FFFFFF"/>
                </a:solidFill>
              </a:defRPr>
            </a:pPr>
            <a:r>
              <a:t>A full stack web developer needs to be able to </a:t>
            </a:r>
            <a:r>
              <a:rPr>
                <a:solidFill>
                  <a:schemeClr val="accent3"/>
                </a:solidFill>
              </a:rPr>
              <a:t>understand</a:t>
            </a:r>
            <a:r>
              <a:t>, </a:t>
            </a:r>
            <a:r>
              <a:rPr>
                <a:solidFill>
                  <a:schemeClr val="accent3"/>
                </a:solidFill>
              </a:rPr>
              <a:t>communicate </a:t>
            </a:r>
            <a:r>
              <a:t>and </a:t>
            </a:r>
            <a:r>
              <a:rPr>
                <a:solidFill>
                  <a:schemeClr val="accent3"/>
                </a:solidFill>
              </a:rPr>
              <a:t>code </a:t>
            </a:r>
            <a:r>
              <a:t>the </a:t>
            </a:r>
            <a:r>
              <a:rPr>
                <a:solidFill>
                  <a:schemeClr val="accent3"/>
                </a:solidFill>
              </a:rPr>
              <a:t>whole </a:t>
            </a:r>
            <a:r>
              <a:t>web application</a:t>
            </a:r>
          </a:p>
          <a:p>
            <a:pPr indent="-381000">
              <a:spcBef>
                <a:spcPts val="1600"/>
              </a:spcBef>
              <a:buClr>
                <a:schemeClr val="accent3"/>
              </a:buClr>
              <a:buSzPts val="2400"/>
              <a:buChar char="❖"/>
              <a:defRPr sz="2400">
                <a:solidFill>
                  <a:schemeClr val="accent3"/>
                </a:solidFill>
              </a:defRPr>
            </a:pPr>
            <a:r>
              <a:t>Software Process:</a:t>
            </a:r>
            <a:r>
              <a:rPr>
                <a:solidFill>
                  <a:srgbClr val="FFFFFF"/>
                </a:solidFill>
              </a:rPr>
              <a:t> set of related activities or steps that lead to the production of a software product.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169;p22" descr="Google Shape;169;p2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7" name="Google Shape;170;p22"/>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What is a Software Process?</a:t>
            </a:r>
          </a:p>
        </p:txBody>
      </p:sp>
      <p:sp>
        <p:nvSpPr>
          <p:cNvPr id="228" name="Google Shape;171;p22"/>
          <p:cNvSpPr txBox="1"/>
          <p:nvPr>
            <p:ph type="body" idx="1"/>
          </p:nvPr>
        </p:nvSpPr>
        <p:spPr>
          <a:xfrm>
            <a:off x="411999" y="748149"/>
            <a:ext cx="8238002" cy="4202702"/>
          </a:xfrm>
          <a:prstGeom prst="rect">
            <a:avLst/>
          </a:prstGeom>
        </p:spPr>
        <p:txBody>
          <a:bodyPr/>
          <a:lstStyle/>
          <a:p>
            <a:pPr indent="-381000">
              <a:buClr>
                <a:schemeClr val="accent3"/>
              </a:buClr>
              <a:buSzPts val="2400"/>
              <a:buChar char="❖"/>
              <a:defRPr sz="2400">
                <a:solidFill>
                  <a:srgbClr val="FFFFFF"/>
                </a:solidFill>
              </a:defRPr>
            </a:pPr>
            <a:r>
              <a:t>All software processes must include these</a:t>
            </a:r>
            <a:r>
              <a:rPr>
                <a:solidFill>
                  <a:schemeClr val="accent3"/>
                </a:solidFill>
              </a:rPr>
              <a:t> fundamental activities</a:t>
            </a:r>
            <a:r>
              <a:t>: </a:t>
            </a:r>
          </a:p>
          <a:p>
            <a:pPr lvl="1" marL="914400" indent="-381000">
              <a:spcBef>
                <a:spcPts val="1600"/>
              </a:spcBef>
              <a:buClr>
                <a:schemeClr val="accent3"/>
              </a:buClr>
              <a:buSzPts val="2400"/>
              <a:buChar char="➢"/>
              <a:defRPr sz="2400">
                <a:solidFill>
                  <a:srgbClr val="FFFFFF"/>
                </a:solidFill>
              </a:defRPr>
            </a:pPr>
            <a:r>
              <a:t>Software specification</a:t>
            </a:r>
          </a:p>
          <a:p>
            <a:pPr lvl="1" marL="914400" indent="-381000">
              <a:spcBef>
                <a:spcPts val="1600"/>
              </a:spcBef>
              <a:buClr>
                <a:schemeClr val="accent3"/>
              </a:buClr>
              <a:buSzPts val="2400"/>
              <a:buChar char="➢"/>
              <a:defRPr sz="2400">
                <a:solidFill>
                  <a:srgbClr val="FFFFFF"/>
                </a:solidFill>
              </a:defRPr>
            </a:pPr>
            <a:r>
              <a:t>Software design and implementation</a:t>
            </a:r>
          </a:p>
          <a:p>
            <a:pPr lvl="1" marL="914400" indent="-381000">
              <a:spcBef>
                <a:spcPts val="1600"/>
              </a:spcBef>
              <a:buClr>
                <a:schemeClr val="accent3"/>
              </a:buClr>
              <a:buSzPts val="2400"/>
              <a:buChar char="➢"/>
              <a:defRPr sz="2400">
                <a:solidFill>
                  <a:srgbClr val="FFFFFF"/>
                </a:solidFill>
              </a:defRPr>
            </a:pPr>
            <a:r>
              <a:t>Software validation</a:t>
            </a:r>
          </a:p>
          <a:p>
            <a:pPr lvl="1" marL="914400" indent="-381000">
              <a:spcBef>
                <a:spcPts val="1600"/>
              </a:spcBef>
              <a:buClr>
                <a:schemeClr val="accent3"/>
              </a:buClr>
              <a:buSzPts val="2400"/>
              <a:buChar char="➢"/>
              <a:defRPr sz="2400">
                <a:solidFill>
                  <a:srgbClr val="FFFFFF"/>
                </a:solidFill>
              </a:defRPr>
            </a:pPr>
            <a:r>
              <a:t>Software evolution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Google Shape;176;p23" descr="Google Shape;176;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3" name="Google Shape;177;p23"/>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Why Should you Care about Software Processes?</a:t>
            </a:r>
          </a:p>
        </p:txBody>
      </p:sp>
      <p:sp>
        <p:nvSpPr>
          <p:cNvPr id="234" name="Google Shape;178;p23"/>
          <p:cNvSpPr txBox="1"/>
          <p:nvPr>
            <p:ph type="body" idx="1"/>
          </p:nvPr>
        </p:nvSpPr>
        <p:spPr>
          <a:xfrm>
            <a:off x="411999" y="786475"/>
            <a:ext cx="8238002" cy="4222501"/>
          </a:xfrm>
          <a:prstGeom prst="rect">
            <a:avLst/>
          </a:prstGeom>
        </p:spPr>
        <p:txBody>
          <a:bodyPr/>
          <a:lstStyle/>
          <a:p>
            <a:pPr indent="-381000">
              <a:buClr>
                <a:schemeClr val="accent3"/>
              </a:buClr>
              <a:buSzPts val="2400"/>
              <a:buChar char="❖"/>
              <a:defRPr sz="2400">
                <a:solidFill>
                  <a:srgbClr val="FFFFFF"/>
                </a:solidFill>
              </a:defRPr>
            </a:pPr>
            <a:r>
              <a:t>It is not uncommon for software development projects to </a:t>
            </a:r>
            <a:r>
              <a:rPr>
                <a:solidFill>
                  <a:schemeClr val="accent3"/>
                </a:solidFill>
              </a:rPr>
              <a:t>cost more</a:t>
            </a:r>
            <a:r>
              <a:t> and </a:t>
            </a:r>
            <a:r>
              <a:rPr>
                <a:solidFill>
                  <a:schemeClr val="accent3"/>
                </a:solidFill>
              </a:rPr>
              <a:t>take longer</a:t>
            </a:r>
            <a:r>
              <a:t> to develop than initially anticipated.</a:t>
            </a:r>
          </a:p>
          <a:p>
            <a:pPr indent="-381000">
              <a:buClr>
                <a:schemeClr val="accent3"/>
              </a:buClr>
              <a:buSzPts val="2400"/>
              <a:buChar char="❖"/>
              <a:defRPr sz="2400">
                <a:solidFill>
                  <a:srgbClr val="FFFFFF"/>
                </a:solidFill>
              </a:defRPr>
            </a:pPr>
            <a:r>
              <a:t>Many software systems also don’t always deliver the </a:t>
            </a:r>
            <a:r>
              <a:rPr>
                <a:solidFill>
                  <a:schemeClr val="accent3"/>
                </a:solidFill>
              </a:rPr>
              <a:t>functionality </a:t>
            </a:r>
            <a:r>
              <a:t>that the users want</a:t>
            </a:r>
          </a:p>
          <a:p>
            <a:pPr indent="-381000">
              <a:buClr>
                <a:schemeClr val="accent3"/>
              </a:buClr>
              <a:buSzPts val="2400"/>
              <a:buChar char="❖"/>
              <a:defRPr sz="2400">
                <a:solidFill>
                  <a:srgbClr val="FFFFFF"/>
                </a:solidFill>
              </a:defRPr>
            </a:pPr>
            <a:r>
              <a:t>The aim is to deliver systems </a:t>
            </a:r>
            <a:r>
              <a:rPr b="1">
                <a:solidFill>
                  <a:schemeClr val="accent3"/>
                </a:solidFill>
              </a:rPr>
              <a:t>on time, within scope and within budget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183;p24" descr="Google Shape;183;p2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9" name="Google Shape;184;p24"/>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Software Process Models</a:t>
            </a:r>
          </a:p>
        </p:txBody>
      </p:sp>
      <p:sp>
        <p:nvSpPr>
          <p:cNvPr id="240" name="Google Shape;185;p24"/>
          <p:cNvSpPr txBox="1"/>
          <p:nvPr>
            <p:ph type="body" idx="1"/>
          </p:nvPr>
        </p:nvSpPr>
        <p:spPr>
          <a:xfrm>
            <a:off x="411999" y="786475"/>
            <a:ext cx="8238002" cy="4222501"/>
          </a:xfrm>
          <a:prstGeom prst="rect">
            <a:avLst/>
          </a:prstGeom>
        </p:spPr>
        <p:txBody>
          <a:bodyPr/>
          <a:lstStyle/>
          <a:p>
            <a:pPr indent="-381000">
              <a:buClr>
                <a:schemeClr val="accent3"/>
              </a:buClr>
              <a:buSzPts val="2400"/>
              <a:buChar char="❖"/>
              <a:defRPr sz="2400">
                <a:solidFill>
                  <a:schemeClr val="accent3"/>
                </a:solidFill>
              </a:defRPr>
            </a:pPr>
            <a:r>
              <a:t>Software process model:</a:t>
            </a:r>
            <a:r>
              <a:rPr>
                <a:solidFill>
                  <a:srgbClr val="FFFFFF"/>
                </a:solidFill>
              </a:rPr>
              <a:t> simple representation of a software process</a:t>
            </a:r>
            <a:endParaRPr>
              <a:solidFill>
                <a:srgbClr val="FFFFFF"/>
              </a:solidFill>
            </a:endParaRPr>
          </a:p>
          <a:p>
            <a:pPr indent="-381000">
              <a:spcBef>
                <a:spcPts val="1000"/>
              </a:spcBef>
              <a:buClr>
                <a:schemeClr val="accent3"/>
              </a:buClr>
              <a:buSzPts val="2400"/>
              <a:buChar char="❖"/>
              <a:defRPr sz="2400">
                <a:solidFill>
                  <a:srgbClr val="FFFFFF"/>
                </a:solidFill>
              </a:defRPr>
            </a:pPr>
            <a:r>
              <a:t>Kinds of </a:t>
            </a:r>
            <a:r>
              <a:rPr>
                <a:solidFill>
                  <a:schemeClr val="accent3"/>
                </a:solidFill>
              </a:rPr>
              <a:t>process models</a:t>
            </a:r>
            <a:r>
              <a:t>:</a:t>
            </a:r>
          </a:p>
          <a:p>
            <a:pPr lvl="1" marL="914400" indent="-381000">
              <a:buClr>
                <a:schemeClr val="accent3"/>
              </a:buClr>
              <a:buSzPts val="2400"/>
              <a:buChar char="➢"/>
              <a:defRPr sz="2400">
                <a:solidFill>
                  <a:srgbClr val="FFFFFF"/>
                </a:solidFill>
              </a:defRPr>
            </a:pPr>
            <a:r>
              <a:t>The waterfall model</a:t>
            </a:r>
          </a:p>
          <a:p>
            <a:pPr lvl="1" marL="914400" indent="-381000">
              <a:buClr>
                <a:schemeClr val="accent3"/>
              </a:buClr>
              <a:buSzPts val="2400"/>
              <a:buChar char="➢"/>
              <a:defRPr sz="2400">
                <a:solidFill>
                  <a:srgbClr val="FFFFFF"/>
                </a:solidFill>
              </a:defRPr>
            </a:pPr>
            <a:r>
              <a:t>Incremental development </a:t>
            </a:r>
          </a:p>
          <a:p>
            <a:pPr lvl="1" marL="914400" indent="-381000">
              <a:buClr>
                <a:schemeClr val="accent3"/>
              </a:buClr>
              <a:buSzPts val="2400"/>
              <a:buChar char="➢"/>
              <a:defRPr sz="2400">
                <a:solidFill>
                  <a:srgbClr val="FFFFFF"/>
                </a:solidFill>
              </a:defRPr>
            </a:pPr>
            <a:r>
              <a:t>Reuse-oriented software engineering</a:t>
            </a:r>
          </a:p>
          <a:p>
            <a:pPr indent="-381000">
              <a:spcBef>
                <a:spcPts val="1000"/>
              </a:spcBef>
              <a:buClr>
                <a:schemeClr val="accent3"/>
              </a:buClr>
              <a:buSzPts val="2400"/>
              <a:buChar char="❖"/>
              <a:defRPr sz="2400">
                <a:solidFill>
                  <a:srgbClr val="FFFFFF"/>
                </a:solidFill>
              </a:defRPr>
            </a:pPr>
            <a:r>
              <a:t>We’ll be focusing on</a:t>
            </a:r>
            <a:r>
              <a:rPr>
                <a:solidFill>
                  <a:schemeClr val="accent3"/>
                </a:solidFill>
              </a:rPr>
              <a:t> incremental development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4" name="Google Shape;190;p25" descr="Google Shape;190;p2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45" name="Google Shape;191;p25"/>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Incremental Development</a:t>
            </a:r>
          </a:p>
        </p:txBody>
      </p:sp>
      <p:sp>
        <p:nvSpPr>
          <p:cNvPr id="246" name="Google Shape;192;p25"/>
          <p:cNvSpPr txBox="1"/>
          <p:nvPr>
            <p:ph type="body" idx="1"/>
          </p:nvPr>
        </p:nvSpPr>
        <p:spPr>
          <a:xfrm>
            <a:off x="411999" y="786474"/>
            <a:ext cx="8238002" cy="3820202"/>
          </a:xfrm>
          <a:prstGeom prst="rect">
            <a:avLst/>
          </a:prstGeom>
        </p:spPr>
        <p:txBody>
          <a:bodyPr/>
          <a:lstStyle/>
          <a:p>
            <a:pPr indent="-381000">
              <a:buClr>
                <a:schemeClr val="accent3"/>
              </a:buClr>
              <a:buSzPts val="2400"/>
              <a:buChar char="❖"/>
              <a:defRPr sz="2400">
                <a:solidFill>
                  <a:srgbClr val="FFFFFF"/>
                </a:solidFill>
              </a:defRPr>
            </a:pPr>
            <a:r>
              <a:t>Involves fundamental activities of </a:t>
            </a:r>
            <a:r>
              <a:rPr>
                <a:solidFill>
                  <a:schemeClr val="accent3"/>
                </a:solidFill>
              </a:rPr>
              <a:t>specification</a:t>
            </a:r>
            <a:r>
              <a:t>, </a:t>
            </a:r>
            <a:r>
              <a:rPr>
                <a:solidFill>
                  <a:schemeClr val="accent3"/>
                </a:solidFill>
              </a:rPr>
              <a:t>development </a:t>
            </a:r>
            <a:r>
              <a:t>and </a:t>
            </a:r>
            <a:r>
              <a:rPr>
                <a:solidFill>
                  <a:schemeClr val="accent3"/>
                </a:solidFill>
              </a:rPr>
              <a:t>validation</a:t>
            </a:r>
            <a:endParaRPr>
              <a:solidFill>
                <a:schemeClr val="accent3"/>
              </a:solidFill>
            </a:endParaRPr>
          </a:p>
          <a:p>
            <a:pPr indent="-381000">
              <a:spcBef>
                <a:spcPts val="1000"/>
              </a:spcBef>
              <a:buClr>
                <a:schemeClr val="accent3"/>
              </a:buClr>
              <a:buSzPts val="2400"/>
              <a:buChar char="❖"/>
              <a:defRPr sz="2400">
                <a:solidFill>
                  <a:srgbClr val="FFFFFF"/>
                </a:solidFill>
              </a:defRPr>
            </a:pPr>
            <a:r>
              <a:t>The system is developed as a series of </a:t>
            </a:r>
            <a:r>
              <a:rPr>
                <a:solidFill>
                  <a:schemeClr val="accent3"/>
                </a:solidFill>
              </a:rPr>
              <a:t>increments</a:t>
            </a:r>
            <a:r>
              <a:t>, where each version adds more functionality to the previous version. </a:t>
            </a:r>
          </a:p>
          <a:p>
            <a:pPr indent="-381000">
              <a:spcBef>
                <a:spcPts val="1000"/>
              </a:spcBef>
              <a:buClr>
                <a:schemeClr val="accent3"/>
              </a:buClr>
              <a:buSzPts val="2400"/>
              <a:buChar char="❖"/>
              <a:defRPr sz="2400">
                <a:solidFill>
                  <a:srgbClr val="FFFFFF"/>
                </a:solidFill>
              </a:defRPr>
            </a:pPr>
            <a:r>
              <a:t>An</a:t>
            </a:r>
            <a:r>
              <a:rPr>
                <a:solidFill>
                  <a:schemeClr val="accent3"/>
                </a:solidFill>
              </a:rPr>
              <a:t> initial version</a:t>
            </a:r>
            <a:r>
              <a:t> of the system is given to the user for feedback. The system is then </a:t>
            </a:r>
            <a:r>
              <a:rPr>
                <a:solidFill>
                  <a:schemeClr val="accent3"/>
                </a:solidFill>
              </a:rPr>
              <a:t>evolved </a:t>
            </a:r>
            <a:r>
              <a:t>through several versions until an adequate system is developed.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8" name="Google Shape;197;p26" descr="Google Shape;197;p2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9" name="Google Shape;198;p26"/>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Incremental Development</a:t>
            </a:r>
          </a:p>
        </p:txBody>
      </p:sp>
      <p:pic>
        <p:nvPicPr>
          <p:cNvPr id="250" name="Google Shape;199;p26" descr="Google Shape;199;p26"/>
          <p:cNvPicPr>
            <a:picLocks noChangeAspect="1"/>
          </p:cNvPicPr>
          <p:nvPr/>
        </p:nvPicPr>
        <p:blipFill>
          <a:blip r:embed="rId4">
            <a:extLst/>
          </a:blip>
          <a:stretch>
            <a:fillRect/>
          </a:stretch>
        </p:blipFill>
        <p:spPr>
          <a:xfrm>
            <a:off x="1246836" y="786475"/>
            <a:ext cx="6712365" cy="3664300"/>
          </a:xfrm>
          <a:prstGeom prst="rect">
            <a:avLst/>
          </a:prstGeom>
          <a:ln w="12700">
            <a:miter lim="400000"/>
          </a:ln>
        </p:spPr>
      </p:pic>
      <p:sp>
        <p:nvSpPr>
          <p:cNvPr id="251" name="Google Shape;200;p26"/>
          <p:cNvSpPr txBox="1"/>
          <p:nvPr/>
        </p:nvSpPr>
        <p:spPr>
          <a:xfrm>
            <a:off x="1429700" y="4450774"/>
            <a:ext cx="59277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a:solidFill>
                  <a:srgbClr val="FFFFFF"/>
                </a:solidFill>
                <a:latin typeface="Trebuchet MS"/>
                <a:ea typeface="Trebuchet MS"/>
                <a:cs typeface="Trebuchet MS"/>
                <a:sym typeface="Trebuchet MS"/>
              </a:defRPr>
            </a:lvl1pPr>
          </a:lstStyle>
          <a:p>
            <a:pPr/>
            <a:r>
              <a:t>Incremental Development (Sommerville 2010)</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5" name="Google Shape;205;p27" descr="Google Shape;205;p27"/>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6" name="Google Shape;206;p27"/>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Incremental Development</a:t>
            </a:r>
          </a:p>
        </p:txBody>
      </p:sp>
      <p:sp>
        <p:nvSpPr>
          <p:cNvPr id="257" name="Google Shape;207;p27"/>
          <p:cNvSpPr txBox="1"/>
          <p:nvPr>
            <p:ph type="body" idx="1"/>
          </p:nvPr>
        </p:nvSpPr>
        <p:spPr>
          <a:xfrm>
            <a:off x="411999" y="786474"/>
            <a:ext cx="8238002" cy="3820202"/>
          </a:xfrm>
          <a:prstGeom prst="rect">
            <a:avLst/>
          </a:prstGeom>
        </p:spPr>
        <p:txBody>
          <a:bodyPr/>
          <a:lstStyle/>
          <a:p>
            <a:pPr marL="0" indent="0">
              <a:buSzTx/>
              <a:buNone/>
              <a:defRPr sz="2400">
                <a:solidFill>
                  <a:srgbClr val="FFFFFF"/>
                </a:solidFill>
              </a:defRPr>
            </a:pPr>
            <a:r>
              <a:t>Three </a:t>
            </a:r>
            <a:r>
              <a:rPr>
                <a:solidFill>
                  <a:schemeClr val="accent3"/>
                </a:solidFill>
              </a:rPr>
              <a:t>benefits </a:t>
            </a:r>
            <a:r>
              <a:t>of incremental development: </a:t>
            </a:r>
          </a:p>
          <a:p>
            <a:pPr indent="-381000">
              <a:spcBef>
                <a:spcPts val="1000"/>
              </a:spcBef>
              <a:buClr>
                <a:schemeClr val="accent3"/>
              </a:buClr>
              <a:buSzPts val="2400"/>
              <a:buFontTx/>
              <a:buAutoNum type="arabicPeriod" startAt="1"/>
              <a:defRPr sz="2400">
                <a:solidFill>
                  <a:schemeClr val="accent3"/>
                </a:solidFill>
              </a:defRPr>
            </a:pPr>
            <a:r>
              <a:t>Cheaper </a:t>
            </a:r>
            <a:r>
              <a:rPr>
                <a:solidFill>
                  <a:srgbClr val="FFFFFF"/>
                </a:solidFill>
              </a:rPr>
              <a:t>to </a:t>
            </a:r>
            <a:r>
              <a:t>change </a:t>
            </a:r>
            <a:r>
              <a:rPr>
                <a:solidFill>
                  <a:srgbClr val="FFFFFF"/>
                </a:solidFill>
              </a:rPr>
              <a:t>the system if the customers’ requirements change. </a:t>
            </a:r>
            <a:endParaRPr>
              <a:solidFill>
                <a:srgbClr val="FFFFFF"/>
              </a:solidFill>
            </a:endParaRPr>
          </a:p>
          <a:p>
            <a:pPr indent="-381000">
              <a:spcBef>
                <a:spcPts val="1000"/>
              </a:spcBef>
              <a:buClr>
                <a:schemeClr val="accent3"/>
              </a:buClr>
              <a:buSzPts val="2400"/>
              <a:buFontTx/>
              <a:buAutoNum type="arabicPeriod" startAt="1"/>
              <a:defRPr sz="2400">
                <a:solidFill>
                  <a:schemeClr val="accent3"/>
                </a:solidFill>
              </a:defRPr>
            </a:pPr>
            <a:r>
              <a:t>Easier </a:t>
            </a:r>
            <a:r>
              <a:rPr>
                <a:solidFill>
                  <a:srgbClr val="FFFFFF"/>
                </a:solidFill>
              </a:rPr>
              <a:t>to get </a:t>
            </a:r>
            <a:r>
              <a:t>feedback </a:t>
            </a:r>
            <a:r>
              <a:rPr>
                <a:solidFill>
                  <a:srgbClr val="FFFFFF"/>
                </a:solidFill>
              </a:rPr>
              <a:t>from the customer regarding the work that has been done on the system.</a:t>
            </a:r>
            <a:endParaRPr>
              <a:solidFill>
                <a:srgbClr val="FFFFFF"/>
              </a:solidFill>
            </a:endParaRPr>
          </a:p>
          <a:p>
            <a:pPr indent="-381000">
              <a:spcBef>
                <a:spcPts val="1000"/>
              </a:spcBef>
              <a:buClr>
                <a:schemeClr val="accent3"/>
              </a:buClr>
              <a:buSzPts val="2400"/>
              <a:buFontTx/>
              <a:buAutoNum type="arabicPeriod" startAt="1"/>
              <a:defRPr sz="2400">
                <a:solidFill>
                  <a:schemeClr val="accent3"/>
                </a:solidFill>
              </a:defRPr>
            </a:pPr>
            <a:r>
              <a:t>Useful software</a:t>
            </a:r>
            <a:r>
              <a:rPr>
                <a:solidFill>
                  <a:srgbClr val="FFFFFF"/>
                </a:solidFill>
              </a:rPr>
              <a:t> is delivered and deployed more </a:t>
            </a:r>
            <a:r>
              <a:t>rapidly </a:t>
            </a:r>
            <a:r>
              <a:rPr>
                <a:solidFill>
                  <a:srgbClr val="FFFFFF"/>
                </a:solidFill>
              </a:rPr>
              <a:t>to the customer, even if all the functionality has not been included.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