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 Id="rId3" Type="http://schemas.openxmlformats.org/officeDocument/2006/relationships/hyperlink" Target="https://api.example.com/items"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yperlink" Target="https://expressjs.com/en/api.html#res.send" TargetMode="External"/><Relationship Id="rId4" Type="http://schemas.openxmlformats.org/officeDocument/2006/relationships/hyperlink" Target="https://expressjs.com/en/api.html#res.json" TargetMode="External"/><Relationship Id="rId5" Type="http://schemas.openxmlformats.org/officeDocument/2006/relationships/hyperlink" Target="https://developer.mozilla.org/en-US/docs/Web/API/Body/text" TargetMode="Externa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 Id="rId3" Type="http://schemas.openxmlformats.org/officeDocument/2006/relationships/hyperlink" Target="https://developer.mozilla.org/en-US/docs/Web/API/Fetch_API/Using_Fetch#Body"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To specify that the Express app is the proxy, do the following: </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Open the package.json file of your React app. Be careful here. Open the package.json file for your React app, not for your Express app. </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Add the proxy information to the package.json file as shown below. Make sure that the port you specify is the same port number that you configured for the Express app. Also, make sure that the React and Express apps are working on different ports (you will have to modify at least one of them because both listen on Port 3000 by default).</a:t>
            </a:r>
          </a:p>
          <a:p>
            <a:pPr algn="just">
              <a:lnSpc>
                <a:spcPct val="125000"/>
              </a:lnSpc>
              <a:defRPr sz="1100">
                <a:latin typeface="Montserrat Light"/>
                <a:ea typeface="Montserrat Light"/>
                <a:cs typeface="Montserrat Light"/>
                <a:sym typeface="Montserrat Light"/>
              </a:defRPr>
            </a:pPr>
            <a:r>
              <a:t>	</a:t>
            </a:r>
          </a:p>
          <a:p>
            <a:pPr indent="457200" algn="just">
              <a:lnSpc>
                <a:spcPct val="125000"/>
              </a:lnSpc>
              <a:defRPr sz="1100">
                <a:latin typeface="Consolas"/>
                <a:ea typeface="Consolas"/>
                <a:cs typeface="Consolas"/>
                <a:sym typeface="Consolas"/>
              </a:defRPr>
            </a:pPr>
            <a:r>
              <a:t>"proxy": "http://localhost:3001"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The body-parser middleware extracts the entire body portion of an incoming request stream and exposes it on req.body.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You will notice that you use the Fetch API in nearly exactly the same manner whether you are getting data from a remote or local API (your Express app). The only difference if you are getting data from the Express server that you have configured as the proxy, is that you only provide the path to the resource, not the full URL (i.e. </a:t>
            </a:r>
            <a:r>
              <a:rPr>
                <a:latin typeface="Consolas"/>
                <a:ea typeface="Consolas"/>
                <a:cs typeface="Consolas"/>
                <a:sym typeface="Consolas"/>
              </a:rPr>
              <a:t>fetch(“/items”)</a:t>
            </a:r>
            <a:r>
              <a:t> instead of </a:t>
            </a:r>
            <a:r>
              <a:rPr>
                <a:latin typeface="Consolas"/>
                <a:ea typeface="Consolas"/>
                <a:cs typeface="Consolas"/>
                <a:sym typeface="Consolas"/>
              </a:rPr>
              <a:t>fetch("</a:t>
            </a:r>
            <a:r>
              <a:rPr u="sng">
                <a:solidFill>
                  <a:srgbClr val="0000FF"/>
                </a:solidFill>
                <a:uFill>
                  <a:solidFill>
                    <a:srgbClr val="0000FF"/>
                  </a:solidFill>
                </a:uFill>
                <a:latin typeface="Consolas"/>
                <a:ea typeface="Consolas"/>
                <a:cs typeface="Consolas"/>
                <a:sym typeface="Consolas"/>
                <a:hlinkClick r:id="rId3" invalidUrl="" action="" tgtFrame="" tooltip="" history="1" highlightClick="0" endSnd="0"/>
              </a:rPr>
              <a:t>https://api.example.com/items</a:t>
            </a:r>
            <a:r>
              <a:rPr>
                <a:latin typeface="Consolas"/>
                <a:ea typeface="Consolas"/>
                <a:cs typeface="Consolas"/>
                <a:sym typeface="Consolas"/>
              </a:rPr>
              <a:t>")</a:t>
            </a:r>
            <a:r>
              <a:t>). The path that you pass as an argument to the fetch() method should have a corresponding route in the Express app. E.g. </a:t>
            </a:r>
            <a:r>
              <a:rPr>
                <a:latin typeface="Consolas"/>
                <a:ea typeface="Consolas"/>
                <a:cs typeface="Consolas"/>
                <a:sym typeface="Consolas"/>
              </a:rPr>
              <a:t>fetch("/items") </a:t>
            </a:r>
            <a:r>
              <a:t>in the React app would have a matching </a:t>
            </a:r>
            <a:r>
              <a:rPr>
                <a:latin typeface="Consolas"/>
                <a:ea typeface="Consolas"/>
                <a:cs typeface="Consolas"/>
                <a:sym typeface="Consolas"/>
              </a:rPr>
              <a:t>app.get('/get', function(req, res) {...</a:t>
            </a:r>
            <a:r>
              <a:t> route in the Express app.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The Fetch API provides a JavaScript interface for accessing and manipulating parts of the HTTP pipeline, such as requests and responses. As such, it can also be used to make HTTP PUT, POST or DELETE requests.</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Make sure that your parse the response you get from the Express server appropriately. Remember that from the Express Server, </a:t>
            </a:r>
            <a:r>
              <a:rPr u="sng">
                <a:solidFill>
                  <a:srgbClr val="0000FF"/>
                </a:solidFill>
                <a:uFill>
                  <a:solidFill>
                    <a:srgbClr val="0000FF"/>
                  </a:solidFill>
                </a:uFill>
                <a:latin typeface="Consolas"/>
                <a:ea typeface="Consolas"/>
                <a:cs typeface="Consolas"/>
                <a:sym typeface="Consolas"/>
                <a:hlinkClick r:id="rId3" invalidUrl="" action="" tgtFrame="" tooltip="" history="1" highlightClick="0" endSnd="0"/>
              </a:rPr>
              <a:t>res.send()</a:t>
            </a:r>
            <a:r>
              <a:t> can be used to send various types of responses (in the body of the HTTP response) to the front-end including Buffer objects, Strings, objects, or Arrays. When the parameter is a String (e.g. </a:t>
            </a:r>
            <a:r>
              <a:rPr>
                <a:latin typeface="Consolas"/>
                <a:ea typeface="Consolas"/>
                <a:cs typeface="Consolas"/>
                <a:sym typeface="Consolas"/>
              </a:rPr>
              <a:t>res.send('&lt;p&gt;some html&lt;/p&gt;');</a:t>
            </a:r>
            <a:r>
              <a:t>), the </a:t>
            </a:r>
            <a:r>
              <a:rPr>
                <a:latin typeface="Consolas"/>
                <a:ea typeface="Consolas"/>
                <a:cs typeface="Consolas"/>
                <a:sym typeface="Consolas"/>
              </a:rPr>
              <a:t>res.send()</a:t>
            </a:r>
            <a:r>
              <a:t> method sets the Content-Type to “text/html”. When the parameter is an Array or Object, Express responds with the JSON representation. You can also use </a:t>
            </a:r>
            <a:r>
              <a:rPr u="sng">
                <a:solidFill>
                  <a:srgbClr val="0000FF"/>
                </a:solidFill>
                <a:uFill>
                  <a:solidFill>
                    <a:srgbClr val="0000FF"/>
                  </a:solidFill>
                </a:uFill>
                <a:latin typeface="Consolas"/>
                <a:ea typeface="Consolas"/>
                <a:cs typeface="Consolas"/>
                <a:sym typeface="Consolas"/>
                <a:hlinkClick r:id="rId4" invalidUrl="" action="" tgtFrame="" tooltip="" history="1" highlightClick="0" endSnd="0"/>
              </a:rPr>
              <a:t>res.json()</a:t>
            </a:r>
            <a:r>
              <a:t> to send JSON data. </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When you parse the data sent from the Express app in the fetch() method in your React app, you could use either res.json() (as shown in the example above) or </a:t>
            </a:r>
            <a:r>
              <a:rPr u="sng">
                <a:solidFill>
                  <a:srgbClr val="0000FF"/>
                </a:solidFill>
                <a:uFill>
                  <a:solidFill>
                    <a:srgbClr val="0000FF"/>
                  </a:solidFill>
                </a:uFill>
                <a:hlinkClick r:id="rId5" invalidUrl="" action="" tgtFrame="" tooltip="" history="1" highlightClick="0" endSnd="0"/>
              </a:rPr>
              <a:t>res.text()</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To use the fetch() method to make HTTP POST, PUT or DELETE requests, we pass the fetch() method an optional second argument, an init object that allows you to control a number of different settings. </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Important settings that can be specified are:</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method: which can be GET, POST, PUT or DELETE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headers:  A headers object is a simple multi-map of names to values. Importantly we can modify the “Content-Type” to describe the type of data that is being passed with the request. The “Content-Type can be "application/json" or "application/x-www-form-urlencoded".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Body: Both requests and responses may contain body data which can be either text, JSON, form data or an array buffer. See more about the types of data that can be sent or received in the body </a:t>
            </a:r>
            <a:r>
              <a:rPr u="sng">
                <a:solidFill>
                  <a:srgbClr val="0000FF"/>
                </a:solidFill>
                <a:uFill>
                  <a:solidFill>
                    <a:srgbClr val="0000FF"/>
                  </a:solidFill>
                </a:uFill>
                <a:hlinkClick r:id="rId3" invalidUrl="" action="" tgtFrame="" tooltip="" history="1" highlightClick="0" endSnd="0"/>
              </a:rPr>
              <a:t>here</a:t>
            </a:r>
            <a:r>
              <a:t>. Any data that should be passed from the front-end to the server or vice-a-versa is sent in the body. The body data type must match the "Content-Type"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Notice how the init object is passed as a second argument to the fetch() method below to make an HTTP post request that passes some data stored as JSON to the server: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2" y="-6352"/>
            <a:ext cx="9144003" cy="5149853"/>
            <a:chOff x="0" y="0"/>
            <a:chExt cx="9144001" cy="5149852"/>
          </a:xfrm>
        </p:grpSpPr>
        <p:sp>
          <p:nvSpPr>
            <p:cNvPr id="22" name="Google Shape;24;p2"/>
            <p:cNvSpPr/>
            <p:nvPr/>
          </p:nvSpPr>
          <p:spPr>
            <a:xfrm>
              <a:off x="7028259" y="6349"/>
              <a:ext cx="914401"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23" name="Google Shape;25;p2"/>
            <p:cNvSpPr/>
            <p:nvPr/>
          </p:nvSpPr>
          <p:spPr>
            <a:xfrm flipH="1">
              <a:off x="5568950" y="2767409"/>
              <a:ext cx="3572671"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24" name="Google Shape;26;p2"/>
            <p:cNvSpPr/>
            <p:nvPr/>
          </p:nvSpPr>
          <p:spPr>
            <a:xfrm>
              <a:off x="6886106"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5" name="Google Shape;27;p2"/>
            <p:cNvSpPr/>
            <p:nvPr/>
          </p:nvSpPr>
          <p:spPr>
            <a:xfrm>
              <a:off x="7202581"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6" name="Google Shape;28;p2"/>
            <p:cNvSpPr/>
            <p:nvPr/>
          </p:nvSpPr>
          <p:spPr>
            <a:xfrm>
              <a:off x="6699250" y="2292350"/>
              <a:ext cx="2444751"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27" name="Google Shape;29;p2"/>
            <p:cNvSpPr/>
            <p:nvPr/>
          </p:nvSpPr>
          <p:spPr>
            <a:xfrm>
              <a:off x="7000875" y="-1"/>
              <a:ext cx="2140747"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8" name="Google Shape;30;p2"/>
            <p:cNvSpPr/>
            <p:nvPr/>
          </p:nvSpPr>
          <p:spPr>
            <a:xfrm>
              <a:off x="8174047" y="-1"/>
              <a:ext cx="967573"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9" name="Google Shape;31;p2"/>
            <p:cNvSpPr/>
            <p:nvPr/>
          </p:nvSpPr>
          <p:spPr>
            <a:xfrm>
              <a:off x="8204248" y="-1"/>
              <a:ext cx="937371"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30" name="Google Shape;32;p2"/>
            <p:cNvSpPr/>
            <p:nvPr/>
          </p:nvSpPr>
          <p:spPr>
            <a:xfrm>
              <a:off x="7778749"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1" name="Google Shape;33;p2"/>
            <p:cNvSpPr/>
            <p:nvPr/>
          </p:nvSpPr>
          <p:spPr>
            <a:xfrm rot="10800000">
              <a:off x="-1" y="6349"/>
              <a:ext cx="631949" cy="4249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137158" indent="22861" algn="r">
              <a:spcBef>
                <a:spcPts val="700"/>
              </a:spcBef>
              <a:buClrTx/>
              <a:buSzTx/>
              <a:buFontTx/>
              <a:buNone/>
              <a:defRPr>
                <a:solidFill>
                  <a:srgbClr val="7F7F7F"/>
                </a:solidFill>
              </a:defRPr>
            </a:lvl1pPr>
            <a:lvl2pPr marL="137158" indent="160020" algn="r">
              <a:spcBef>
                <a:spcPts val="700"/>
              </a:spcBef>
              <a:buClrTx/>
              <a:buSzTx/>
              <a:buFontTx/>
              <a:buNone/>
              <a:defRPr>
                <a:solidFill>
                  <a:srgbClr val="7F7F7F"/>
                </a:solidFill>
              </a:defRPr>
            </a:lvl2pPr>
            <a:lvl3pPr marL="137158" indent="160020" algn="r">
              <a:spcBef>
                <a:spcPts val="700"/>
              </a:spcBef>
              <a:buClrTx/>
              <a:buSzTx/>
              <a:buFontTx/>
              <a:buNone/>
              <a:defRPr>
                <a:solidFill>
                  <a:srgbClr val="7F7F7F"/>
                </a:solidFill>
              </a:defRPr>
            </a:lvl3pPr>
            <a:lvl4pPr marL="137158" indent="160020" algn="r">
              <a:spcBef>
                <a:spcPts val="700"/>
              </a:spcBef>
              <a:buClrTx/>
              <a:buSzTx/>
              <a:buFontTx/>
              <a:buNone/>
              <a:defRPr>
                <a:solidFill>
                  <a:srgbClr val="7F7F7F"/>
                </a:solidFill>
              </a:defRPr>
            </a:lvl4pPr>
            <a:lvl5pPr marL="137158" indent="16002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3" cy="2884291"/>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20"/>
          </a:xfrm>
          <a:prstGeom prst="rect">
            <a:avLst/>
          </a:prstGeom>
        </p:spPr>
        <p:txBody>
          <a:bodyPr lIns="45699" tIns="45699" rIns="45699" bIns="45699"/>
          <a:lstStyle>
            <a:lvl1pPr marL="0" indent="228600">
              <a:spcBef>
                <a:spcPts val="700"/>
              </a:spcBef>
              <a:buClrTx/>
              <a:buSzTx/>
              <a:buFontTx/>
              <a:buNone/>
              <a:defRPr sz="900"/>
            </a:lvl1pPr>
            <a:lvl2pPr marL="0" indent="228600">
              <a:spcBef>
                <a:spcPts val="700"/>
              </a:spcBef>
              <a:buClrTx/>
              <a:buSzTx/>
              <a:buFontTx/>
              <a:buNone/>
              <a:defRPr sz="900"/>
            </a:lvl2pPr>
            <a:lvl3pPr marL="0" indent="228600">
              <a:spcBef>
                <a:spcPts val="700"/>
              </a:spcBef>
              <a:buClrTx/>
              <a:buSzTx/>
              <a:buFontTx/>
              <a:buNone/>
              <a:defRPr sz="900"/>
            </a:lvl3pPr>
            <a:lvl4pPr marL="0" indent="228600">
              <a:spcBef>
                <a:spcPts val="700"/>
              </a:spcBef>
              <a:buClrTx/>
              <a:buSzTx/>
              <a:buFontTx/>
              <a:buNone/>
              <a:defRPr sz="900"/>
            </a:lvl4pPr>
            <a:lvl5pPr marL="0" indent="2286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3"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3" cy="1178222"/>
          </a:xfrm>
          <a:prstGeom prst="rect">
            <a:avLst/>
          </a:prstGeom>
        </p:spPr>
        <p:txBody>
          <a:bodyPr lIns="45699" tIns="45699" rIns="45699" bIns="45699" anchor="ctr"/>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0" indent="228600">
              <a:spcBef>
                <a:spcPts val="700"/>
              </a:spcBef>
              <a:buClrTx/>
              <a:buSzTx/>
              <a:buFontTx/>
              <a:buNone/>
              <a:defRPr sz="1200">
                <a:solidFill>
                  <a:srgbClr val="7F7F7F"/>
                </a:solidFill>
              </a:defRPr>
            </a:lvl1pPr>
            <a:lvl2pPr marL="0" indent="228600">
              <a:spcBef>
                <a:spcPts val="700"/>
              </a:spcBef>
              <a:buClrTx/>
              <a:buSzTx/>
              <a:buFontTx/>
              <a:buNone/>
              <a:defRPr sz="1200">
                <a:solidFill>
                  <a:srgbClr val="7F7F7F"/>
                </a:solidFill>
              </a:defRPr>
            </a:lvl2pPr>
            <a:lvl3pPr marL="0" indent="228600">
              <a:spcBef>
                <a:spcPts val="700"/>
              </a:spcBef>
              <a:buClrTx/>
              <a:buSzTx/>
              <a:buFontTx/>
              <a:buNone/>
              <a:defRPr sz="1200">
                <a:solidFill>
                  <a:srgbClr val="7F7F7F"/>
                </a:solidFill>
              </a:defRPr>
            </a:lvl3pPr>
            <a:lvl4pPr marL="0" indent="228600">
              <a:spcBef>
                <a:spcPts val="700"/>
              </a:spcBef>
              <a:buClrTx/>
              <a:buSzTx/>
              <a:buFontTx/>
              <a:buNone/>
              <a:defRPr sz="1200">
                <a:solidFill>
                  <a:srgbClr val="7F7F7F"/>
                </a:solidFill>
              </a:defRPr>
            </a:lvl4pPr>
            <a:lvl5pPr marL="0" indent="2286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0" y="3352800"/>
            <a:ext cx="6447504" cy="1178222"/>
          </a:xfrm>
          <a:prstGeom prst="rect">
            <a:avLst/>
          </a:prstGeom>
        </p:spPr>
        <p:txBody>
          <a:bodyPr lIns="45699" tIns="45699" rIns="45699" bIns="45699" anchor="ctr"/>
          <a:lstStyle/>
          <a:p>
            <a:pPr/>
          </a:p>
        </p:txBody>
      </p:sp>
      <p:sp>
        <p:nvSpPr>
          <p:cNvPr id="138" name="Google Shape;107;p13"/>
          <p:cNvSpPr txBox="1"/>
          <p:nvPr/>
        </p:nvSpPr>
        <p:spPr>
          <a:xfrm>
            <a:off x="440701" y="352113"/>
            <a:ext cx="388602"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39" name="Google Shape;108;p13"/>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4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3"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3" cy="1135438"/>
          </a:xfrm>
          <a:prstGeom prst="rect">
            <a:avLst/>
          </a:prstGeom>
        </p:spPr>
        <p:txBody>
          <a:bodyPr lIns="45699" tIns="45699" rIns="45699" bIns="45699"/>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59" name="Google Shape;122;p15"/>
          <p:cNvSpPr txBox="1"/>
          <p:nvPr/>
        </p:nvSpPr>
        <p:spPr>
          <a:xfrm>
            <a:off x="440701" y="352113"/>
            <a:ext cx="388602"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60" name="Google Shape;123;p15"/>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6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solidFill>
                  <a:schemeClr val="accent1"/>
                </a:solidFill>
              </a:defRPr>
            </a:lvl1pPr>
            <a:lvl2pPr marL="0" indent="228600">
              <a:spcBef>
                <a:spcPts val="700"/>
              </a:spcBef>
              <a:buClrTx/>
              <a:buSzTx/>
              <a:buFontTx/>
              <a:buNone/>
              <a:defRPr sz="1800">
                <a:solidFill>
                  <a:schemeClr val="accent1"/>
                </a:solidFill>
              </a:defRPr>
            </a:lvl2pPr>
            <a:lvl3pPr marL="0" indent="228600">
              <a:spcBef>
                <a:spcPts val="700"/>
              </a:spcBef>
              <a:buClrTx/>
              <a:buSzTx/>
              <a:buFontTx/>
              <a:buNone/>
              <a:defRPr sz="1800">
                <a:solidFill>
                  <a:schemeClr val="accent1"/>
                </a:solidFill>
              </a:defRPr>
            </a:lvl3pPr>
            <a:lvl4pPr marL="0" indent="228600">
              <a:spcBef>
                <a:spcPts val="700"/>
              </a:spcBef>
              <a:buClrTx/>
              <a:buSzTx/>
              <a:buFontTx/>
              <a:buNone/>
              <a:defRPr sz="1800">
                <a:solidFill>
                  <a:schemeClr val="accent1"/>
                </a:solidFill>
              </a:defRPr>
            </a:lvl4pPr>
            <a:lvl5pPr marL="0" indent="2286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7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2" cy="644750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90" cy="978559"/>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5"/>
            <a:ext cx="3938588" cy="5295115"/>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0"/>
          </a:xfrm>
          <a:prstGeom prst="rect">
            <a:avLst/>
          </a:prstGeom>
        </p:spPr>
        <p:txBody>
          <a:bodyPr lIns="19050" tIns="19050" rIns="19050" bIns="19050"/>
          <a:lstStyle>
            <a:lvl1pPr marL="0" indent="0" algn="r" defTabSz="309560">
              <a:buClrTx/>
              <a:buSzTx/>
              <a:buFontTx/>
              <a:buNone/>
              <a:defRPr b="1" sz="2000">
                <a:solidFill>
                  <a:srgbClr val="FFFFFF"/>
                </a:solidFill>
                <a:latin typeface="+mn-lt"/>
                <a:ea typeface="+mn-ea"/>
                <a:cs typeface="+mn-cs"/>
                <a:sym typeface="Helvetica"/>
              </a:defRPr>
            </a:lvl1pPr>
            <a:lvl2pPr marL="0" indent="0" algn="r" defTabSz="309560">
              <a:buClrTx/>
              <a:buSzTx/>
              <a:buFontTx/>
              <a:buNone/>
              <a:defRPr b="1" sz="2000">
                <a:solidFill>
                  <a:srgbClr val="FFFFFF"/>
                </a:solidFill>
                <a:latin typeface="+mn-lt"/>
                <a:ea typeface="+mn-ea"/>
                <a:cs typeface="+mn-cs"/>
                <a:sym typeface="Helvetica"/>
              </a:defRPr>
            </a:lvl2pPr>
            <a:lvl3pPr marL="0" indent="0" algn="r" defTabSz="309560">
              <a:buClrTx/>
              <a:buSzTx/>
              <a:buFontTx/>
              <a:buNone/>
              <a:defRPr b="1" sz="2000">
                <a:solidFill>
                  <a:srgbClr val="FFFFFF"/>
                </a:solidFill>
                <a:latin typeface="+mn-lt"/>
                <a:ea typeface="+mn-ea"/>
                <a:cs typeface="+mn-cs"/>
                <a:sym typeface="Helvetica"/>
              </a:defRPr>
            </a:lvl3pPr>
            <a:lvl4pPr marL="0" indent="0" algn="r" defTabSz="309560">
              <a:buClrTx/>
              <a:buSzTx/>
              <a:buFontTx/>
              <a:buNone/>
              <a:defRPr b="1" sz="2000">
                <a:solidFill>
                  <a:srgbClr val="FFFFFF"/>
                </a:solidFill>
                <a:latin typeface="+mn-lt"/>
                <a:ea typeface="+mn-ea"/>
                <a:cs typeface="+mn-cs"/>
                <a:sym typeface="Helvetica"/>
              </a:defRPr>
            </a:lvl4pPr>
            <a:lvl5pPr marL="0" indent="0" algn="r" defTabSz="309560">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8"/>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8" cy="1504498"/>
          </a:xfrm>
          <a:prstGeom prst="rect">
            <a:avLst/>
          </a:prstGeom>
          <a:ln w="12700">
            <a:miter lim="400000"/>
          </a:ln>
        </p:spPr>
      </p:pic>
      <p:grpSp>
        <p:nvGrpSpPr>
          <p:cNvPr id="203" name="v"/>
          <p:cNvGrpSpPr/>
          <p:nvPr/>
        </p:nvGrpSpPr>
        <p:grpSpPr>
          <a:xfrm>
            <a:off x="2191" y="-20603"/>
            <a:ext cx="9139616" cy="574446"/>
            <a:chOff x="-1" y="0"/>
            <a:chExt cx="9139614" cy="574445"/>
          </a:xfrm>
        </p:grpSpPr>
        <p:sp>
          <p:nvSpPr>
            <p:cNvPr id="201" name="Rectangle"/>
            <p:cNvSpPr/>
            <p:nvPr/>
          </p:nvSpPr>
          <p:spPr>
            <a:xfrm>
              <a:off x="-2" y="-1"/>
              <a:ext cx="9139616" cy="574446"/>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6"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1"/>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3" cy="291058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3" cy="1369938"/>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3" cy="645302"/>
          </a:xfrm>
          <a:prstGeom prst="rect">
            <a:avLst/>
          </a:prstGeom>
        </p:spPr>
        <p:txBody>
          <a:bodyPr lIns="45699" tIns="45699" rIns="45699" bIns="45699"/>
          <a:lstStyle>
            <a:lvl1pPr marL="0" indent="228600">
              <a:spcBef>
                <a:spcPts val="700"/>
              </a:spcBef>
              <a:buClrTx/>
              <a:buSzTx/>
              <a:buFontTx/>
              <a:buNone/>
              <a:defRPr sz="1500">
                <a:solidFill>
                  <a:srgbClr val="7F7F7F"/>
                </a:solidFill>
              </a:defRPr>
            </a:lvl1pPr>
            <a:lvl2pPr marL="0" indent="228600">
              <a:spcBef>
                <a:spcPts val="700"/>
              </a:spcBef>
              <a:buClrTx/>
              <a:buSzTx/>
              <a:buFontTx/>
              <a:buNone/>
              <a:defRPr sz="1500">
                <a:solidFill>
                  <a:srgbClr val="7F7F7F"/>
                </a:solidFill>
              </a:defRPr>
            </a:lvl2pPr>
            <a:lvl3pPr marL="0" indent="228600">
              <a:spcBef>
                <a:spcPts val="700"/>
              </a:spcBef>
              <a:buClrTx/>
              <a:buSzTx/>
              <a:buFontTx/>
              <a:buNone/>
              <a:defRPr sz="1500">
                <a:solidFill>
                  <a:srgbClr val="7F7F7F"/>
                </a:solidFill>
              </a:defRPr>
            </a:lvl3pPr>
            <a:lvl4pPr marL="0" indent="228600">
              <a:spcBef>
                <a:spcPts val="700"/>
              </a:spcBef>
              <a:buClrTx/>
              <a:buSzTx/>
              <a:buFontTx/>
              <a:buNone/>
              <a:defRPr sz="1500">
                <a:solidFill>
                  <a:srgbClr val="7F7F7F"/>
                </a:solidFill>
              </a:defRPr>
            </a:lvl4pPr>
            <a:lvl5pPr marL="0" indent="2286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8" cy="2910581"/>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0"/>
            <a:ext cx="3138028" cy="2910584"/>
          </a:xfrm>
          <a:prstGeom prst="rect">
            <a:avLst/>
          </a:prstGeom>
        </p:spPr>
        <p:txBody>
          <a:bodyPr lIns="45699" tIns="45699" rIns="45699" bIns="45699"/>
          <a:lstStyle/>
          <a:p>
            <a:pPr/>
          </a:p>
        </p:txBody>
      </p:sp>
      <p:sp>
        <p:nvSpPr>
          <p:cNvPr id="7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9" cy="432199"/>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7" y="2052933"/>
            <a:ext cx="3139221" cy="2478091"/>
          </a:xfrm>
          <a:prstGeom prst="rect">
            <a:avLst/>
          </a:prstGeom>
        </p:spPr>
        <p:txBody>
          <a:bodyPr lIns="45699" tIns="45699" rIns="45699" bIns="45699"/>
          <a:lstStyle/>
          <a:p>
            <a:pPr/>
          </a:p>
        </p:txBody>
      </p:sp>
      <p:sp>
        <p:nvSpPr>
          <p:cNvPr id="82" name="Google Shape;66;p7"/>
          <p:cNvSpPr txBox="1"/>
          <p:nvPr>
            <p:ph type="body" sz="quarter" idx="22"/>
          </p:nvPr>
        </p:nvSpPr>
        <p:spPr>
          <a:xfrm>
            <a:off x="3816286" y="1620737"/>
            <a:ext cx="3139216" cy="432199"/>
          </a:xfrm>
          <a:prstGeom prst="rect">
            <a:avLst/>
          </a:prstGeom>
        </p:spPr>
        <p:txBody>
          <a:bodyPr lIns="45699" tIns="45699" rIns="45699" bIns="45699" anchor="b"/>
          <a:lstStyle/>
          <a:p>
            <a:pPr/>
          </a:p>
        </p:txBody>
      </p:sp>
      <p:sp>
        <p:nvSpPr>
          <p:cNvPr id="83" name="Google Shape;67;p7"/>
          <p:cNvSpPr txBox="1"/>
          <p:nvPr>
            <p:ph type="body" sz="quarter" idx="23"/>
          </p:nvPr>
        </p:nvSpPr>
        <p:spPr>
          <a:xfrm>
            <a:off x="3816286" y="2052933"/>
            <a:ext cx="3139216" cy="2478091"/>
          </a:xfrm>
          <a:prstGeom prst="rect">
            <a:avLst/>
          </a:prstGeom>
        </p:spPr>
        <p:txBody>
          <a:bodyPr lIns="45699" tIns="45699" rIns="45699" bIns="45699"/>
          <a:lstStyle/>
          <a:p>
            <a:pPr/>
          </a:p>
        </p:txBody>
      </p:sp>
      <p:sp>
        <p:nvSpPr>
          <p:cNvPr id="84"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8"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0"/>
            <a:ext cx="2890898" cy="1938337"/>
          </a:xfrm>
          <a:prstGeom prst="rect">
            <a:avLst/>
          </a:prstGeom>
        </p:spPr>
        <p:txBody>
          <a:bodyPr lIns="45699" tIns="45699" rIns="45699" bIns="45699"/>
          <a:lstStyle/>
          <a:p>
            <a:pPr/>
          </a:p>
        </p:txBody>
      </p:sp>
      <p:sp>
        <p:nvSpPr>
          <p:cNvPr id="10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0" y="-6352"/>
            <a:ext cx="9144002" cy="5149853"/>
            <a:chOff x="0" y="0"/>
            <a:chExt cx="9144001" cy="5149852"/>
          </a:xfrm>
        </p:grpSpPr>
        <p:sp>
          <p:nvSpPr>
            <p:cNvPr id="2" name="Google Shape;7;p1"/>
            <p:cNvSpPr/>
            <p:nvPr/>
          </p:nvSpPr>
          <p:spPr>
            <a:xfrm>
              <a:off x="7028260" y="6349"/>
              <a:ext cx="914401"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3" name="Google Shape;8;p1"/>
            <p:cNvSpPr/>
            <p:nvPr/>
          </p:nvSpPr>
          <p:spPr>
            <a:xfrm flipH="1">
              <a:off x="5568951" y="2767409"/>
              <a:ext cx="3572670"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4" name="Google Shape;9;p1"/>
            <p:cNvSpPr/>
            <p:nvPr/>
          </p:nvSpPr>
          <p:spPr>
            <a:xfrm>
              <a:off x="6886107"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5" name="Google Shape;10;p1"/>
            <p:cNvSpPr/>
            <p:nvPr/>
          </p:nvSpPr>
          <p:spPr>
            <a:xfrm>
              <a:off x="7202582"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6" name="Google Shape;11;p1"/>
            <p:cNvSpPr/>
            <p:nvPr/>
          </p:nvSpPr>
          <p:spPr>
            <a:xfrm>
              <a:off x="6699251" y="2292350"/>
              <a:ext cx="2444751"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7" name="Google Shape;12;p1"/>
            <p:cNvSpPr/>
            <p:nvPr/>
          </p:nvSpPr>
          <p:spPr>
            <a:xfrm>
              <a:off x="7000876" y="-1"/>
              <a:ext cx="2140746"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8" name="Google Shape;13;p1"/>
            <p:cNvSpPr/>
            <p:nvPr/>
          </p:nvSpPr>
          <p:spPr>
            <a:xfrm>
              <a:off x="8174048" y="-1"/>
              <a:ext cx="967573"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9" name="Google Shape;14;p1"/>
            <p:cNvSpPr/>
            <p:nvPr/>
          </p:nvSpPr>
          <p:spPr>
            <a:xfrm>
              <a:off x="8204249" y="-1"/>
              <a:ext cx="937371"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10" name="Google Shape;15;p1"/>
            <p:cNvSpPr/>
            <p:nvPr/>
          </p:nvSpPr>
          <p:spPr>
            <a:xfrm>
              <a:off x="7778750"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11" name="Google Shape;16;p1"/>
            <p:cNvSpPr/>
            <p:nvPr/>
          </p:nvSpPr>
          <p:spPr>
            <a:xfrm>
              <a:off x="-1" y="3016250"/>
              <a:ext cx="336552" cy="2133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1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1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9" y="4724142"/>
            <a:ext cx="275470" cy="271749"/>
          </a:xfrm>
          <a:prstGeom prst="rect">
            <a:avLst/>
          </a:prstGeom>
          <a:ln w="12700">
            <a:miter lim="400000"/>
          </a:ln>
        </p:spPr>
        <p:txBody>
          <a:bodyPr wrap="none" lIns="91423" tIns="91423" rIns="91423" bIns="91423"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7" marR="0" indent="-343957"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Full Stack Application with React and Express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Google Shape;257;p33" descr="Google Shape;257;p33"/>
          <p:cNvPicPr>
            <a:picLocks noChangeAspect="1"/>
          </p:cNvPicPr>
          <p:nvPr/>
        </p:nvPicPr>
        <p:blipFill>
          <a:blip r:embed="rId2">
            <a:extLst/>
          </a:blip>
          <a:stretch>
            <a:fillRect/>
          </a:stretch>
        </p:blipFill>
        <p:spPr>
          <a:xfrm>
            <a:off x="0" y="0"/>
            <a:ext cx="9144000" cy="5143500"/>
          </a:xfrm>
          <a:prstGeom prst="rect">
            <a:avLst/>
          </a:prstGeom>
          <a:ln w="12700">
            <a:miter lim="400000"/>
          </a:ln>
        </p:spPr>
      </p:pic>
      <p:graphicFrame>
        <p:nvGraphicFramePr>
          <p:cNvPr id="266" name="Google Shape;258;p33"/>
          <p:cNvGraphicFramePr/>
          <p:nvPr/>
        </p:nvGraphicFramePr>
        <p:xfrm>
          <a:off x="1706398" y="541337"/>
          <a:ext cx="5731202"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  componentDidMount() {</a:t>
                      </a:r>
                    </a:p>
                    <a:p>
                      <a:pPr algn="just">
                        <a:spcBef>
                          <a:spcPts val="500"/>
                        </a:spcBef>
                        <a:defRPr sz="1400">
                          <a:latin typeface="Montserrat Light"/>
                          <a:ea typeface="Montserrat Light"/>
                          <a:cs typeface="Montserrat Light"/>
                          <a:sym typeface="Montserrat Light"/>
                        </a:defRPr>
                      </a:pPr>
                      <a:r>
                        <a:t>    fetch("/items")</a:t>
                      </a:r>
                    </a:p>
                    <a:p>
                      <a:pPr algn="just">
                        <a:spcBef>
                          <a:spcPts val="500"/>
                        </a:spcBef>
                        <a:defRPr sz="1400">
                          <a:latin typeface="Montserrat Light"/>
                          <a:ea typeface="Montserrat Light"/>
                          <a:cs typeface="Montserrat Light"/>
                          <a:sym typeface="Montserrat Light"/>
                        </a:defRPr>
                      </a:pPr>
                      <a:r>
                        <a:t>      .then(res =&gt; res.json())</a:t>
                      </a:r>
                    </a:p>
                    <a:p>
                      <a:pPr algn="just">
                        <a:spcBef>
                          <a:spcPts val="500"/>
                        </a:spcBef>
                        <a:defRPr sz="1400">
                          <a:latin typeface="Montserrat Light"/>
                          <a:ea typeface="Montserrat Light"/>
                          <a:cs typeface="Montserrat Light"/>
                          <a:sym typeface="Montserrat Light"/>
                        </a:defRPr>
                      </a:pPr>
                      <a:r>
                        <a:t>      .then(</a:t>
                      </a:r>
                    </a:p>
                    <a:p>
                      <a:pPr algn="just">
                        <a:spcBef>
                          <a:spcPts val="500"/>
                        </a:spcBef>
                        <a:defRPr sz="1400">
                          <a:latin typeface="Montserrat Light"/>
                          <a:ea typeface="Montserrat Light"/>
                          <a:cs typeface="Montserrat Light"/>
                          <a:sym typeface="Montserrat Light"/>
                        </a:defRPr>
                      </a:pPr>
                      <a:r>
                        <a:t>        (result) =&gt; {</a:t>
                      </a:r>
                    </a:p>
                    <a:p>
                      <a:pPr algn="just">
                        <a:spcBef>
                          <a:spcPts val="500"/>
                        </a:spcBef>
                        <a:defRPr sz="1400">
                          <a:latin typeface="Montserrat Light"/>
                          <a:ea typeface="Montserrat Light"/>
                          <a:cs typeface="Montserrat Light"/>
                          <a:sym typeface="Montserrat Light"/>
                        </a:defRPr>
                      </a:pPr>
                      <a:r>
                        <a:t>          this.setState({</a:t>
                      </a:r>
                    </a:p>
                    <a:p>
                      <a:pPr algn="just">
                        <a:spcBef>
                          <a:spcPts val="500"/>
                        </a:spcBef>
                        <a:defRPr sz="1400">
                          <a:latin typeface="Montserrat Light"/>
                          <a:ea typeface="Montserrat Light"/>
                          <a:cs typeface="Montserrat Light"/>
                          <a:sym typeface="Montserrat Light"/>
                        </a:defRPr>
                      </a:pPr>
                      <a:r>
                        <a:t>            isLoaded: true,</a:t>
                      </a:r>
                    </a:p>
                    <a:p>
                      <a:pPr algn="just">
                        <a:spcBef>
                          <a:spcPts val="500"/>
                        </a:spcBef>
                        <a:defRPr sz="1400">
                          <a:latin typeface="Montserrat Light"/>
                          <a:ea typeface="Montserrat Light"/>
                          <a:cs typeface="Montserrat Light"/>
                          <a:sym typeface="Montserrat Light"/>
                        </a:defRPr>
                      </a:pPr>
                      <a:r>
                        <a:t>            items: result.items</a:t>
                      </a:r>
                    </a:p>
                    <a:p>
                      <a:pPr algn="just">
                        <a:spcBef>
                          <a:spcPts val="500"/>
                        </a:spcBef>
                        <a:defRPr sz="1400">
                          <a:latin typeface="Montserrat Light"/>
                          <a:ea typeface="Montserrat Light"/>
                          <a:cs typeface="Montserrat Light"/>
                          <a:sym typeface="Montserrat Light"/>
                        </a:defRPr>
                      </a:pPr>
                      <a:r>
                        <a:t>          });  },</a:t>
                      </a:r>
                    </a:p>
                    <a:p>
                      <a:pPr algn="just">
                        <a:spcBef>
                          <a:spcPts val="500"/>
                        </a:spcBef>
                        <a:defRPr sz="1400">
                          <a:latin typeface="Montserrat Light"/>
                          <a:ea typeface="Montserrat Light"/>
                          <a:cs typeface="Montserrat Light"/>
                          <a:sym typeface="Montserrat Light"/>
                        </a:defRPr>
                      </a:pPr>
                      <a:r>
                        <a:t>        (error) =&gt; {</a:t>
                      </a:r>
                    </a:p>
                    <a:p>
                      <a:pPr algn="just">
                        <a:spcBef>
                          <a:spcPts val="500"/>
                        </a:spcBef>
                        <a:defRPr sz="1400">
                          <a:latin typeface="Montserrat Light"/>
                          <a:ea typeface="Montserrat Light"/>
                          <a:cs typeface="Montserrat Light"/>
                          <a:sym typeface="Montserrat Light"/>
                        </a:defRPr>
                      </a:pPr>
                      <a:r>
                        <a:t>          this.setState({</a:t>
                      </a:r>
                    </a:p>
                    <a:p>
                      <a:pPr algn="just">
                        <a:spcBef>
                          <a:spcPts val="500"/>
                        </a:spcBef>
                        <a:defRPr sz="1400">
                          <a:latin typeface="Montserrat Light"/>
                          <a:ea typeface="Montserrat Light"/>
                          <a:cs typeface="Montserrat Light"/>
                          <a:sym typeface="Montserrat Light"/>
                        </a:defRPr>
                      </a:pPr>
                      <a:r>
                        <a:t>            isLoaded: true,</a:t>
                      </a:r>
                    </a:p>
                    <a:p>
                      <a:pPr algn="just">
                        <a:spcBef>
                          <a:spcPts val="500"/>
                        </a:spcBef>
                        <a:defRPr sz="1400">
                          <a:latin typeface="Montserrat Light"/>
                          <a:ea typeface="Montserrat Light"/>
                          <a:cs typeface="Montserrat Light"/>
                          <a:sym typeface="Montserrat Light"/>
                        </a:defRPr>
                      </a:pPr>
                      <a:r>
                        <a:t>            error</a:t>
                      </a:r>
                    </a:p>
                    <a:p>
                      <a:pPr algn="just">
                        <a:spcBef>
                          <a:spcPts val="500"/>
                        </a:spcBef>
                        <a:defRPr sz="1400">
                          <a:latin typeface="Montserrat Light"/>
                          <a:ea typeface="Montserrat Light"/>
                          <a:cs typeface="Montserrat Light"/>
                          <a:sym typeface="Montserrat Light"/>
                        </a:defRPr>
                      </a:pPr>
                      <a:r>
                        <a:t>          }); })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8" name="Google Shape;263;p34" descr="Google Shape;263;p34"/>
          <p:cNvPicPr>
            <a:picLocks noChangeAspect="1"/>
          </p:cNvPicPr>
          <p:nvPr/>
        </p:nvPicPr>
        <p:blipFill>
          <a:blip r:embed="rId3">
            <a:extLst/>
          </a:blip>
          <a:stretch>
            <a:fillRect/>
          </a:stretch>
        </p:blipFill>
        <p:spPr>
          <a:xfrm>
            <a:off x="0" y="0"/>
            <a:ext cx="9144000" cy="5143500"/>
          </a:xfrm>
          <a:prstGeom prst="rect">
            <a:avLst/>
          </a:prstGeom>
          <a:ln w="12700">
            <a:miter lim="400000"/>
          </a:ln>
        </p:spPr>
      </p:pic>
      <p:graphicFrame>
        <p:nvGraphicFramePr>
          <p:cNvPr id="269" name="Google Shape;264;p34"/>
          <p:cNvGraphicFramePr/>
          <p:nvPr/>
        </p:nvGraphicFramePr>
        <p:xfrm>
          <a:off x="1706398" y="265113"/>
          <a:ext cx="5731202"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  render() {</a:t>
                      </a:r>
                    </a:p>
                    <a:p>
                      <a:pPr algn="just">
                        <a:spcBef>
                          <a:spcPts val="500"/>
                        </a:spcBef>
                        <a:defRPr sz="1400">
                          <a:latin typeface="Montserrat Light"/>
                          <a:ea typeface="Montserrat Light"/>
                          <a:cs typeface="Montserrat Light"/>
                          <a:sym typeface="Montserrat Light"/>
                        </a:defRPr>
                      </a:pPr>
                      <a:r>
                        <a:t>    const { error, isLoaded, items } = this.state;</a:t>
                      </a:r>
                    </a:p>
                    <a:p>
                      <a:pPr algn="just">
                        <a:spcBef>
                          <a:spcPts val="500"/>
                        </a:spcBef>
                        <a:defRPr sz="1400">
                          <a:latin typeface="Montserrat Light"/>
                          <a:ea typeface="Montserrat Light"/>
                          <a:cs typeface="Montserrat Light"/>
                          <a:sym typeface="Montserrat Light"/>
                        </a:defRPr>
                      </a:pPr>
                      <a:r>
                        <a:t>    if (error) {</a:t>
                      </a:r>
                    </a:p>
                    <a:p>
                      <a:pPr algn="just">
                        <a:spcBef>
                          <a:spcPts val="500"/>
                        </a:spcBef>
                        <a:defRPr sz="1400">
                          <a:latin typeface="Montserrat Light"/>
                          <a:ea typeface="Montserrat Light"/>
                          <a:cs typeface="Montserrat Light"/>
                          <a:sym typeface="Montserrat Light"/>
                        </a:defRPr>
                      </a:pPr>
                      <a:r>
                        <a:t>      return &lt;div&gt;Error: {error.message}&lt;/div&gt;;</a:t>
                      </a:r>
                    </a:p>
                    <a:p>
                      <a:pPr algn="just">
                        <a:spcBef>
                          <a:spcPts val="500"/>
                        </a:spcBef>
                        <a:defRPr sz="1400">
                          <a:latin typeface="Montserrat Light"/>
                          <a:ea typeface="Montserrat Light"/>
                          <a:cs typeface="Montserrat Light"/>
                          <a:sym typeface="Montserrat Light"/>
                        </a:defRPr>
                      </a:pPr>
                      <a:r>
                        <a:t>    } else if (!isLoaded) {</a:t>
                      </a:r>
                    </a:p>
                    <a:p>
                      <a:pPr algn="just">
                        <a:spcBef>
                          <a:spcPts val="500"/>
                        </a:spcBef>
                        <a:defRPr sz="1400">
                          <a:latin typeface="Montserrat Light"/>
                          <a:ea typeface="Montserrat Light"/>
                          <a:cs typeface="Montserrat Light"/>
                          <a:sym typeface="Montserrat Light"/>
                        </a:defRPr>
                      </a:pPr>
                      <a:r>
                        <a:t>      return &lt;div&gt;Loading...&lt;/div&gt;;</a:t>
                      </a:r>
                    </a:p>
                    <a:p>
                      <a:pPr algn="just">
                        <a:spcBef>
                          <a:spcPts val="500"/>
                        </a:spcBef>
                        <a:defRPr sz="1400">
                          <a:latin typeface="Montserrat Light"/>
                          <a:ea typeface="Montserrat Light"/>
                          <a:cs typeface="Montserrat Light"/>
                          <a:sym typeface="Montserrat Light"/>
                        </a:defRPr>
                      </a:pPr>
                      <a:r>
                        <a:t>    } else {</a:t>
                      </a:r>
                    </a:p>
                    <a:p>
                      <a:pPr algn="just">
                        <a:spcBef>
                          <a:spcPts val="500"/>
                        </a:spcBef>
                        <a:defRPr sz="1400">
                          <a:latin typeface="Montserrat Light"/>
                          <a:ea typeface="Montserrat Light"/>
                          <a:cs typeface="Montserrat Light"/>
                          <a:sym typeface="Montserrat Light"/>
                        </a:defRPr>
                      </a:pPr>
                      <a:r>
                        <a:t>      return (</a:t>
                      </a:r>
                    </a:p>
                    <a:p>
                      <a:pPr algn="just">
                        <a:spcBef>
                          <a:spcPts val="500"/>
                        </a:spcBef>
                        <a:defRPr sz="1400">
                          <a:latin typeface="Montserrat Light"/>
                          <a:ea typeface="Montserrat Light"/>
                          <a:cs typeface="Montserrat Light"/>
                          <a:sym typeface="Montserrat Light"/>
                        </a:defRPr>
                      </a:pPr>
                      <a:r>
                        <a:t>        &lt;ul&gt;</a:t>
                      </a:r>
                    </a:p>
                    <a:p>
                      <a:pPr algn="just">
                        <a:spcBef>
                          <a:spcPts val="500"/>
                        </a:spcBef>
                        <a:defRPr sz="1400">
                          <a:latin typeface="Montserrat Light"/>
                          <a:ea typeface="Montserrat Light"/>
                          <a:cs typeface="Montserrat Light"/>
                          <a:sym typeface="Montserrat Light"/>
                        </a:defRPr>
                      </a:pPr>
                      <a:r>
                        <a:t>          {items.map(item =&gt; (</a:t>
                      </a:r>
                    </a:p>
                    <a:p>
                      <a:pPr algn="just">
                        <a:spcBef>
                          <a:spcPts val="500"/>
                        </a:spcBef>
                        <a:defRPr sz="1400">
                          <a:latin typeface="Montserrat Light"/>
                          <a:ea typeface="Montserrat Light"/>
                          <a:cs typeface="Montserrat Light"/>
                          <a:sym typeface="Montserrat Light"/>
                        </a:defRPr>
                      </a:pPr>
                      <a:r>
                        <a:t>            &lt;li key={item.name}&gt;</a:t>
                      </a:r>
                    </a:p>
                    <a:p>
                      <a:pPr algn="just">
                        <a:spcBef>
                          <a:spcPts val="500"/>
                        </a:spcBef>
                        <a:defRPr sz="1400">
                          <a:latin typeface="Montserrat Light"/>
                          <a:ea typeface="Montserrat Light"/>
                          <a:cs typeface="Montserrat Light"/>
                          <a:sym typeface="Montserrat Light"/>
                        </a:defRPr>
                      </a:pPr>
                      <a:r>
                        <a:t>              {item.name} {item.price}</a:t>
                      </a:r>
                    </a:p>
                    <a:p>
                      <a:pPr algn="just">
                        <a:spcBef>
                          <a:spcPts val="500"/>
                        </a:spcBef>
                        <a:defRPr sz="1400">
                          <a:latin typeface="Montserrat Light"/>
                          <a:ea typeface="Montserrat Light"/>
                          <a:cs typeface="Montserrat Light"/>
                          <a:sym typeface="Montserrat Light"/>
                        </a:defRPr>
                      </a:pPr>
                      <a:r>
                        <a:t>            &lt;/li&gt;</a:t>
                      </a:r>
                    </a:p>
                    <a:p>
                      <a:pPr algn="just">
                        <a:spcBef>
                          <a:spcPts val="500"/>
                        </a:spcBef>
                        <a:defRPr sz="1400">
                          <a:latin typeface="Montserrat Light"/>
                          <a:ea typeface="Montserrat Light"/>
                          <a:cs typeface="Montserrat Light"/>
                          <a:sym typeface="Montserrat Light"/>
                        </a:defRPr>
                      </a:pPr>
                      <a:r>
                        <a:t>          ))}</a:t>
                      </a:r>
                    </a:p>
                    <a:p>
                      <a:pPr algn="just">
                        <a:spcBef>
                          <a:spcPts val="500"/>
                        </a:spcBef>
                        <a:defRPr sz="1400">
                          <a:latin typeface="Montserrat Light"/>
                          <a:ea typeface="Montserrat Light"/>
                          <a:cs typeface="Montserrat Light"/>
                          <a:sym typeface="Montserrat Light"/>
                        </a:defRPr>
                      </a:pPr>
                      <a:r>
                        <a:t>        &lt;/ul&gt;</a:t>
                      </a:r>
                    </a:p>
                    <a:p>
                      <a:pPr algn="just">
                        <a:spcBef>
                          <a:spcPts val="500"/>
                        </a:spcBef>
                        <a:defRPr sz="1400">
                          <a:latin typeface="Montserrat Light"/>
                          <a:ea typeface="Montserrat Light"/>
                          <a:cs typeface="Montserrat Light"/>
                          <a:sym typeface="Montserrat Light"/>
                        </a:defRPr>
                      </a:pPr>
                      <a:r>
                        <a:t>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3" name="Google Shape;269;p35" descr="Google Shape;269;p3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4" name="Google Shape;270;p35"/>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Use the Fetch API to get Data from Server</a:t>
            </a:r>
          </a:p>
        </p:txBody>
      </p:sp>
      <p:sp>
        <p:nvSpPr>
          <p:cNvPr id="275" name="Google Shape;271;p35"/>
          <p:cNvSpPr txBox="1"/>
          <p:nvPr>
            <p:ph type="body" idx="1"/>
          </p:nvPr>
        </p:nvSpPr>
        <p:spPr>
          <a:xfrm>
            <a:off x="616500" y="748149"/>
            <a:ext cx="7929599" cy="3949803"/>
          </a:xfrm>
          <a:prstGeom prst="rect">
            <a:avLst/>
          </a:prstGeom>
        </p:spPr>
        <p:txBody>
          <a:bodyPr/>
          <a:lstStyle/>
          <a:p>
            <a:pPr marL="0" indent="0">
              <a:buSzTx/>
              <a:buNone/>
              <a:defRPr sz="2400">
                <a:solidFill>
                  <a:srgbClr val="FFFFFF"/>
                </a:solidFill>
              </a:defRPr>
            </a:pPr>
            <a:r>
              <a:t>Important </a:t>
            </a:r>
            <a:r>
              <a:rPr>
                <a:solidFill>
                  <a:schemeClr val="accent3"/>
                </a:solidFill>
              </a:rPr>
              <a:t>settings </a:t>
            </a:r>
            <a:r>
              <a:t>that can be specified are:</a:t>
            </a:r>
          </a:p>
          <a:p>
            <a:pPr indent="-381000">
              <a:buClr>
                <a:schemeClr val="accent3"/>
              </a:buClr>
              <a:buSzPts val="2400"/>
              <a:buChar char="❖"/>
              <a:defRPr sz="2400">
                <a:solidFill>
                  <a:schemeClr val="accent3"/>
                </a:solidFill>
              </a:defRPr>
            </a:pPr>
            <a:r>
              <a:t>method:</a:t>
            </a:r>
            <a:r>
              <a:rPr>
                <a:solidFill>
                  <a:srgbClr val="FFFFFF"/>
                </a:solidFill>
              </a:rPr>
              <a:t> which can be GET, POST, PUT or DELETE </a:t>
            </a:r>
            <a:endParaRPr>
              <a:solidFill>
                <a:srgbClr val="FFFFFF"/>
              </a:solidFill>
            </a:endParaRPr>
          </a:p>
          <a:p>
            <a:pPr indent="-381000">
              <a:buClr>
                <a:schemeClr val="accent3"/>
              </a:buClr>
              <a:buSzPts val="2400"/>
              <a:buChar char="❖"/>
              <a:defRPr sz="2400">
                <a:solidFill>
                  <a:schemeClr val="accent3"/>
                </a:solidFill>
              </a:defRPr>
            </a:pPr>
            <a:r>
              <a:t>headers: </a:t>
            </a:r>
            <a:r>
              <a:rPr>
                <a:solidFill>
                  <a:srgbClr val="FFFFFF"/>
                </a:solidFill>
              </a:rPr>
              <a:t> A headers object is a simple</a:t>
            </a:r>
            <a:r>
              <a:t> multi-map</a:t>
            </a:r>
            <a:r>
              <a:rPr>
                <a:solidFill>
                  <a:srgbClr val="FFFFFF"/>
                </a:solidFill>
              </a:rPr>
              <a:t> of names to values. </a:t>
            </a:r>
            <a:endParaRPr>
              <a:solidFill>
                <a:srgbClr val="FFFFFF"/>
              </a:solidFill>
            </a:endParaRPr>
          </a:p>
          <a:p>
            <a:pPr indent="-381000">
              <a:buClr>
                <a:schemeClr val="accent3"/>
              </a:buClr>
              <a:buSzPts val="2400"/>
              <a:buChar char="❖"/>
              <a:defRPr sz="2400">
                <a:solidFill>
                  <a:schemeClr val="accent3"/>
                </a:solidFill>
              </a:defRPr>
            </a:pPr>
            <a:r>
              <a:t>Body:</a:t>
            </a:r>
            <a:r>
              <a:rPr>
                <a:solidFill>
                  <a:srgbClr val="FFFFFF"/>
                </a:solidFill>
              </a:rPr>
              <a:t> Both requests and responses may contain body data which can be either text, JSON, form data or an array buffer. Any data that should be passed from the front-end to the server or vice-a-versa is sent in the body.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9" name="Google Shape;276;p36" descr="Google Shape;276;p3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0" name="Google Shape;277;p36"/>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Use Fetch API to Post Data to Server</a:t>
            </a:r>
          </a:p>
        </p:txBody>
      </p:sp>
      <p:graphicFrame>
        <p:nvGraphicFramePr>
          <p:cNvPr id="281" name="Google Shape;278;p36"/>
          <p:cNvGraphicFramePr/>
          <p:nvPr/>
        </p:nvGraphicFramePr>
        <p:xfrm>
          <a:off x="797400" y="749398"/>
          <a:ext cx="7508776"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508775"/>
              </a:tblGrid>
              <a:tr h="101600">
                <a:tc>
                  <a:txBody>
                    <a:bodyPr/>
                    <a:lstStyle/>
                    <a:p>
                      <a:pPr algn="just">
                        <a:lnSpc>
                          <a:spcPct val="115000"/>
                        </a:lnSpc>
                        <a:defRPr sz="1400">
                          <a:latin typeface="Montserrat Light"/>
                          <a:ea typeface="Montserrat Light"/>
                          <a:cs typeface="Montserrat Light"/>
                          <a:sym typeface="Montserrat Light"/>
                        </a:defRPr>
                      </a:pPr>
                      <a:r>
                        <a:t>postData(`/answer`, {answer: 42})</a:t>
                      </a:r>
                    </a:p>
                    <a:p>
                      <a:pPr algn="just">
                        <a:lnSpc>
                          <a:spcPct val="115000"/>
                        </a:lnSpc>
                        <a:defRPr sz="1400">
                          <a:latin typeface="Montserrat Light"/>
                          <a:ea typeface="Montserrat Light"/>
                          <a:cs typeface="Montserrat Light"/>
                          <a:sym typeface="Montserrat Light"/>
                        </a:defRPr>
                      </a:pPr>
                      <a:r>
                        <a:t>  .then(data =&gt; console.log(JSON.stringify(data))) // JSON-string from `response.json()` call</a:t>
                      </a:r>
                    </a:p>
                    <a:p>
                      <a:pPr algn="just">
                        <a:lnSpc>
                          <a:spcPct val="115000"/>
                        </a:lnSpc>
                        <a:defRPr sz="1400">
                          <a:latin typeface="Montserrat Light"/>
                          <a:ea typeface="Montserrat Light"/>
                          <a:cs typeface="Montserrat Light"/>
                          <a:sym typeface="Montserrat Light"/>
                        </a:defRPr>
                      </a:pPr>
                      <a:r>
                        <a:t>  .catch(error =&gt; console.error(error));</a:t>
                      </a:r>
                    </a:p>
                    <a:p>
                      <a:pPr algn="just">
                        <a:lnSpc>
                          <a:spcPct val="115000"/>
                        </a:lnSpc>
                        <a:defRPr sz="1400">
                          <a:latin typeface="Montserrat Light"/>
                          <a:ea typeface="Montserrat Light"/>
                          <a:cs typeface="Montserrat Light"/>
                          <a:sym typeface="Montserrat Light"/>
                        </a:defRPr>
                      </a:pPr>
                    </a:p>
                    <a:p>
                      <a:pPr algn="just">
                        <a:lnSpc>
                          <a:spcPct val="115000"/>
                        </a:lnSpc>
                        <a:defRPr sz="1400">
                          <a:latin typeface="Montserrat Light"/>
                          <a:ea typeface="Montserrat Light"/>
                          <a:cs typeface="Montserrat Light"/>
                          <a:sym typeface="Montserrat Light"/>
                        </a:defRPr>
                      </a:pPr>
                      <a:r>
                        <a:t>function postData(url = ``, data = {name: “Sue”}) {</a:t>
                      </a:r>
                    </a:p>
                    <a:p>
                      <a:pPr algn="just">
                        <a:lnSpc>
                          <a:spcPct val="115000"/>
                        </a:lnSpc>
                        <a:defRPr sz="1400">
                          <a:latin typeface="Montserrat Light"/>
                          <a:ea typeface="Montserrat Light"/>
                          <a:cs typeface="Montserrat Light"/>
                          <a:sym typeface="Montserrat Light"/>
                        </a:defRPr>
                      </a:pPr>
                      <a:r>
                        <a:t>  // Default options are marked with *</a:t>
                      </a:r>
                    </a:p>
                    <a:p>
                      <a:pPr algn="just">
                        <a:lnSpc>
                          <a:spcPct val="115000"/>
                        </a:lnSpc>
                        <a:defRPr sz="1400">
                          <a:latin typeface="Montserrat Light"/>
                          <a:ea typeface="Montserrat Light"/>
                          <a:cs typeface="Montserrat Light"/>
                          <a:sym typeface="Montserrat Light"/>
                        </a:defRPr>
                      </a:pPr>
                      <a:r>
                        <a:t>    return fetch(url, {</a:t>
                      </a:r>
                    </a:p>
                    <a:p>
                      <a:pPr algn="just">
                        <a:lnSpc>
                          <a:spcPct val="115000"/>
                        </a:lnSpc>
                        <a:defRPr sz="1400">
                          <a:latin typeface="Montserrat Light"/>
                          <a:ea typeface="Montserrat Light"/>
                          <a:cs typeface="Montserrat Light"/>
                          <a:sym typeface="Montserrat Light"/>
                        </a:defRPr>
                      </a:pPr>
                      <a:r>
                        <a:t>        method: "POST", </a:t>
                      </a:r>
                    </a:p>
                    <a:p>
                      <a:pPr algn="just">
                        <a:lnSpc>
                          <a:spcPct val="115000"/>
                        </a:lnSpc>
                        <a:defRPr sz="1400">
                          <a:latin typeface="Montserrat Light"/>
                          <a:ea typeface="Montserrat Light"/>
                          <a:cs typeface="Montserrat Light"/>
                          <a:sym typeface="Montserrat Light"/>
                        </a:defRPr>
                      </a:pPr>
                      <a:r>
                        <a:t>        headers: {</a:t>
                      </a:r>
                    </a:p>
                    <a:p>
                      <a:pPr algn="just">
                        <a:lnSpc>
                          <a:spcPct val="115000"/>
                        </a:lnSpc>
                        <a:defRPr sz="1400">
                          <a:latin typeface="Montserrat Light"/>
                          <a:ea typeface="Montserrat Light"/>
                          <a:cs typeface="Montserrat Light"/>
                          <a:sym typeface="Montserrat Light"/>
                        </a:defRPr>
                      </a:pPr>
                      <a:r>
                        <a:t>            "Content-Type": "application/json",</a:t>
                      </a:r>
                    </a:p>
                    <a:p>
                      <a:pPr algn="just">
                        <a:lnSpc>
                          <a:spcPct val="115000"/>
                        </a:lnSpc>
                        <a:defRPr sz="1400">
                          <a:latin typeface="Montserrat Light"/>
                          <a:ea typeface="Montserrat Light"/>
                          <a:cs typeface="Montserrat Light"/>
                          <a:sym typeface="Montserrat Light"/>
                        </a:defRPr>
                      </a:pPr>
                      <a:r>
                        <a:t>        },</a:t>
                      </a:r>
                    </a:p>
                    <a:p>
                      <a:pPr algn="just">
                        <a:lnSpc>
                          <a:spcPct val="115000"/>
                        </a:lnSpc>
                        <a:defRPr sz="1400">
                          <a:latin typeface="Montserrat Light"/>
                          <a:ea typeface="Montserrat Light"/>
                          <a:cs typeface="Montserrat Light"/>
                          <a:sym typeface="Montserrat Light"/>
                        </a:defRPr>
                      </a:pPr>
                      <a:r>
                        <a:t>        body: JSON.stringify(data), // body data type must match "Content-Type" header</a:t>
                      </a:r>
                    </a:p>
                    <a:p>
                      <a:pPr algn="just">
                        <a:lnSpc>
                          <a:spcPct val="115000"/>
                        </a:lnSpc>
                        <a:defRPr sz="1400">
                          <a:latin typeface="Montserrat Light"/>
                          <a:ea typeface="Montserrat Light"/>
                          <a:cs typeface="Montserrat Light"/>
                          <a:sym typeface="Montserrat Light"/>
                        </a:defRPr>
                      </a:pPr>
                      <a:r>
                        <a:t>    })</a:t>
                      </a:r>
                    </a:p>
                    <a:p>
                      <a:pPr algn="just">
                        <a:lnSpc>
                          <a:spcPct val="115000"/>
                        </a:lnSpc>
                        <a:defRPr sz="1400">
                          <a:latin typeface="Montserrat Light"/>
                          <a:ea typeface="Montserrat Light"/>
                          <a:cs typeface="Montserrat Light"/>
                          <a:sym typeface="Montserrat Light"/>
                        </a:defRPr>
                      </a:pPr>
                      <a:r>
                        <a:t>    .then(response =&gt; response.json()); // parses response to JSON</a:t>
                      </a:r>
                    </a:p>
                    <a:p>
                      <a:pPr algn="just">
                        <a:lnSpc>
                          <a:spcPct val="115000"/>
                        </a:lnSpc>
                        <a:defRPr sz="1400">
                          <a:latin typeface="Montserrat Light"/>
                          <a:ea typeface="Montserrat Light"/>
                          <a:cs typeface="Montserrat Light"/>
                          <a:sym typeface="Montserrat Ligh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5" name="Google Shape;283;p37" descr="Google Shape;283;p3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6" name="Google Shape;284;p37"/>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Use Fetch API to Post Data to Server</a:t>
            </a:r>
          </a:p>
        </p:txBody>
      </p:sp>
      <p:sp>
        <p:nvSpPr>
          <p:cNvPr id="287" name="Google Shape;285;p37"/>
          <p:cNvSpPr txBox="1"/>
          <p:nvPr>
            <p:ph type="body" idx="1"/>
          </p:nvPr>
        </p:nvSpPr>
        <p:spPr>
          <a:xfrm>
            <a:off x="616500" y="824348"/>
            <a:ext cx="7929599" cy="4190703"/>
          </a:xfrm>
          <a:prstGeom prst="rect">
            <a:avLst/>
          </a:prstGeom>
        </p:spPr>
        <p:txBody>
          <a:bodyPr/>
          <a:lstStyle/>
          <a:p>
            <a:pPr indent="-381000">
              <a:buClr>
                <a:schemeClr val="accent3"/>
              </a:buClr>
              <a:buSzPts val="2400"/>
              <a:buChar char="❖"/>
              <a:defRPr sz="2400">
                <a:solidFill>
                  <a:srgbClr val="FFFFFF"/>
                </a:solidFill>
              </a:defRPr>
            </a:pPr>
            <a:r>
              <a:t>If we want our Express server to be able to access content that is passed in the body of the HTTP request, we need to include the </a:t>
            </a:r>
            <a:r>
              <a:rPr>
                <a:solidFill>
                  <a:schemeClr val="accent3"/>
                </a:solidFill>
              </a:rPr>
              <a:t>body-parser middleware.</a:t>
            </a:r>
            <a:endParaRPr>
              <a:solidFill>
                <a:schemeClr val="accent3"/>
              </a:solidFill>
            </a:endParaRPr>
          </a:p>
          <a:p>
            <a:pPr indent="-381000">
              <a:buClr>
                <a:schemeClr val="accent3"/>
              </a:buClr>
              <a:buSzPts val="2400"/>
              <a:buChar char="❖"/>
              <a:defRPr sz="2400">
                <a:solidFill>
                  <a:srgbClr val="FFFFFF"/>
                </a:solidFill>
              </a:defRPr>
            </a:pPr>
            <a:r>
              <a:rPr>
                <a:solidFill>
                  <a:schemeClr val="accent3"/>
                </a:solidFill>
              </a:rPr>
              <a:t>app.use(express.json())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2"/>
          </a:xfrm>
          <a:prstGeom prst="rect">
            <a:avLst/>
          </a:prstGeom>
        </p:spPr>
        <p:txBody>
          <a:bodyPr/>
          <a:lstStyle>
            <a:lvl1pPr algn="ctr" defTabSz="676655">
              <a:defRPr b="1" sz="2300">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2"/>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Learn how to connect our API to a react front end application.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21" name="Google Shape;163;p21"/>
          <p:cNvSpPr txBox="1"/>
          <p:nvPr>
            <p:ph type="title" idx="4294967295"/>
          </p:nvPr>
        </p:nvSpPr>
        <p:spPr>
          <a:xfrm>
            <a:off x="727650" y="620400"/>
            <a:ext cx="7688699" cy="535202"/>
          </a:xfrm>
          <a:prstGeom prst="rect">
            <a:avLst/>
          </a:prstGeom>
        </p:spPr>
        <p:txBody>
          <a:bodyPr/>
          <a:lstStyle>
            <a:lvl1pPr algn="ctr" defTabSz="676655">
              <a:defRPr b="1" sz="2300">
                <a:solidFill>
                  <a:schemeClr val="accent3"/>
                </a:solidFill>
              </a:defRPr>
            </a:lvl1pPr>
          </a:lstStyle>
          <a:p>
            <a:pPr/>
            <a:r>
              <a:t>Front end example</a:t>
            </a:r>
          </a:p>
        </p:txBody>
      </p:sp>
      <p:sp>
        <p:nvSpPr>
          <p:cNvPr id="222" name="Google Shape;164;p21"/>
          <p:cNvSpPr txBox="1"/>
          <p:nvPr>
            <p:ph type="body" idx="4294967295"/>
          </p:nvPr>
        </p:nvSpPr>
        <p:spPr>
          <a:xfrm>
            <a:off x="727649" y="1434525"/>
            <a:ext cx="8035202" cy="3000602"/>
          </a:xfrm>
          <a:prstGeom prst="rect">
            <a:avLst/>
          </a:prstGeom>
        </p:spPr>
        <p:txBody>
          <a:bodyPr/>
          <a:lstStyle>
            <a:lvl1pPr indent="-381000">
              <a:lnSpc>
                <a:spcPct val="115000"/>
              </a:lnSpc>
              <a:buClr>
                <a:srgbClr val="FFFFFF"/>
              </a:buClr>
              <a:buSzPts val="2400"/>
              <a:buChar char="❖"/>
              <a:defRPr sz="2400">
                <a:solidFill>
                  <a:srgbClr val="FFFFFF"/>
                </a:solidFill>
              </a:defRPr>
            </a:lvl1pPr>
          </a:lstStyle>
          <a:p>
            <a:pPr/>
            <a:r>
              <a:t>This is the front end of our application</a:t>
            </a:r>
          </a:p>
        </p:txBody>
      </p:sp>
      <p:pic>
        <p:nvPicPr>
          <p:cNvPr id="223" name="Google Shape;165;p21" descr="Google Shape;165;p21"/>
          <p:cNvPicPr>
            <a:picLocks noChangeAspect="1"/>
          </p:cNvPicPr>
          <p:nvPr/>
        </p:nvPicPr>
        <p:blipFill>
          <a:blip r:embed="rId3">
            <a:extLst/>
          </a:blip>
          <a:stretch>
            <a:fillRect/>
          </a:stretch>
        </p:blipFill>
        <p:spPr>
          <a:xfrm>
            <a:off x="1071949" y="1986876"/>
            <a:ext cx="6028252" cy="26172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5" name="Google Shape;211;p27" descr="Google Shape;211;p2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6" name="Google Shape;212;p27"/>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Functions </a:t>
            </a:r>
          </a:p>
        </p:txBody>
      </p:sp>
      <p:sp>
        <p:nvSpPr>
          <p:cNvPr id="227" name="Google Shape;213;p27"/>
          <p:cNvSpPr txBox="1"/>
          <p:nvPr>
            <p:ph type="body" idx="1"/>
          </p:nvPr>
        </p:nvSpPr>
        <p:spPr>
          <a:xfrm>
            <a:off x="455050" y="786473"/>
            <a:ext cx="8134199" cy="2652904"/>
          </a:xfrm>
          <a:prstGeom prst="rect">
            <a:avLst/>
          </a:prstGeom>
        </p:spPr>
        <p:txBody>
          <a:bodyPr/>
          <a:lstStyle>
            <a:lvl1pPr indent="-381000">
              <a:buClr>
                <a:schemeClr val="accent3"/>
              </a:buClr>
              <a:buSzPts val="2400"/>
              <a:buChar char="❖"/>
              <a:defRPr sz="2400">
                <a:solidFill>
                  <a:schemeClr val="accent3"/>
                </a:solidFill>
                <a:latin typeface="Consolas"/>
                <a:ea typeface="Consolas"/>
                <a:cs typeface="Consolas"/>
                <a:sym typeface="Consolas"/>
              </a:defRPr>
            </a:lvl1pPr>
          </a:lstStyle>
          <a:p>
            <a:pPr/>
            <a:r>
              <a:t>Methods</a:t>
            </a:r>
          </a:p>
        </p:txBody>
      </p:sp>
      <p:pic>
        <p:nvPicPr>
          <p:cNvPr id="228" name="Google Shape;214;p27" descr="Google Shape;214;p27"/>
          <p:cNvPicPr>
            <a:picLocks noChangeAspect="1"/>
          </p:cNvPicPr>
          <p:nvPr/>
        </p:nvPicPr>
        <p:blipFill>
          <a:blip r:embed="rId4">
            <a:extLst/>
          </a:blip>
          <a:stretch>
            <a:fillRect/>
          </a:stretch>
        </p:blipFill>
        <p:spPr>
          <a:xfrm>
            <a:off x="978099" y="1386800"/>
            <a:ext cx="4895852" cy="304800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Google Shape;219;p28" descr="Google Shape;219;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3" name="Google Shape;220;p28"/>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Displaying the JSON file on endpoint</a:t>
            </a:r>
          </a:p>
        </p:txBody>
      </p:sp>
      <p:sp>
        <p:nvSpPr>
          <p:cNvPr id="234" name="Google Shape;221;p28"/>
          <p:cNvSpPr txBox="1"/>
          <p:nvPr>
            <p:ph type="body" idx="1"/>
          </p:nvPr>
        </p:nvSpPr>
        <p:spPr>
          <a:xfrm>
            <a:off x="616500" y="748149"/>
            <a:ext cx="7929599" cy="3949803"/>
          </a:xfrm>
          <a:prstGeom prst="rect">
            <a:avLst/>
          </a:prstGeom>
        </p:spPr>
        <p:txBody>
          <a:bodyPr/>
          <a:lstStyle/>
          <a:p>
            <a:pPr indent="-381000">
              <a:buClr>
                <a:schemeClr val="accent3"/>
              </a:buClr>
              <a:buSzPts val="2400"/>
              <a:buChar char="❖"/>
              <a:defRPr sz="2400">
                <a:solidFill>
                  <a:srgbClr val="FFFFFF"/>
                </a:solidFill>
              </a:defRPr>
            </a:pPr>
            <a:r>
              <a:t>Now we will look at rendering the JSON file that we have read inside an end point.</a:t>
            </a:r>
          </a:p>
          <a:p>
            <a:pPr indent="-381000">
              <a:buClr>
                <a:srgbClr val="FFFFFF"/>
              </a:buClr>
              <a:buSzPts val="2400"/>
              <a:buChar char="❖"/>
              <a:defRPr sz="2400">
                <a:solidFill>
                  <a:srgbClr val="FFFFFF"/>
                </a:solidFill>
              </a:defRPr>
            </a:pPr>
            <a:r>
              <a:t>We are also returning a status code of 200 (which is the default response) to be certain we will return JSON.</a:t>
            </a:r>
          </a:p>
        </p:txBody>
      </p:sp>
      <p:pic>
        <p:nvPicPr>
          <p:cNvPr id="235" name="Google Shape;222;p28" descr="Google Shape;222;p28"/>
          <p:cNvPicPr>
            <a:picLocks noChangeAspect="1"/>
          </p:cNvPicPr>
          <p:nvPr/>
        </p:nvPicPr>
        <p:blipFill>
          <a:blip r:embed="rId4">
            <a:extLst/>
          </a:blip>
          <a:stretch>
            <a:fillRect/>
          </a:stretch>
        </p:blipFill>
        <p:spPr>
          <a:xfrm>
            <a:off x="1971038" y="2686374"/>
            <a:ext cx="5220526" cy="201157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Google Shape;227;p29" descr="Google Shape;227;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0" name="Google Shape;228;p29"/>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How to get specific items</a:t>
            </a:r>
          </a:p>
        </p:txBody>
      </p:sp>
      <p:sp>
        <p:nvSpPr>
          <p:cNvPr id="241" name="Google Shape;229;p29"/>
          <p:cNvSpPr txBox="1"/>
          <p:nvPr>
            <p:ph type="body" idx="1"/>
          </p:nvPr>
        </p:nvSpPr>
        <p:spPr>
          <a:xfrm>
            <a:off x="616500" y="748149"/>
            <a:ext cx="7929599" cy="3949803"/>
          </a:xfrm>
          <a:prstGeom prst="rect">
            <a:avLst/>
          </a:prstGeom>
        </p:spPr>
        <p:txBody>
          <a:bodyPr/>
          <a:lstStyle>
            <a:lvl1pPr indent="-381000">
              <a:buClr>
                <a:schemeClr val="accent3"/>
              </a:buClr>
              <a:buSzPts val="2400"/>
              <a:buChar char="❖"/>
              <a:defRPr sz="2400">
                <a:solidFill>
                  <a:srgbClr val="FFFFFF"/>
                </a:solidFill>
              </a:defRPr>
            </a:lvl1pPr>
          </a:lstStyle>
          <a:p>
            <a:pPr/>
            <a:r>
              <a:t>This is a specific GET Method</a:t>
            </a:r>
          </a:p>
        </p:txBody>
      </p:sp>
      <p:pic>
        <p:nvPicPr>
          <p:cNvPr id="242" name="Google Shape;230;p29" descr="Google Shape;230;p29"/>
          <p:cNvPicPr>
            <a:picLocks noChangeAspect="1"/>
          </p:cNvPicPr>
          <p:nvPr/>
        </p:nvPicPr>
        <p:blipFill>
          <a:blip r:embed="rId4">
            <a:extLst/>
          </a:blip>
          <a:stretch>
            <a:fillRect/>
          </a:stretch>
        </p:blipFill>
        <p:spPr>
          <a:xfrm>
            <a:off x="1498699" y="1242023"/>
            <a:ext cx="6146602" cy="380325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Google Shape;235;p30" descr="Google Shape;235;p3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7" name="Google Shape;236;p30"/>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How to Delete specific items</a:t>
            </a:r>
          </a:p>
        </p:txBody>
      </p:sp>
      <p:sp>
        <p:nvSpPr>
          <p:cNvPr id="248" name="Google Shape;237;p30"/>
          <p:cNvSpPr txBox="1"/>
          <p:nvPr>
            <p:ph type="body" idx="1"/>
          </p:nvPr>
        </p:nvSpPr>
        <p:spPr>
          <a:xfrm>
            <a:off x="616500" y="748149"/>
            <a:ext cx="7929599" cy="3949803"/>
          </a:xfrm>
          <a:prstGeom prst="rect">
            <a:avLst/>
          </a:prstGeom>
        </p:spPr>
        <p:txBody>
          <a:bodyPr/>
          <a:lstStyle>
            <a:lvl1pPr indent="-381000">
              <a:buClr>
                <a:schemeClr val="accent3"/>
              </a:buClr>
              <a:buSzPts val="2400"/>
              <a:buChar char="❖"/>
              <a:defRPr sz="2400">
                <a:solidFill>
                  <a:srgbClr val="FFFFFF"/>
                </a:solidFill>
              </a:defRPr>
            </a:lvl1pPr>
          </a:lstStyle>
          <a:p>
            <a:pPr/>
            <a:r>
              <a:t>This is a specific Delete Method</a:t>
            </a:r>
          </a:p>
        </p:txBody>
      </p:sp>
      <p:pic>
        <p:nvPicPr>
          <p:cNvPr id="249" name="Google Shape;238;p30" descr="Google Shape;238;p30"/>
          <p:cNvPicPr>
            <a:picLocks noChangeAspect="1"/>
          </p:cNvPicPr>
          <p:nvPr/>
        </p:nvPicPr>
        <p:blipFill>
          <a:blip r:embed="rId4">
            <a:extLst/>
          </a:blip>
          <a:stretch>
            <a:fillRect/>
          </a:stretch>
        </p:blipFill>
        <p:spPr>
          <a:xfrm>
            <a:off x="1220000" y="1270074"/>
            <a:ext cx="6789850" cy="38338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3" name="Google Shape;243;p31" descr="Google Shape;243;p3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4" name="Google Shape;244;p31"/>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How to Add new items</a:t>
            </a:r>
          </a:p>
        </p:txBody>
      </p:sp>
      <p:sp>
        <p:nvSpPr>
          <p:cNvPr id="255" name="Google Shape;245;p31"/>
          <p:cNvSpPr txBox="1"/>
          <p:nvPr>
            <p:ph type="body" idx="1"/>
          </p:nvPr>
        </p:nvSpPr>
        <p:spPr>
          <a:xfrm>
            <a:off x="616500" y="748149"/>
            <a:ext cx="7929599" cy="3949803"/>
          </a:xfrm>
          <a:prstGeom prst="rect">
            <a:avLst/>
          </a:prstGeom>
        </p:spPr>
        <p:txBody>
          <a:bodyPr/>
          <a:lstStyle>
            <a:lvl1pPr indent="-381000">
              <a:buClr>
                <a:schemeClr val="accent3"/>
              </a:buClr>
              <a:buSzPts val="2400"/>
              <a:buChar char="❖"/>
              <a:defRPr sz="2400">
                <a:solidFill>
                  <a:srgbClr val="FFFFFF"/>
                </a:solidFill>
              </a:defRPr>
            </a:lvl1pPr>
          </a:lstStyle>
          <a:p>
            <a:pPr/>
            <a:r>
              <a:t>This is a add new item Method</a:t>
            </a:r>
          </a:p>
        </p:txBody>
      </p:sp>
      <p:pic>
        <p:nvPicPr>
          <p:cNvPr id="256" name="Google Shape;246;p31" descr="Google Shape;246;p31"/>
          <p:cNvPicPr>
            <a:picLocks noChangeAspect="1"/>
          </p:cNvPicPr>
          <p:nvPr/>
        </p:nvPicPr>
        <p:blipFill>
          <a:blip r:embed="rId4">
            <a:extLst/>
          </a:blip>
          <a:stretch>
            <a:fillRect/>
          </a:stretch>
        </p:blipFill>
        <p:spPr>
          <a:xfrm>
            <a:off x="526725" y="1227975"/>
            <a:ext cx="8090552" cy="38805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0" name="Google Shape;251;p32" descr="Google Shape;251;p32"/>
          <p:cNvPicPr>
            <a:picLocks noChangeAspect="1"/>
          </p:cNvPicPr>
          <p:nvPr/>
        </p:nvPicPr>
        <p:blipFill>
          <a:blip r:embed="rId3">
            <a:extLst/>
          </a:blip>
          <a:stretch>
            <a:fillRect/>
          </a:stretch>
        </p:blipFill>
        <p:spPr>
          <a:xfrm>
            <a:off x="0" y="0"/>
            <a:ext cx="9144000" cy="5143500"/>
          </a:xfrm>
          <a:prstGeom prst="rect">
            <a:avLst/>
          </a:prstGeom>
          <a:ln w="12700">
            <a:miter lim="400000"/>
          </a:ln>
        </p:spPr>
      </p:pic>
      <p:graphicFrame>
        <p:nvGraphicFramePr>
          <p:cNvPr id="261" name="Google Shape;252;p32"/>
          <p:cNvGraphicFramePr/>
          <p:nvPr/>
        </p:nvGraphicFramePr>
        <p:xfrm>
          <a:off x="1706398" y="1508125"/>
          <a:ext cx="5731202" cy="1016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class MyComponent extends React.Component {</a:t>
                      </a:r>
                    </a:p>
                    <a:p>
                      <a:pPr algn="just">
                        <a:spcBef>
                          <a:spcPts val="500"/>
                        </a:spcBef>
                        <a:defRPr sz="1400">
                          <a:latin typeface="Montserrat Light"/>
                          <a:ea typeface="Montserrat Light"/>
                          <a:cs typeface="Montserrat Light"/>
                          <a:sym typeface="Montserrat Light"/>
                        </a:defRPr>
                      </a:pPr>
                      <a:r>
                        <a:t>  constructor(props) {</a:t>
                      </a:r>
                    </a:p>
                    <a:p>
                      <a:pPr algn="just">
                        <a:spcBef>
                          <a:spcPts val="500"/>
                        </a:spcBef>
                        <a:defRPr sz="1400">
                          <a:latin typeface="Montserrat Light"/>
                          <a:ea typeface="Montserrat Light"/>
                          <a:cs typeface="Montserrat Light"/>
                          <a:sym typeface="Montserrat Light"/>
                        </a:defRPr>
                      </a:pPr>
                      <a:r>
                        <a:t>    super(props);</a:t>
                      </a:r>
                    </a:p>
                    <a:p>
                      <a:pPr algn="just">
                        <a:spcBef>
                          <a:spcPts val="500"/>
                        </a:spcBef>
                        <a:defRPr sz="1400">
                          <a:latin typeface="Montserrat Light"/>
                          <a:ea typeface="Montserrat Light"/>
                          <a:cs typeface="Montserrat Light"/>
                          <a:sym typeface="Montserrat Light"/>
                        </a:defRPr>
                      </a:pPr>
                      <a:r>
                        <a:t>    this.state = {</a:t>
                      </a:r>
                    </a:p>
                    <a:p>
                      <a:pPr algn="just">
                        <a:spcBef>
                          <a:spcPts val="500"/>
                        </a:spcBef>
                        <a:defRPr sz="1400">
                          <a:latin typeface="Montserrat Light"/>
                          <a:ea typeface="Montserrat Light"/>
                          <a:cs typeface="Montserrat Light"/>
                          <a:sym typeface="Montserrat Light"/>
                        </a:defRPr>
                      </a:pPr>
                      <a:r>
                        <a:t>      error: null,</a:t>
                      </a:r>
                    </a:p>
                    <a:p>
                      <a:pPr algn="just">
                        <a:spcBef>
                          <a:spcPts val="500"/>
                        </a:spcBef>
                        <a:defRPr sz="1400">
                          <a:latin typeface="Montserrat Light"/>
                          <a:ea typeface="Montserrat Light"/>
                          <a:cs typeface="Montserrat Light"/>
                          <a:sym typeface="Montserrat Light"/>
                        </a:defRPr>
                      </a:pPr>
                      <a:r>
                        <a:t>      isLoaded: false,</a:t>
                      </a:r>
                    </a:p>
                    <a:p>
                      <a:pPr algn="just">
                        <a:spcBef>
                          <a:spcPts val="500"/>
                        </a:spcBef>
                        <a:defRPr sz="1400">
                          <a:latin typeface="Montserrat Light"/>
                          <a:ea typeface="Montserrat Light"/>
                          <a:cs typeface="Montserrat Light"/>
                          <a:sym typeface="Montserrat Light"/>
                        </a:defRPr>
                      </a:pPr>
                      <a:r>
                        <a:t>      items: []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