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8" r:id="rId2"/>
    <p:sldId id="2807" r:id="rId3"/>
    <p:sldId id="328" r:id="rId4"/>
    <p:sldId id="2826" r:id="rId5"/>
    <p:sldId id="2789" r:id="rId6"/>
    <p:sldId id="331" r:id="rId7"/>
    <p:sldId id="360" r:id="rId8"/>
    <p:sldId id="336" r:id="rId9"/>
    <p:sldId id="346" r:id="rId10"/>
    <p:sldId id="349" r:id="rId11"/>
    <p:sldId id="2791" r:id="rId12"/>
    <p:sldId id="2830" r:id="rId13"/>
    <p:sldId id="2792" r:id="rId14"/>
    <p:sldId id="2831" r:id="rId15"/>
    <p:sldId id="2827" r:id="rId16"/>
    <p:sldId id="268" r:id="rId17"/>
    <p:sldId id="313" r:id="rId18"/>
    <p:sldId id="427" r:id="rId19"/>
    <p:sldId id="2795" r:id="rId20"/>
    <p:sldId id="2796" r:id="rId21"/>
    <p:sldId id="2797" r:id="rId22"/>
    <p:sldId id="2798" r:id="rId23"/>
    <p:sldId id="2799" r:id="rId24"/>
    <p:sldId id="2801" r:id="rId25"/>
    <p:sldId id="304" r:id="rId26"/>
    <p:sldId id="2805" r:id="rId27"/>
    <p:sldId id="2832" r:id="rId28"/>
    <p:sldId id="2828" r:id="rId29"/>
    <p:sldId id="477" r:id="rId30"/>
    <p:sldId id="478" r:id="rId31"/>
    <p:sldId id="465" r:id="rId32"/>
    <p:sldId id="466" r:id="rId33"/>
    <p:sldId id="474" r:id="rId34"/>
    <p:sldId id="467" r:id="rId35"/>
    <p:sldId id="404" r:id="rId36"/>
    <p:sldId id="480" r:id="rId37"/>
    <p:sldId id="2803" r:id="rId38"/>
    <p:sldId id="468" r:id="rId39"/>
    <p:sldId id="2821" r:id="rId40"/>
    <p:sldId id="2808" r:id="rId41"/>
    <p:sldId id="481" r:id="rId42"/>
    <p:sldId id="2822" r:id="rId43"/>
    <p:sldId id="2829" r:id="rId44"/>
    <p:sldId id="405" r:id="rId45"/>
    <p:sldId id="406" r:id="rId46"/>
    <p:sldId id="487" r:id="rId47"/>
    <p:sldId id="407" r:id="rId48"/>
    <p:sldId id="482" r:id="rId49"/>
    <p:sldId id="2823" r:id="rId50"/>
    <p:sldId id="2824" r:id="rId51"/>
    <p:sldId id="488" r:id="rId52"/>
    <p:sldId id="2825" r:id="rId53"/>
    <p:sldId id="414" r:id="rId54"/>
    <p:sldId id="469" r:id="rId5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45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1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1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0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30.png"/><Relationship Id="rId5" Type="http://schemas.openxmlformats.org/officeDocument/2006/relationships/image" Target="../media/image180.png"/><Relationship Id="rId10" Type="http://schemas.openxmlformats.org/officeDocument/2006/relationships/image" Target="../media/image34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Relationship Id="rId9" Type="http://schemas.openxmlformats.org/officeDocument/2006/relationships/image" Target="../media/image30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21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1.png"/><Relationship Id="rId9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47.png"/><Relationship Id="rId5" Type="http://schemas.openxmlformats.org/officeDocument/2006/relationships/image" Target="../media/image55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5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65.jpeg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6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6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6.wmf"/><Relationship Id="rId4" Type="http://schemas.openxmlformats.org/officeDocument/2006/relationships/image" Target="../media/image6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7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6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96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9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kimicrowave.com/Mixers/IQ_Quadrature-IF_Double-Balanced/IQ-0318.aspx" TargetMode="External"/><Relationship Id="rId5" Type="http://schemas.openxmlformats.org/officeDocument/2006/relationships/hyperlink" Target="http://www.markimicrowave.com/Assets/datasheets/IQ-0318.pdf" TargetMode="Externa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3.  Multi-Path Fading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Special Case: 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Delay, gain in passband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delay, gain </a:t>
                </a:r>
                <a:r>
                  <a:rPr lang="en-US" b="0" dirty="0"/>
                  <a:t>and </a:t>
                </a:r>
                <a:r>
                  <a:rPr lang="en-US" b="0" dirty="0">
                    <a:solidFill>
                      <a:srgbClr val="00B050"/>
                    </a:solidFill>
                  </a:rPr>
                  <a:t>phase rotation </a:t>
                </a:r>
                <a:r>
                  <a:rPr lang="en-US" b="0" dirty="0"/>
                  <a:t>in baseband </a:t>
                </a:r>
              </a:p>
              <a:p>
                <a:r>
                  <a:rPr lang="en-US" b="0" dirty="0"/>
                  <a:t>Proof:</a:t>
                </a:r>
              </a:p>
              <a:p>
                <a:pPr lvl="1"/>
                <a:r>
                  <a:rPr lang="en-US" b="0" dirty="0"/>
                  <a:t>Passband frequency response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𝑗𝑓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frequency response: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impulse response: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  <a:blipFill>
                <a:blip r:embed="rId3"/>
                <a:stretch>
                  <a:fillRect l="-1333" t="-6827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F82C7-246A-4171-B9B4-7D6751332FDF}"/>
              </a:ext>
            </a:extLst>
          </p:cNvPr>
          <p:cNvGrpSpPr/>
          <p:nvPr/>
        </p:nvGrpSpPr>
        <p:grpSpPr>
          <a:xfrm>
            <a:off x="2424758" y="1488928"/>
            <a:ext cx="2214096" cy="2109035"/>
            <a:chOff x="2424758" y="1488928"/>
            <a:chExt cx="2214096" cy="210903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73DA81-F756-4F69-9D92-54F9C028F07D}"/>
                </a:ext>
              </a:extLst>
            </p:cNvPr>
            <p:cNvSpPr/>
            <p:nvPr/>
          </p:nvSpPr>
          <p:spPr>
            <a:xfrm>
              <a:off x="2424758" y="2079725"/>
              <a:ext cx="2214096" cy="70467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A96F60-C138-4E49-89A7-E4E69ABA3854}"/>
                    </a:ext>
                  </a:extLst>
                </p:cNvPr>
                <p:cNvSpPr/>
                <p:nvPr/>
              </p:nvSpPr>
              <p:spPr>
                <a:xfrm>
                  <a:off x="2612273" y="2246957"/>
                  <a:ext cx="2026580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A96F60-C138-4E49-89A7-E4E69ABA38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273" y="2246957"/>
                  <a:ext cx="2026580" cy="390748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8E47C5-5096-4818-9D88-8A7C4AD948B7}"/>
                </a:ext>
              </a:extLst>
            </p:cNvPr>
            <p:cNvSpPr txBox="1"/>
            <p:nvPr/>
          </p:nvSpPr>
          <p:spPr>
            <a:xfrm>
              <a:off x="2568072" y="1488928"/>
              <a:ext cx="185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Passband channel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4A5A56-3916-4B48-A98C-2DDDBFA9C544}"/>
                    </a:ext>
                  </a:extLst>
                </p:cNvPr>
                <p:cNvSpPr txBox="1"/>
                <p:nvPr/>
              </p:nvSpPr>
              <p:spPr>
                <a:xfrm>
                  <a:off x="2670697" y="2951632"/>
                  <a:ext cx="11390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gain</a:t>
                  </a:r>
                  <a:br>
                    <a:rPr lang="en-US" dirty="0">
                      <a:solidFill>
                        <a:schemeClr val="tx1"/>
                      </a:solidFill>
                    </a:rPr>
                  </a:br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delay 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4A5A56-3916-4B48-A98C-2DDDBFA9C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97" y="2951632"/>
                  <a:ext cx="1139094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4717" r="-42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0D7EA-7842-4138-AEC0-D5DEC2EBDF66}"/>
              </a:ext>
            </a:extLst>
          </p:cNvPr>
          <p:cNvGrpSpPr/>
          <p:nvPr/>
        </p:nvGrpSpPr>
        <p:grpSpPr>
          <a:xfrm>
            <a:off x="4875119" y="1463721"/>
            <a:ext cx="4083535" cy="2298196"/>
            <a:chOff x="4875119" y="1463721"/>
            <a:chExt cx="4083535" cy="229819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1828EC-BE7A-4280-BE72-AB5ABECECE56}"/>
                </a:ext>
              </a:extLst>
            </p:cNvPr>
            <p:cNvSpPr/>
            <p:nvPr/>
          </p:nvSpPr>
          <p:spPr>
            <a:xfrm>
              <a:off x="6089793" y="2115990"/>
              <a:ext cx="2868861" cy="70467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9A35D4-669E-4591-8AAE-A3EE8F402EAC}"/>
                </a:ext>
              </a:extLst>
            </p:cNvPr>
            <p:cNvSpPr txBox="1"/>
            <p:nvPr/>
          </p:nvSpPr>
          <p:spPr>
            <a:xfrm>
              <a:off x="6455283" y="1463721"/>
              <a:ext cx="2195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Baseband equivalent </a:t>
              </a:r>
              <a:b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channel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8D30272B-1719-4DC3-AEAF-D96F89630D8D}"/>
                </a:ext>
              </a:extLst>
            </p:cNvPr>
            <p:cNvSpPr/>
            <p:nvPr/>
          </p:nvSpPr>
          <p:spPr>
            <a:xfrm rot="16200000">
              <a:off x="5233890" y="1932205"/>
              <a:ext cx="260866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F1303C-F113-43CD-BCD0-AF8B5545D415}"/>
                    </a:ext>
                  </a:extLst>
                </p:cNvPr>
                <p:cNvSpPr/>
                <p:nvPr/>
              </p:nvSpPr>
              <p:spPr>
                <a:xfrm>
                  <a:off x="5996985" y="2279206"/>
                  <a:ext cx="2868862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𝜋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𝜏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F1303C-F113-43CD-BCD0-AF8B5545D4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85" y="2279206"/>
                  <a:ext cx="2868862" cy="378245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966C4B-40BB-4AA7-A56A-10DA600DB60B}"/>
                    </a:ext>
                  </a:extLst>
                </p:cNvPr>
                <p:cNvSpPr txBox="1"/>
                <p:nvPr/>
              </p:nvSpPr>
              <p:spPr>
                <a:xfrm>
                  <a:off x="6089793" y="2838587"/>
                  <a:ext cx="282500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gain</a:t>
                  </a:r>
                  <a:br>
                    <a:rPr lang="en-US" dirty="0">
                      <a:solidFill>
                        <a:schemeClr val="tx1"/>
                      </a:solidFill>
                    </a:rPr>
                  </a:br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delay</a:t>
                  </a:r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= phase rotation 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966C4B-40BB-4AA7-A56A-10DA600DB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793" y="2838587"/>
                  <a:ext cx="2825004" cy="923330"/>
                </a:xfrm>
                <a:prstGeom prst="rect">
                  <a:avLst/>
                </a:prstGeom>
                <a:blipFill>
                  <a:blip r:embed="rId7"/>
                  <a:stretch>
                    <a:fillRect t="-3974" r="-86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48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Synchronization and Delay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1" y="3659853"/>
                <a:ext cx="9305321" cy="23101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synchronization </a:t>
                </a:r>
                <a:r>
                  <a:rPr lang="en-US" dirty="0"/>
                  <a:t>at the receiver: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arrival time</a:t>
                </a:r>
                <a:r>
                  <a:rPr lang="en-US" dirty="0"/>
                  <a:t> of the signal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Starts processing remainder of signal starting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to shifting received signal ahead in time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Remaining time error: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Later, we will discuss:</a:t>
                </a:r>
              </a:p>
              <a:p>
                <a:pPr lvl="1"/>
                <a:r>
                  <a:rPr lang="en-US" dirty="0"/>
                  <a:t>How to estimate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(synchronization) and how to correct for gain and phase error (equalization)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1" y="3659853"/>
                <a:ext cx="9305321" cy="2310124"/>
              </a:xfrm>
              <a:blipFill>
                <a:blip r:embed="rId3"/>
                <a:stretch>
                  <a:fillRect l="-1441" t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9305" y="1643197"/>
                <a:ext cx="1735539" cy="658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305" y="1643197"/>
                <a:ext cx="1735539" cy="658450"/>
              </a:xfrm>
              <a:prstGeom prst="rect">
                <a:avLst/>
              </a:prstGeom>
              <a:blipFill>
                <a:blip r:embed="rId5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A796CA-8042-4374-B4B2-502D273ADBDC}"/>
              </a:ext>
            </a:extLst>
          </p:cNvPr>
          <p:cNvSpPr/>
          <p:nvPr/>
        </p:nvSpPr>
        <p:spPr>
          <a:xfrm>
            <a:off x="7486735" y="1970666"/>
            <a:ext cx="1165673" cy="6858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A3C8E-3042-4CD8-B47F-F8175DBEE49A}"/>
                  </a:ext>
                </a:extLst>
              </p:cNvPr>
              <p:cNvSpPr txBox="1"/>
              <p:nvPr/>
            </p:nvSpPr>
            <p:spPr>
              <a:xfrm>
                <a:off x="8199342" y="2740575"/>
                <a:ext cx="1803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Delay estimate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A3C8E-3042-4CD8-B47F-F8175DBE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342" y="2740575"/>
                <a:ext cx="1803466" cy="369332"/>
              </a:xfrm>
              <a:prstGeom prst="rect">
                <a:avLst/>
              </a:prstGeom>
              <a:blipFill>
                <a:blip r:embed="rId6"/>
                <a:stretch>
                  <a:fillRect l="-2703" t="-10000" r="-12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9CD3049-2CAB-4269-91CF-72B6383ABCCB}"/>
              </a:ext>
            </a:extLst>
          </p:cNvPr>
          <p:cNvSpPr txBox="1"/>
          <p:nvPr/>
        </p:nvSpPr>
        <p:spPr>
          <a:xfrm>
            <a:off x="7763237" y="2116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/>
              <p:nvPr/>
            </p:nvSpPr>
            <p:spPr>
              <a:xfrm>
                <a:off x="8919762" y="1364878"/>
                <a:ext cx="1873398" cy="935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62" y="1364878"/>
                <a:ext cx="1873398" cy="935449"/>
              </a:xfrm>
              <a:prstGeom prst="rect">
                <a:avLst/>
              </a:prstGeom>
              <a:blipFill>
                <a:blip r:embed="rId7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1FDDA-89F5-45CF-ADB0-C644807A9E17}"/>
              </a:ext>
            </a:extLst>
          </p:cNvPr>
          <p:cNvCxnSpPr>
            <a:cxnSpLocks/>
          </p:cNvCxnSpPr>
          <p:nvPr/>
        </p:nvCxnSpPr>
        <p:spPr>
          <a:xfrm>
            <a:off x="8652408" y="2313566"/>
            <a:ext cx="15439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10EA6AE-0DEA-4FD9-B2BC-D60EDF7BD614}"/>
              </a:ext>
            </a:extLst>
          </p:cNvPr>
          <p:cNvCxnSpPr>
            <a:cxnSpLocks/>
            <a:stCxn id="56" idx="0"/>
            <a:endCxn id="40" idx="1"/>
          </p:cNvCxnSpPr>
          <p:nvPr/>
        </p:nvCxnSpPr>
        <p:spPr>
          <a:xfrm rot="16200000" flipH="1">
            <a:off x="6031445" y="858275"/>
            <a:ext cx="339795" cy="2570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F35758-2F7B-47D1-A700-1841EDABBEAE}"/>
              </a:ext>
            </a:extLst>
          </p:cNvPr>
          <p:cNvSpPr/>
          <p:nvPr/>
        </p:nvSpPr>
        <p:spPr>
          <a:xfrm rot="10800000">
            <a:off x="4697835" y="1691436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6C1850-6892-449A-889A-E4CA58F733FD}"/>
              </a:ext>
            </a:extLst>
          </p:cNvPr>
          <p:cNvSpPr/>
          <p:nvPr/>
        </p:nvSpPr>
        <p:spPr>
          <a:xfrm>
            <a:off x="5281382" y="2824927"/>
            <a:ext cx="1019460" cy="213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E9F897-20FF-46EF-9AE7-9CF792137741}"/>
              </a:ext>
            </a:extLst>
          </p:cNvPr>
          <p:cNvCxnSpPr>
            <a:cxnSpLocks/>
          </p:cNvCxnSpPr>
          <p:nvPr/>
        </p:nvCxnSpPr>
        <p:spPr>
          <a:xfrm>
            <a:off x="4469094" y="3034366"/>
            <a:ext cx="2141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D31FD2-F818-4589-B6D4-D0FB6F0EE6E9}"/>
              </a:ext>
            </a:extLst>
          </p:cNvPr>
          <p:cNvCxnSpPr>
            <a:cxnSpLocks/>
          </p:cNvCxnSpPr>
          <p:nvPr/>
        </p:nvCxnSpPr>
        <p:spPr>
          <a:xfrm>
            <a:off x="4833328" y="2739031"/>
            <a:ext cx="0" cy="48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C33E34-9215-4DA3-84FC-E5CE76EE4697}"/>
                  </a:ext>
                </a:extLst>
              </p:cNvPr>
              <p:cNvSpPr txBox="1"/>
              <p:nvPr/>
            </p:nvSpPr>
            <p:spPr>
              <a:xfrm>
                <a:off x="5444774" y="2477704"/>
                <a:ext cx="856068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𝐴𝐶</m:t>
                      </m:r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C33E34-9215-4DA3-84FC-E5CE76EE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74" y="2477704"/>
                <a:ext cx="856068" cy="381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7E09E31-9D90-44F2-8856-A82F7FC1E727}"/>
              </a:ext>
            </a:extLst>
          </p:cNvPr>
          <p:cNvGrpSpPr/>
          <p:nvPr/>
        </p:nvGrpSpPr>
        <p:grpSpPr>
          <a:xfrm>
            <a:off x="1048192" y="1658548"/>
            <a:ext cx="3334887" cy="1856606"/>
            <a:chOff x="1048192" y="1658548"/>
            <a:chExt cx="3334887" cy="1856606"/>
          </a:xfrm>
        </p:grpSpPr>
        <p:sp>
          <p:nvSpPr>
            <p:cNvPr id="36" name="Flowchart: Process 35"/>
            <p:cNvSpPr/>
            <p:nvPr/>
          </p:nvSpPr>
          <p:spPr>
            <a:xfrm>
              <a:off x="3217406" y="1890393"/>
              <a:ext cx="1165673" cy="6858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048192" y="2102172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192" y="2102172"/>
                  <a:ext cx="65030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/>
            <p:cNvSpPr txBox="1"/>
            <p:nvPr/>
          </p:nvSpPr>
          <p:spPr>
            <a:xfrm>
              <a:off x="3407891" y="1899717"/>
              <a:ext cx="784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Delay </a:t>
              </a:r>
              <a:br>
                <a:rPr lang="en-US" dirty="0"/>
              </a:br>
              <a:r>
                <a:rPr lang="en-US" dirty="0"/>
                <a:t>&amp; gain</a:t>
              </a: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327E794-BA68-4C42-8DDE-5005CB2B9C45}"/>
                </a:ext>
              </a:extLst>
            </p:cNvPr>
            <p:cNvSpPr/>
            <p:nvPr/>
          </p:nvSpPr>
          <p:spPr>
            <a:xfrm rot="10800000">
              <a:off x="2367710" y="1658548"/>
              <a:ext cx="436228" cy="2823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94E53447-8FB2-4E71-BDBC-BDB9EAF810E7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V="1">
              <a:off x="1649848" y="1940883"/>
              <a:ext cx="935976" cy="3726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C8E5655-462A-4776-9711-6B1AC0443FBF}"/>
                </a:ext>
              </a:extLst>
            </p:cNvPr>
            <p:cNvSpPr/>
            <p:nvPr/>
          </p:nvSpPr>
          <p:spPr>
            <a:xfrm>
              <a:off x="1511596" y="2890645"/>
              <a:ext cx="926294" cy="3033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EF9E1E-3188-4C83-A7E3-C708D0213A32}"/>
                </a:ext>
              </a:extLst>
            </p:cNvPr>
            <p:cNvCxnSpPr/>
            <p:nvPr/>
          </p:nvCxnSpPr>
          <p:spPr>
            <a:xfrm>
              <a:off x="1147361" y="3197817"/>
              <a:ext cx="2527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0D30CC-5E38-41B6-A4F9-85F9F27E859D}"/>
                </a:ext>
              </a:extLst>
            </p:cNvPr>
            <p:cNvCxnSpPr/>
            <p:nvPr/>
          </p:nvCxnSpPr>
          <p:spPr>
            <a:xfrm>
              <a:off x="1511595" y="2645769"/>
              <a:ext cx="0" cy="74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2B4068-665F-4B46-BC6B-A7828D2264E4}"/>
                </a:ext>
              </a:extLst>
            </p:cNvPr>
            <p:cNvSpPr txBox="1"/>
            <p:nvPr/>
          </p:nvSpPr>
          <p:spPr>
            <a:xfrm>
              <a:off x="1499004" y="3145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798695-7571-4897-8C6D-19384A1D32DB}"/>
                    </a:ext>
                  </a:extLst>
                </p:cNvPr>
                <p:cNvSpPr txBox="1"/>
                <p:nvPr/>
              </p:nvSpPr>
              <p:spPr>
                <a:xfrm>
                  <a:off x="1806671" y="2583388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798695-7571-4897-8C6D-19384A1D3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671" y="2583388"/>
                  <a:ext cx="38555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/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BBE0D3-4F50-42BE-98C5-0BE60EE1BF78}"/>
              </a:ext>
            </a:extLst>
          </p:cNvPr>
          <p:cNvCxnSpPr/>
          <p:nvPr/>
        </p:nvCxnSpPr>
        <p:spPr>
          <a:xfrm>
            <a:off x="5281381" y="2660963"/>
            <a:ext cx="0" cy="5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F00E9D19-6E37-4A30-990A-188105809720}"/>
              </a:ext>
            </a:extLst>
          </p:cNvPr>
          <p:cNvSpPr/>
          <p:nvPr/>
        </p:nvSpPr>
        <p:spPr>
          <a:xfrm>
            <a:off x="7486735" y="3194017"/>
            <a:ext cx="1165673" cy="6858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8EA569-01DC-40DF-BD27-09CFF38EF888}"/>
              </a:ext>
            </a:extLst>
          </p:cNvPr>
          <p:cNvSpPr txBox="1"/>
          <p:nvPr/>
        </p:nvSpPr>
        <p:spPr>
          <a:xfrm>
            <a:off x="7763237" y="3340160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0E213A-019E-4C05-AD1F-E7C3E7121A77}"/>
              </a:ext>
            </a:extLst>
          </p:cNvPr>
          <p:cNvCxnSpPr>
            <a:stCxn id="80" idx="0"/>
            <a:endCxn id="40" idx="2"/>
          </p:cNvCxnSpPr>
          <p:nvPr/>
        </p:nvCxnSpPr>
        <p:spPr>
          <a:xfrm flipV="1">
            <a:off x="8069572" y="2656466"/>
            <a:ext cx="0" cy="53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BEC2F42-68A9-4442-A149-7A14F180A21A}"/>
              </a:ext>
            </a:extLst>
          </p:cNvPr>
          <p:cNvCxnSpPr>
            <a:endCxn id="80" idx="1"/>
          </p:cNvCxnSpPr>
          <p:nvPr/>
        </p:nvCxnSpPr>
        <p:spPr>
          <a:xfrm rot="16200000" flipH="1">
            <a:off x="6587956" y="2638137"/>
            <a:ext cx="1223351" cy="57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6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8DE13-A255-491D-B171-892C5128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58" y="1651549"/>
            <a:ext cx="8972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3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Frequency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Oscillators at TX and RX always have some mismatch.  To analyze, suppose:</a:t>
                </a:r>
              </a:p>
              <a:p>
                <a:pPr lvl="1"/>
                <a:r>
                  <a:rPr lang="en-US" dirty="0" err="1"/>
                  <a:t>Upconversion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Downcoversion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 error leads to time-varying gain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Frequency and phase shift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  <a:blipFill>
                <a:blip r:embed="rId3"/>
                <a:stretch>
                  <a:fillRect l="-1375"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/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1FDDA-89F5-45CF-ADB0-C644807A9E1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32393" y="2421731"/>
            <a:ext cx="1526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F35758-2F7B-47D1-A700-1841EDABBEAE}"/>
              </a:ext>
            </a:extLst>
          </p:cNvPr>
          <p:cNvSpPr/>
          <p:nvPr/>
        </p:nvSpPr>
        <p:spPr>
          <a:xfrm rot="10800000">
            <a:off x="4769141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327E794-BA68-4C42-8DDE-5005CB2B9C45}"/>
              </a:ext>
            </a:extLst>
          </p:cNvPr>
          <p:cNvSpPr/>
          <p:nvPr/>
        </p:nvSpPr>
        <p:spPr>
          <a:xfrm rot="10800000">
            <a:off x="3113463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EDFBD5-456F-4836-BD6A-FA88F637B3B5}"/>
              </a:ext>
            </a:extLst>
          </p:cNvPr>
          <p:cNvSpPr/>
          <p:nvPr/>
        </p:nvSpPr>
        <p:spPr>
          <a:xfrm>
            <a:off x="2477010" y="2314671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/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D543D2E-962E-45C7-A9FF-F86A189E2321}"/>
              </a:ext>
            </a:extLst>
          </p:cNvPr>
          <p:cNvSpPr/>
          <p:nvPr/>
        </p:nvSpPr>
        <p:spPr>
          <a:xfrm>
            <a:off x="2422480" y="3108544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7E01E-537A-4D32-A185-B883455DEED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623817" y="2621646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DD8829-35D0-4B19-ACA7-A7C91E24913B}"/>
              </a:ext>
            </a:extLst>
          </p:cNvPr>
          <p:cNvCxnSpPr>
            <a:stCxn id="6" idx="3"/>
            <a:endCxn id="59" idx="0"/>
          </p:cNvCxnSpPr>
          <p:nvPr/>
        </p:nvCxnSpPr>
        <p:spPr>
          <a:xfrm flipV="1">
            <a:off x="2825154" y="2066565"/>
            <a:ext cx="506423" cy="370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43A2FD-5A8E-4B90-81F1-1E72AA70AC4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2834" y="2436980"/>
            <a:ext cx="58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/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blipFill>
                <a:blip r:embed="rId7"/>
                <a:stretch>
                  <a:fillRect l="-445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891FBA1-B780-4955-AF17-5625572FD5AA}"/>
              </a:ext>
            </a:extLst>
          </p:cNvPr>
          <p:cNvSpPr/>
          <p:nvPr/>
        </p:nvSpPr>
        <p:spPr>
          <a:xfrm>
            <a:off x="5684249" y="2299422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/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1AED72F-C7B9-4B2E-A04B-79B390C8AEE9}"/>
              </a:ext>
            </a:extLst>
          </p:cNvPr>
          <p:cNvSpPr/>
          <p:nvPr/>
        </p:nvSpPr>
        <p:spPr>
          <a:xfrm>
            <a:off x="5629719" y="3093295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F491A-333F-47E1-940A-A2B7F5474D53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5831056" y="2606397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/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blipFill>
                <a:blip r:embed="rId9"/>
                <a:stretch>
                  <a:fillRect l="-396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1E8D50-37C4-4C7C-AC4E-DD5F9CC95251}"/>
              </a:ext>
            </a:extLst>
          </p:cNvPr>
          <p:cNvCxnSpPr>
            <a:stCxn id="56" idx="0"/>
            <a:endCxn id="55" idx="1"/>
          </p:cNvCxnSpPr>
          <p:nvPr/>
        </p:nvCxnSpPr>
        <p:spPr>
          <a:xfrm rot="16200000" flipH="1">
            <a:off x="5130904" y="1922916"/>
            <a:ext cx="355166" cy="642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30983D-52B8-45D8-AE47-5BA1A1501525}"/>
              </a:ext>
            </a:extLst>
          </p:cNvPr>
          <p:cNvSpPr/>
          <p:nvPr/>
        </p:nvSpPr>
        <p:spPr>
          <a:xfrm>
            <a:off x="3686210" y="2321172"/>
            <a:ext cx="978408" cy="199914"/>
          </a:xfrm>
          <a:prstGeom prst="rightArrow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F5541-4C5E-4D6D-876B-5599EC92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96934"/>
            <a:ext cx="6459311" cy="42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6210" y="18945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Digital Communication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All modern communication systems TX and RX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digital samples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Transmitter</a:t>
                </a:r>
                <a:r>
                  <a:rPr lang="en-US" dirty="0"/>
                  <a:t>:  DAC + filtering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Filtering used to:</a:t>
                </a:r>
              </a:p>
              <a:p>
                <a:pPr lvl="1"/>
                <a:r>
                  <a:rPr lang="en-US" dirty="0"/>
                  <a:t>Suppress out of band emissions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:  Filters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performs ADC.  Filtering plays two roles:</a:t>
                </a:r>
              </a:p>
              <a:p>
                <a:pPr lvl="1"/>
                <a:r>
                  <a:rPr lang="en-US" dirty="0"/>
                  <a:t>Reduces noise</a:t>
                </a:r>
              </a:p>
              <a:p>
                <a:pPr lvl="1"/>
                <a:r>
                  <a:rPr lang="en-US" dirty="0"/>
                  <a:t>Remove out-of-band signals before ADC.  (i.e.  Anti-aliasing)</a:t>
                </a:r>
              </a:p>
              <a:p>
                <a:r>
                  <a:rPr lang="en-US" dirty="0"/>
                  <a:t>Filter design discussed in digital communications class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C1D62C3-7CA3-4A0C-BFF8-D21E8E00E5C0}"/>
              </a:ext>
            </a:extLst>
          </p:cNvPr>
          <p:cNvSpPr txBox="1"/>
          <p:nvPr/>
        </p:nvSpPr>
        <p:spPr>
          <a:xfrm>
            <a:off x="1003217" y="219054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TX </a:t>
            </a:r>
            <a:r>
              <a:rPr lang="es-ES" i="1" dirty="0" err="1"/>
              <a:t>samples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72BA27-8A8A-4CC8-80F5-B1FC5A536E38}"/>
              </a:ext>
            </a:extLst>
          </p:cNvPr>
          <p:cNvSpPr txBox="1"/>
          <p:nvPr/>
        </p:nvSpPr>
        <p:spPr>
          <a:xfrm>
            <a:off x="10164990" y="217889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RX </a:t>
            </a:r>
            <a:r>
              <a:rPr lang="es-ES" i="1" dirty="0" err="1"/>
              <a:t>samples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discrete-time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Real or complex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Fourier Transform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DTFT: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is always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periodic signal</a:t>
                </a:r>
              </a:p>
              <a:p>
                <a:pPr lvl="1"/>
                <a:r>
                  <a:rPr lang="en-US" dirty="0"/>
                  <a:t>Can take integral for inverse DTFT on any period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discrete frequency</a:t>
                </a:r>
                <a:r>
                  <a:rPr lang="en-US" dirty="0"/>
                  <a:t>. Units is radians per sample.</a:t>
                </a:r>
              </a:p>
              <a:p>
                <a:r>
                  <a:rPr lang="en-US" dirty="0"/>
                  <a:t>For finite length signals and finite number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can be computed via FFT</a:t>
                </a:r>
              </a:p>
              <a:p>
                <a:r>
                  <a:rPr lang="en-US" dirty="0"/>
                  <a:t>Review in your signals and systems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2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0B74-8936-48A7-8C60-A421D1B9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DTFT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CA0-5D12-4577-81C0-A74B4DFA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240" y="1539279"/>
            <a:ext cx="3139440" cy="4329817"/>
          </a:xfrm>
        </p:spPr>
        <p:txBody>
          <a:bodyPr/>
          <a:lstStyle/>
          <a:p>
            <a:r>
              <a:rPr lang="en-US" dirty="0"/>
              <a:t>See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91638-1096-4227-8D9B-BAF8F002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B9F78-81AA-45AA-AC4F-E5DC2EAF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" b="16544"/>
          <a:stretch/>
        </p:blipFill>
        <p:spPr>
          <a:xfrm>
            <a:off x="1036321" y="1562954"/>
            <a:ext cx="5279638" cy="3965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706C4-DB93-44F6-9D95-AB212F9D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79" y="3429000"/>
            <a:ext cx="5399202" cy="209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12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B808-C701-4DFB-802B-F401270F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69041"/>
                <a:ext cx="10058400" cy="3400056"/>
              </a:xfrm>
            </p:spPr>
            <p:txBody>
              <a:bodyPr/>
              <a:lstStyle/>
              <a:p>
                <a:r>
                  <a:rPr lang="en-US" dirty="0"/>
                  <a:t>Consider discrete-time LTI system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impulse response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69041"/>
                <a:ext cx="10058400" cy="3400056"/>
              </a:xfrm>
              <a:blipFill>
                <a:blip r:embed="rId2"/>
                <a:stretch>
                  <a:fillRect l="-1455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27D7-CC04-43AC-8991-BC4255C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C570B-7245-4355-8D94-362519B2FD64}"/>
              </a:ext>
            </a:extLst>
          </p:cNvPr>
          <p:cNvSpPr/>
          <p:nvPr/>
        </p:nvSpPr>
        <p:spPr>
          <a:xfrm>
            <a:off x="4877737" y="1598602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/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824A56-AD89-41BE-BCCC-5CABC3FF50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83079" y="1888748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9A915-5A5F-4F66-85CA-7DE951282A3B}"/>
              </a:ext>
            </a:extLst>
          </p:cNvPr>
          <p:cNvCxnSpPr>
            <a:cxnSpLocks/>
          </p:cNvCxnSpPr>
          <p:nvPr/>
        </p:nvCxnSpPr>
        <p:spPr>
          <a:xfrm>
            <a:off x="5650882" y="18905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/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/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922C-2324-4F09-A292-412EA4D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9871-B40C-4235-A4CA-009CAA43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5614605" cy="4329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Introduction of a classic text:</a:t>
            </a:r>
            <a:endParaRPr lang="es-ES" dirty="0"/>
          </a:p>
          <a:p>
            <a:pPr marL="0" indent="0">
              <a:buNone/>
            </a:pPr>
            <a:r>
              <a:rPr lang="en-US" i="1" dirty="0"/>
              <a:t>There are two fundamental aspects of wireless communication that make the problem challenging and interesting. </a:t>
            </a:r>
          </a:p>
          <a:p>
            <a:pPr marL="0" indent="0">
              <a:buNone/>
            </a:pPr>
            <a:r>
              <a:rPr lang="en-US" i="1" dirty="0"/>
              <a:t>…First is the phenomenon of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</a:t>
            </a:r>
            <a:r>
              <a:rPr lang="en-US" i="1" dirty="0"/>
              <a:t> …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…Second …there is significant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</a:t>
            </a:r>
            <a:r>
              <a:rPr lang="en-US" i="1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A27D-06C0-4F3E-964D-D599FFD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0A67C22-6E30-4FCF-B3E6-8FE55A2CE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70" y="1047750"/>
            <a:ext cx="36099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2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baseband equivalent channel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Describes equivalent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Includes effects of TX and RX filtering and continuous-time baseband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filters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is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 (no out-of-band emissions or aliasing)</a:t>
                </a:r>
              </a:p>
              <a:p>
                <a:pPr lvl="1"/>
                <a:r>
                  <a:rPr lang="en-US" dirty="0"/>
                  <a:t>Then, discrete-time equivalent channel reduces to: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  <a:blipFill>
                <a:blip r:embed="rId3"/>
                <a:stretch>
                  <a:fillRect l="-1455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4" idx="3"/>
            <a:endCxn id="6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3"/>
            <a:endCxn id="8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3"/>
            <a:endCxn id="10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0" idx="3"/>
            <a:endCxn id="12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4E9034A-8D65-4793-BD31-D40F53C1FFB1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B36420-E00D-4A67-A738-F63CCA90EC87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B36420-E00D-4A67-A738-F63CCA90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98E7B6-250E-4DB6-959B-B989ED23CA0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7E72A6-D5B1-45FC-ABC0-92331417EF15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A1597B-E222-4A32-9D51-9B29CB7424E7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A1597B-E222-4A32-9D51-9B29CB74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614207-2C65-4959-9E4C-52F2B9067408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614207-2C65-4959-9E4C-52F2B9067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01E08677-C599-45FB-AA6F-C7E58C48B891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5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sample rate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“Ideal” TX and RX filter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s-ES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frequency domain: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Also called “brick wall” filter</a:t>
                </a:r>
              </a:p>
              <a:p>
                <a:r>
                  <a:rPr lang="en-US" dirty="0"/>
                  <a:t>Most practical filters match this well </a:t>
                </a:r>
              </a:p>
              <a:p>
                <a:pPr lvl="1"/>
                <a:r>
                  <a:rPr lang="en-US" dirty="0"/>
                  <a:t>Up to gain and delay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1C980-9477-42F8-8015-71B03CADA990}"/>
              </a:ext>
            </a:extLst>
          </p:cNvPr>
          <p:cNvCxnSpPr/>
          <p:nvPr/>
        </p:nvCxnSpPr>
        <p:spPr>
          <a:xfrm>
            <a:off x="8685031" y="4415136"/>
            <a:ext cx="286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26692-EE38-47EB-9E45-F4F0CC6ABF44}"/>
              </a:ext>
            </a:extLst>
          </p:cNvPr>
          <p:cNvSpPr/>
          <p:nvPr/>
        </p:nvSpPr>
        <p:spPr>
          <a:xfrm>
            <a:off x="9547637" y="3383290"/>
            <a:ext cx="939567" cy="1031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009549-14B3-4163-8706-BC039933EA5C}"/>
              </a:ext>
            </a:extLst>
          </p:cNvPr>
          <p:cNvCxnSpPr>
            <a:cxnSpLocks/>
          </p:cNvCxnSpPr>
          <p:nvPr/>
        </p:nvCxnSpPr>
        <p:spPr>
          <a:xfrm flipV="1">
            <a:off x="10028976" y="2938116"/>
            <a:ext cx="0" cy="199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/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F03633-B8C6-45DD-B8CE-69DB431BF832}"/>
              </a:ext>
            </a:extLst>
          </p:cNvPr>
          <p:cNvCxnSpPr/>
          <p:nvPr/>
        </p:nvCxnSpPr>
        <p:spPr>
          <a:xfrm>
            <a:off x="10487204" y="4338115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/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/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B86AA-1CDB-4EDD-AD0A-133DA9CAAD71}"/>
              </a:ext>
            </a:extLst>
          </p:cNvPr>
          <p:cNvCxnSpPr/>
          <p:nvPr/>
        </p:nvCxnSpPr>
        <p:spPr>
          <a:xfrm>
            <a:off x="9547637" y="4406152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1BC46-489E-4EC9-93A3-3EC14F73B351}"/>
              </a:ext>
            </a:extLst>
          </p:cNvPr>
          <p:cNvCxnSpPr>
            <a:cxnSpLocks/>
          </p:cNvCxnSpPr>
          <p:nvPr/>
        </p:nvCxnSpPr>
        <p:spPr>
          <a:xfrm>
            <a:off x="10631982" y="3383290"/>
            <a:ext cx="248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/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/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22413B-711D-4B13-982C-069EB78C2092}"/>
              </a:ext>
            </a:extLst>
          </p:cNvPr>
          <p:cNvSpPr/>
          <p:nvPr/>
        </p:nvSpPr>
        <p:spPr>
          <a:xfrm>
            <a:off x="3234887" y="3526384"/>
            <a:ext cx="2629004" cy="9137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TX and RX filters are ideal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Theorem:</a:t>
                </a:r>
                <a:r>
                  <a:rPr lang="en-US" dirty="0"/>
                  <a:t> DT equivalent channel is the re-scaled continuous-time channel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  <a:blipFill>
                <a:blip r:embed="rId3"/>
                <a:stretch>
                  <a:fillRect l="-1455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/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87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4F85-15EB-4F80-A7B1-CA34B633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</p:spPr>
            <p:txBody>
              <a:bodyPr/>
              <a:lstStyle/>
              <a:p>
                <a:r>
                  <a:rPr lang="en-US" dirty="0"/>
                  <a:t>Suppose passband has a gain and delay.  </a:t>
                </a:r>
              </a:p>
              <a:p>
                <a:r>
                  <a:rPr lang="en-US" dirty="0"/>
                  <a:t>Then discrete-time frequency-domain:  gain and linear phase rotation over frequency</a:t>
                </a:r>
              </a:p>
              <a:p>
                <a:pPr lvl="1"/>
                <a:r>
                  <a:rPr lang="en-US" dirty="0"/>
                  <a:t>Rotates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radians every period</a:t>
                </a:r>
              </a:p>
              <a:p>
                <a:r>
                  <a:rPr lang="en-US" dirty="0"/>
                  <a:t>In discrete-time time-domain:  gain, constant phase rotation and </a:t>
                </a:r>
                <a:r>
                  <a:rPr lang="en-US" dirty="0" err="1"/>
                  <a:t>sinc</a:t>
                </a:r>
                <a:r>
                  <a:rPr lang="en-US" dirty="0"/>
                  <a:t> filter with delay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  <a:blipFill>
                <a:blip r:embed="rId2"/>
                <a:stretch>
                  <a:fillRect l="-1425" t="-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2DC94-1917-4721-9677-0AA28E4F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980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11080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6264" r="-240714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6264" r="-79893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6264" r="-1126" b="-41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402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75758" r="-240714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75758" r="-7989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75758" r="-1126" b="-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156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Filter with Integer Delays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we have ideal filtering and passband has delay and gain </a:t>
                </a:r>
              </a:p>
              <a:p>
                <a:r>
                  <a:rPr lang="en-US" dirty="0"/>
                  <a:t>From previous slide,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dirty="0"/>
                  <a:t>Special case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 delay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only gain</a:t>
                </a:r>
              </a:p>
              <a:p>
                <a:r>
                  <a:rPr lang="en-US" dirty="0"/>
                  <a:t>Special case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Integer delays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gain and integer shift</a:t>
                </a:r>
              </a:p>
              <a:p>
                <a:r>
                  <a:rPr lang="en-US" dirty="0"/>
                  <a:t>Ex:  Suppose sample rate is 20 MHz and signal is delayed by 400 ns.  </a:t>
                </a:r>
              </a:p>
              <a:p>
                <a:pPr lvl="1"/>
                <a:r>
                  <a:rPr lang="en-US" dirty="0"/>
                  <a:t>Integer delay in discrete-time signal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07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Pulses with Fractional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Causes blurring over multiple samples</a:t>
                </a:r>
              </a:p>
              <a:p>
                <a:r>
                  <a:rPr lang="en-US" dirty="0"/>
                  <a:t>Inter-symbol interference</a:t>
                </a:r>
              </a:p>
              <a:p>
                <a:r>
                  <a:rPr lang="en-US" dirty="0"/>
                  <a:t>Will need equalization to correct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777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996878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996878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985082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985082"/>
                <a:ext cx="954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310428-3C99-4EEE-BC8E-EC90FC32C4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5602" y="1586903"/>
            <a:ext cx="5052582" cy="41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D0D8-10F4-47AE-8E1F-102FFFD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Fractional Delays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875D-FFF5-4253-B7AE-3843585C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599914"/>
          </a:xfrm>
        </p:spPr>
        <p:txBody>
          <a:bodyPr/>
          <a:lstStyle/>
          <a:p>
            <a:r>
              <a:rPr lang="en-US" dirty="0"/>
              <a:t>Code on previous slide was create with DSP toolbox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FCDA-87C1-4094-887F-E646CA6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003A-346D-4DB9-A145-C9D4642F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51645"/>
            <a:ext cx="5807366" cy="273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4350D-7BFD-4298-9EBD-33F12BE4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4560013"/>
            <a:ext cx="3810280" cy="691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96DF8-2426-4DBA-8F1E-00FC39577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10" y="2652509"/>
            <a:ext cx="6046409" cy="162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/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Creates T x D matrix</a:t>
                </a:r>
              </a:p>
              <a:p>
                <a:r>
                  <a:rPr lang="en-US" dirty="0"/>
                  <a:t>Row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delayed by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blipFill>
                <a:blip r:embed="rId5"/>
                <a:stretch>
                  <a:fillRect l="-22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737D1-9499-4842-8D01-0C1FAE18B3FA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4907561" y="4905760"/>
            <a:ext cx="237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2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Problem:  </a:t>
            </a:r>
            <a:br>
              <a:rPr lang="en-US" dirty="0"/>
            </a:br>
            <a:r>
              <a:rPr lang="en-US" dirty="0"/>
              <a:t>Fractional Delays on Constellations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22CF3-6CDE-4C97-B5E0-947EB9EB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14474"/>
            <a:ext cx="7141513" cy="47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6210" y="2347566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3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Shift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52140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With mobile velocity, propagation delay changes with time.</a:t>
                </a:r>
              </a:p>
              <a:p>
                <a:r>
                  <a:rPr lang="en-US" sz="2400" dirty="0"/>
                  <a:t>In complex baseband signal: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Velocity results in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shift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Change in frequency, although not gain.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521406"/>
              </a:xfrm>
              <a:blipFill>
                <a:blip r:embed="rId2"/>
                <a:stretch>
                  <a:fillRect l="-1747" t="-3382" b="-7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80" y="1745794"/>
            <a:ext cx="838200" cy="1254506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8580" y="1440994"/>
            <a:ext cx="300892" cy="609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3444380" y="2583994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44380" y="1868033"/>
            <a:ext cx="2853592" cy="600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656195" y="1942217"/>
            <a:ext cx="715962" cy="567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1980" y="2583994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25780" y="1561129"/>
                <a:ext cx="25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Mobile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80" y="1561129"/>
                <a:ext cx="2548792" cy="369332"/>
              </a:xfrm>
              <a:prstGeom prst="rect">
                <a:avLst/>
              </a:prstGeom>
              <a:blipFill>
                <a:blip r:embed="rId5"/>
                <a:stretch>
                  <a:fillRect l="-21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49228" y="1533910"/>
                <a:ext cx="2460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𝑣𝑡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28" y="1533910"/>
                <a:ext cx="2460737" cy="276999"/>
              </a:xfrm>
              <a:prstGeom prst="rect">
                <a:avLst/>
              </a:prstGeom>
              <a:blipFill>
                <a:blip r:embed="rId6"/>
                <a:stretch>
                  <a:fillRect l="-993" t="-175556" r="-23573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45056" y="2652854"/>
                <a:ext cx="127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6" y="2652854"/>
                <a:ext cx="1277336" cy="276999"/>
              </a:xfrm>
              <a:prstGeom prst="rect">
                <a:avLst/>
              </a:prstGeom>
              <a:blipFill>
                <a:blip r:embed="rId7"/>
                <a:stretch>
                  <a:fillRect l="-1914" t="-169565" r="-45455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/>
              <p:nvPr/>
            </p:nvSpPr>
            <p:spPr>
              <a:xfrm>
                <a:off x="4213239" y="2249886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239" y="2249886"/>
                <a:ext cx="3741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03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up and down-conversion in time- and frequency-domain</a:t>
            </a:r>
          </a:p>
          <a:p>
            <a:r>
              <a:rPr lang="en-US" dirty="0"/>
              <a:t>Describe the steps in the DAC and ADC including the filtering</a:t>
            </a:r>
          </a:p>
          <a:p>
            <a:r>
              <a:rPr lang="en-US" dirty="0"/>
              <a:t>Compute a discrete-time and continuous-time base equivalent channels from the passband</a:t>
            </a:r>
          </a:p>
          <a:p>
            <a:r>
              <a:rPr lang="en-US" dirty="0"/>
              <a:t>Simulate fractional delays and gains in the sampled data</a:t>
            </a:r>
          </a:p>
          <a:p>
            <a:r>
              <a:rPr lang="en-US" dirty="0"/>
              <a:t>Describe and simulate a deterministic multi-path wireless channel</a:t>
            </a:r>
          </a:p>
          <a:p>
            <a:r>
              <a:rPr lang="en-US" dirty="0"/>
              <a:t>Compute the time-varying frequency response given the path parameters</a:t>
            </a:r>
          </a:p>
          <a:p>
            <a:r>
              <a:rPr lang="en-US" dirty="0"/>
              <a:t>Describe a statistical model for multi-path fading</a:t>
            </a:r>
          </a:p>
          <a:p>
            <a:r>
              <a:rPr lang="en-US" dirty="0"/>
              <a:t>Approximately compute the coherence time and bandwidth given a channel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Suppose the carrier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=2.1GHz, and a car moves towards a base station at 100 km/h.  What is the Doppler shift?  </a:t>
                </a:r>
              </a:p>
              <a:p>
                <a:r>
                  <a:rPr lang="en-US" sz="2400" dirty="0"/>
                  <a:t>Answer:  v=100km/h=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27.7 </m:t>
                    </m:r>
                  </m:oMath>
                </a14:m>
                <a:r>
                  <a:rPr lang="en-US" sz="2400" dirty="0"/>
                  <a:t>m/s, c=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m/s,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27.7</m:t>
                              </m:r>
                            </m:e>
                          </m:d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d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≈194 </m:t>
                      </m:r>
                      <m:r>
                        <m:rPr>
                          <m:nor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If the angle is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=45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s-E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27.7</m:t>
                            </m:r>
                          </m:e>
                        </m:d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2.1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func>
                          <m:func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(45)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138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40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  <a:blipFill>
                <a:blip r:embed="rId3"/>
                <a:stretch>
                  <a:fillRect l="-1499" t="-3020" r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15" y="1542267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7968" y="1438308"/>
            <a:ext cx="300892" cy="6096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3794214" y="2380466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94214" y="1664505"/>
            <a:ext cx="2853592" cy="600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6006029" y="1738689"/>
            <a:ext cx="715962" cy="567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41814" y="2380466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64613"/>
              </p:ext>
            </p:extLst>
          </p:nvPr>
        </p:nvGraphicFramePr>
        <p:xfrm>
          <a:off x="5919878" y="2047908"/>
          <a:ext cx="236537" cy="33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878" y="2047908"/>
                        <a:ext cx="236537" cy="3325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39699" y="1831583"/>
            <a:ext cx="160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v=100 km/h</a:t>
            </a:r>
            <a:endParaRPr lang="en-US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981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863905" y="1761688"/>
            <a:ext cx="5100506" cy="4258112"/>
          </a:xfrm>
        </p:spPr>
        <p:txBody>
          <a:bodyPr/>
          <a:lstStyle/>
          <a:p>
            <a:r>
              <a:rPr lang="en-US" dirty="0"/>
              <a:t>Most channel consists of many paths</a:t>
            </a:r>
          </a:p>
          <a:p>
            <a:pPr lvl="1"/>
            <a:r>
              <a:rPr lang="en-US" dirty="0"/>
              <a:t>Direct paths</a:t>
            </a:r>
          </a:p>
          <a:p>
            <a:pPr lvl="1"/>
            <a:r>
              <a:rPr lang="en-US" dirty="0"/>
              <a:t>Reflections, transmissions, diffraction, …</a:t>
            </a:r>
          </a:p>
          <a:p>
            <a:pPr lvl="1"/>
            <a:r>
              <a:rPr lang="en-US" dirty="0"/>
              <a:t>LOS and NLOS paths</a:t>
            </a:r>
          </a:p>
          <a:p>
            <a:r>
              <a:rPr lang="en-US" dirty="0"/>
              <a:t>Each path has different</a:t>
            </a:r>
          </a:p>
          <a:p>
            <a:pPr lvl="1"/>
            <a:r>
              <a:rPr lang="en-US" dirty="0"/>
              <a:t>Delay</a:t>
            </a:r>
          </a:p>
          <a:p>
            <a:pPr lvl="1"/>
            <a:r>
              <a:rPr lang="en-US" dirty="0"/>
              <a:t>Phase</a:t>
            </a:r>
          </a:p>
          <a:p>
            <a:pPr lvl="1"/>
            <a:r>
              <a:rPr lang="en-US" dirty="0"/>
              <a:t>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34" y="1928070"/>
            <a:ext cx="3453450" cy="274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285" y="323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08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TX sends complex baseband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receives complex baseband: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paths</a:t>
                </a:r>
              </a:p>
              <a:p>
                <a:pPr lvl="1"/>
                <a:r>
                  <a:rPr lang="en-US" dirty="0"/>
                  <a:t>Gain and phase: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gain: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Delay: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Doppler: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  <a:blipFill>
                <a:blip r:embed="rId2"/>
                <a:stretch>
                  <a:fillRect l="-2534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45" y="2361800"/>
            <a:ext cx="3453450" cy="274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86800" y="2830855"/>
                <a:ext cx="1118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830855"/>
                <a:ext cx="1118704" cy="276999"/>
              </a:xfrm>
              <a:prstGeom prst="rect">
                <a:avLst/>
              </a:prstGeom>
              <a:blipFill>
                <a:blip r:embed="rId4"/>
                <a:stretch>
                  <a:fillRect l="-6522" t="-2174" r="-65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24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54D8D-8169-4C28-BD22-0A2BED62DAB9}"/>
              </a:ext>
            </a:extLst>
          </p:cNvPr>
          <p:cNvSpPr/>
          <p:nvPr/>
        </p:nvSpPr>
        <p:spPr>
          <a:xfrm>
            <a:off x="3372374" y="3296323"/>
            <a:ext cx="5402510" cy="1352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 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Multipath channel: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Consider exponential input: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Output is: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Time-varying frequency response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May also write: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218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simplify understanding, consider two path model</a:t>
                </a:r>
                <a:br>
                  <a:rPr lang="en-US" sz="240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sz="2400" dirty="0"/>
                  <a:t>Time-varying response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sz="2400" dirty="0"/>
                  <a:t>Power gain: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  <a:blipFill>
                <a:blip r:embed="rId2"/>
                <a:stretch>
                  <a:fillRect l="-1873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74" y="1801453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4658" y="1438732"/>
            <a:ext cx="300892" cy="609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4520974" y="1686780"/>
            <a:ext cx="1159485" cy="6203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2"/>
          </p:cNvCxnSpPr>
          <p:nvPr/>
        </p:nvCxnSpPr>
        <p:spPr>
          <a:xfrm rot="5400000" flipH="1" flipV="1">
            <a:off x="6563012" y="2088821"/>
            <a:ext cx="781153" cy="5017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13858" y="1801452"/>
            <a:ext cx="2286000" cy="19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32858" y="1697494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20974" y="2307095"/>
            <a:ext cx="2115893" cy="431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0805313" flipV="1">
            <a:off x="5997059" y="2729659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1403623" flipV="1">
            <a:off x="4969562" y="1593468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04458" y="180145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/>
              <p:nvPr/>
            </p:nvSpPr>
            <p:spPr>
              <a:xfrm>
                <a:off x="9546672" y="3338818"/>
                <a:ext cx="2270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𝑑𝑚𝑎𝑥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672" y="3338818"/>
                <a:ext cx="227081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93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=10 Hz,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=180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2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/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</a:t>
                </a:r>
                <a:r>
                  <a:rPr lang="en-US" sz="2000" dirty="0"/>
                  <a:t> interference</a:t>
                </a:r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</a:t>
                </a:r>
                <a:r>
                  <a:rPr lang="en-US" sz="2000" dirty="0"/>
                  <a:t> interference</a:t>
                </a:r>
              </a:p>
              <a:p>
                <a:pPr defTabSz="914400"/>
                <a:r>
                  <a:rPr lang="en-US" sz="2200" dirty="0"/>
                  <a:t>With equal path gains, there are nulls</a:t>
                </a:r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2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6"/>
                <a:stretch>
                  <a:fillRect l="-566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F19C2F-30B6-459B-9EB3-C5C803894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426" y="1639688"/>
            <a:ext cx="3997570" cy="3174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Period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20040" lvl="1" indent="0" defTabSz="91440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7"/>
                <a:stretch>
                  <a:fillRect l="-377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r>
                  <a:rPr lang="en-US" dirty="0"/>
                  <a:t>ns,</a:t>
                </a:r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9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034F32D-828A-4292-A402-4E56E63C98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3587" y="1562619"/>
            <a:ext cx="4171389" cy="31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9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200" dirty="0"/>
                  <a:t>Over time and frequency, paths can either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Constructively interfere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Peaks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Destructively interfere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Nulls</a:t>
                </a:r>
              </a:p>
              <a:p>
                <a:pPr defTabSz="914400"/>
                <a:r>
                  <a:rPr lang="en-US" sz="2200" dirty="0"/>
                  <a:t>Process is called 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fading</a:t>
                </a:r>
              </a:p>
              <a:p>
                <a:pPr lvl="1" defTabSz="914400"/>
                <a:r>
                  <a:rPr lang="en-US" sz="2000" dirty="0"/>
                  <a:t>Intermittent channel quality </a:t>
                </a:r>
              </a:p>
              <a:p>
                <a:pPr defTabSz="914400"/>
                <a:endParaRPr lang="en-US" sz="2200" dirty="0"/>
              </a:p>
              <a:p>
                <a:pPr defTabSz="914400"/>
                <a:r>
                  <a:rPr lang="en-US" sz="2200" dirty="0"/>
                  <a:t>One of the most significant challenges in wireless</a:t>
                </a:r>
              </a:p>
              <a:p>
                <a:pPr defTabSz="914400"/>
                <a:r>
                  <a:rPr lang="en-US" sz="2200" dirty="0"/>
                  <a:t>Later, we will discuss how to overcome fading</a:t>
                </a:r>
              </a:p>
              <a:p>
                <a:pPr defTabSz="914400"/>
                <a:endParaRPr lang="en-US" sz="2200" dirty="0"/>
              </a:p>
              <a:p>
                <a:pPr lvl="1" defTabSz="914400"/>
                <a:endParaRPr lang="en-US" sz="2000" dirty="0"/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3"/>
                <a:stretch>
                  <a:fillRect l="-566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0D634B5-70C5-4817-84A8-80F23269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903" y="527901"/>
            <a:ext cx="3403373" cy="270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2C8A7-A2AC-4034-BF11-C0977049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903" y="3282920"/>
            <a:ext cx="3403374" cy="25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5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Assumption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two path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Period of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has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Narrowband assumption valid when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delay spread</a:t>
                </a:r>
              </a:p>
              <a:p>
                <a:r>
                  <a:rPr lang="en-US" dirty="0"/>
                  <a:t>Represents max difference in path lengths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592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5F0-22BE-4C7F-8CF5-AB40F7AA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Time-Frequency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OFDM modulation:  Widely-used method</a:t>
                </a:r>
              </a:p>
              <a:p>
                <a:pPr lvl="1"/>
                <a:r>
                  <a:rPr lang="en-US" dirty="0"/>
                  <a:t>4G and 5G cellular systems</a:t>
                </a:r>
              </a:p>
              <a:p>
                <a:pPr lvl="1"/>
                <a:r>
                  <a:rPr lang="en-US" dirty="0"/>
                  <a:t>Many 802.11 standards</a:t>
                </a:r>
              </a:p>
              <a:p>
                <a:r>
                  <a:rPr lang="en-US" dirty="0"/>
                  <a:t>Divide channel into sub-carriers and OFDM symbols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Resource element</a:t>
                </a:r>
                <a:r>
                  <a:rPr lang="en-US" dirty="0"/>
                  <a:t>:  One time-frequency point</a:t>
                </a:r>
              </a:p>
              <a:p>
                <a:r>
                  <a:rPr lang="en-US" dirty="0"/>
                  <a:t>Data is transmitted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array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index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subcarrier index</a:t>
                </a:r>
              </a:p>
              <a:p>
                <a:pPr lvl="1"/>
                <a:r>
                  <a:rPr lang="en-US" dirty="0"/>
                  <a:t>One complex value  per RE.</a:t>
                </a:r>
              </a:p>
              <a:p>
                <a:pPr lvl="1"/>
                <a:r>
                  <a:rPr lang="en-US" dirty="0"/>
                  <a:t>Called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symbol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digital communication class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 will also review again when we discuss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  <a:blipFill>
                <a:blip r:embed="rId2"/>
                <a:stretch>
                  <a:fillRect l="-2578" t="-1408" r="-430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194F-8C49-4E31-87EF-241BB098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B4585-3E11-4B2B-BDC2-43531AFE7529}"/>
              </a:ext>
            </a:extLst>
          </p:cNvPr>
          <p:cNvSpPr/>
          <p:nvPr/>
        </p:nvSpPr>
        <p:spPr>
          <a:xfrm>
            <a:off x="802044" y="2037012"/>
            <a:ext cx="3072982" cy="227100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BF5D1-58F1-458E-BF46-10334209D5D3}"/>
              </a:ext>
            </a:extLst>
          </p:cNvPr>
          <p:cNvCxnSpPr/>
          <p:nvPr/>
        </p:nvCxnSpPr>
        <p:spPr>
          <a:xfrm>
            <a:off x="2488435" y="4105655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90E47-BD56-47D0-986C-EB416F9E855E}"/>
              </a:ext>
            </a:extLst>
          </p:cNvPr>
          <p:cNvCxnSpPr/>
          <p:nvPr/>
        </p:nvCxnSpPr>
        <p:spPr>
          <a:xfrm>
            <a:off x="2595865" y="4100660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ED195-4E9F-4A7B-97EC-028807C3C4EE}"/>
              </a:ext>
            </a:extLst>
          </p:cNvPr>
          <p:cNvCxnSpPr/>
          <p:nvPr/>
        </p:nvCxnSpPr>
        <p:spPr>
          <a:xfrm>
            <a:off x="1873839" y="4847667"/>
            <a:ext cx="61459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4943A-8C22-4E50-BD00-7877F0C012E4}"/>
              </a:ext>
            </a:extLst>
          </p:cNvPr>
          <p:cNvCxnSpPr>
            <a:cxnSpLocks/>
          </p:cNvCxnSpPr>
          <p:nvPr/>
        </p:nvCxnSpPr>
        <p:spPr>
          <a:xfrm flipH="1">
            <a:off x="2595865" y="4847667"/>
            <a:ext cx="679554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19D83-EB65-4211-A20B-D149247E7A5D}"/>
              </a:ext>
            </a:extLst>
          </p:cNvPr>
          <p:cNvSpPr/>
          <p:nvPr/>
        </p:nvSpPr>
        <p:spPr>
          <a:xfrm>
            <a:off x="2488435" y="3348837"/>
            <a:ext cx="99426" cy="9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37E56-B1A9-4122-89B9-16F5A67AA5CA}"/>
              </a:ext>
            </a:extLst>
          </p:cNvPr>
          <p:cNvCxnSpPr>
            <a:cxnSpLocks/>
          </p:cNvCxnSpPr>
          <p:nvPr/>
        </p:nvCxnSpPr>
        <p:spPr>
          <a:xfrm>
            <a:off x="3487778" y="3451082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29991-06C0-4964-8533-7479457007A8}"/>
              </a:ext>
            </a:extLst>
          </p:cNvPr>
          <p:cNvCxnSpPr>
            <a:cxnSpLocks/>
          </p:cNvCxnSpPr>
          <p:nvPr/>
        </p:nvCxnSpPr>
        <p:spPr>
          <a:xfrm>
            <a:off x="3487778" y="3348837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D1177-B879-49EA-87B2-ED40D14E8AC6}"/>
              </a:ext>
            </a:extLst>
          </p:cNvPr>
          <p:cNvCxnSpPr>
            <a:cxnSpLocks/>
          </p:cNvCxnSpPr>
          <p:nvPr/>
        </p:nvCxnSpPr>
        <p:spPr>
          <a:xfrm flipV="1">
            <a:off x="4337223" y="3451082"/>
            <a:ext cx="0" cy="5646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D9682-0ECF-4BE6-AAAA-7D81D44438CE}"/>
              </a:ext>
            </a:extLst>
          </p:cNvPr>
          <p:cNvCxnSpPr>
            <a:cxnSpLocks/>
          </p:cNvCxnSpPr>
          <p:nvPr/>
        </p:nvCxnSpPr>
        <p:spPr>
          <a:xfrm>
            <a:off x="4337223" y="2629310"/>
            <a:ext cx="0" cy="7195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/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Subcarrier </a:t>
                </a:r>
                <a:br>
                  <a:rPr lang="en-US" dirty="0"/>
                </a:br>
                <a:r>
                  <a:rPr lang="en-US" b="0" dirty="0"/>
                  <a:t>spacing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blipFill>
                <a:blip r:embed="rId3"/>
                <a:stretch>
                  <a:fillRect l="-4061" t="-2941" r="-3553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/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OFDM symbol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blipFill>
                <a:blip r:embed="rId4"/>
                <a:stretch>
                  <a:fillRect l="-3644" t="-4545" r="-283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E7600E-487C-4858-BC73-CCE7E53F2629}"/>
              </a:ext>
            </a:extLst>
          </p:cNvPr>
          <p:cNvSpPr txBox="1"/>
          <p:nvPr/>
        </p:nvSpPr>
        <p:spPr>
          <a:xfrm>
            <a:off x="1969862" y="53782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Time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131A4-23B0-4AA9-83ED-6C294C32421E}"/>
              </a:ext>
            </a:extLst>
          </p:cNvPr>
          <p:cNvCxnSpPr/>
          <p:nvPr/>
        </p:nvCxnSpPr>
        <p:spPr>
          <a:xfrm>
            <a:off x="2619399" y="5562956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B70B05-3F51-4738-9720-31EFF577364F}"/>
              </a:ext>
            </a:extLst>
          </p:cNvPr>
          <p:cNvSpPr txBox="1"/>
          <p:nvPr/>
        </p:nvSpPr>
        <p:spPr>
          <a:xfrm rot="16200000">
            <a:off x="-92468" y="280440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Frequency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072F60-82EF-447E-950A-2B172747C658}"/>
              </a:ext>
            </a:extLst>
          </p:cNvPr>
          <p:cNvCxnSpPr>
            <a:cxnSpLocks/>
          </p:cNvCxnSpPr>
          <p:nvPr/>
        </p:nvCxnSpPr>
        <p:spPr>
          <a:xfrm rot="16200000">
            <a:off x="147720" y="2037010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9766" y="1458333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5A2E58-6DE2-486B-98EB-5ED2543654BD}"/>
              </a:ext>
            </a:extLst>
          </p:cNvPr>
          <p:cNvSpPr/>
          <p:nvPr/>
        </p:nvSpPr>
        <p:spPr>
          <a:xfrm>
            <a:off x="3775046" y="3716322"/>
            <a:ext cx="4731391" cy="10978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FC14E-6152-4400-986C-DDFEB277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with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OFDM channel acts as multiplication:</a:t>
                </a:r>
                <a:br>
                  <a:rPr lang="en-US" dirty="0"/>
                </a:br>
                <a:r>
                  <a:rPr lang="en-US" dirty="0"/>
                  <a:t>Under normal operation (delay spread is contained in CP):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OFDM channel gains can be computed from the multi-path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𝑇𝑘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time,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spacing</a:t>
                </a:r>
              </a:p>
              <a:p>
                <a:pPr lvl="1"/>
                <a:r>
                  <a:rPr lang="en-US" dirty="0"/>
                  <a:t>For each path: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Doppler shift,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Delay,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phase of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path received energy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208F7-43D1-4F5B-9B4D-9AB3FCF9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3D694-F11D-4076-BDD8-9DABABC0D570}"/>
              </a:ext>
            </a:extLst>
          </p:cNvPr>
          <p:cNvSpPr txBox="1"/>
          <p:nvPr/>
        </p:nvSpPr>
        <p:spPr>
          <a:xfrm>
            <a:off x="4118994" y="2885813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5F3EF-EDF8-4003-976B-FD90415496FB}"/>
              </a:ext>
            </a:extLst>
          </p:cNvPr>
          <p:cNvSpPr txBox="1"/>
          <p:nvPr/>
        </p:nvSpPr>
        <p:spPr>
          <a:xfrm>
            <a:off x="5634088" y="288581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B59E7-50F3-49A3-981F-9C9A1B263A08}"/>
              </a:ext>
            </a:extLst>
          </p:cNvPr>
          <p:cNvSpPr txBox="1"/>
          <p:nvPr/>
        </p:nvSpPr>
        <p:spPr>
          <a:xfrm>
            <a:off x="6718150" y="2885813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F9426-B3CA-42A4-BF8E-312A650C599D}"/>
              </a:ext>
            </a:extLst>
          </p:cNvPr>
          <p:cNvCxnSpPr>
            <a:stCxn id="5" idx="0"/>
          </p:cNvCxnSpPr>
          <p:nvPr/>
        </p:nvCxnSpPr>
        <p:spPr>
          <a:xfrm flipV="1">
            <a:off x="4740639" y="2709644"/>
            <a:ext cx="242422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BDFEA-EBF6-4D5D-AC47-D3EEB78BC8B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110341" y="2650921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07F4AD-BC22-41EF-A7D3-ED285C1F6F4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164198" y="2709644"/>
            <a:ext cx="169185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85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Doppler to a single path causes a phase rotation</a:t>
                </a:r>
              </a:p>
              <a:p>
                <a:pPr lvl="1"/>
                <a:r>
                  <a:rPr lang="en-US" dirty="0"/>
                  <a:t>Gain is constant</a:t>
                </a:r>
              </a:p>
              <a:p>
                <a:r>
                  <a:rPr lang="en-US" dirty="0"/>
                  <a:t>With multiple paths, gain varies</a:t>
                </a:r>
              </a:p>
              <a:p>
                <a:pPr lvl="1"/>
                <a:r>
                  <a:rPr lang="en-US" dirty="0"/>
                  <a:t>Constructive and destructive interference of paths</a:t>
                </a:r>
              </a:p>
              <a:p>
                <a:r>
                  <a:rPr lang="en-US" dirty="0"/>
                  <a:t>Described by a time-varying frequency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Variations is time due to Doppler spread</a:t>
                </a:r>
              </a:p>
              <a:p>
                <a:pPr lvl="1"/>
                <a:r>
                  <a:rPr lang="en-US" dirty="0"/>
                  <a:t>Variations in frequency due to delay spread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904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0579-F261-4704-BA57-A539CBE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Exercise:  OFDM Channel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43B05-51C9-4F96-BC80-95A4F58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377BA-093A-47D9-8B0C-11E9CD1C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97465"/>
            <a:ext cx="4998720" cy="5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74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2988" y="28089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0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Path Statistical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72584" y="1669666"/>
                <a:ext cx="6655379" cy="41215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RX signal has many random, independent paths</a:t>
                </a:r>
              </a:p>
              <a:p>
                <a:r>
                  <a:rPr lang="en-US" dirty="0"/>
                  <a:t>Time-varying frequency response: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i.i.d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Path gains: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are zero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Central Limit Theorem,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complex Gaussian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Independent real and imaginary components</a:t>
                </a: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for real and imaginary components</a:t>
                </a:r>
              </a:p>
              <a:p>
                <a:endParaRPr lang="en-US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72584" y="1669666"/>
                <a:ext cx="6655379" cy="4121534"/>
              </a:xfrm>
              <a:blipFill>
                <a:blip r:embed="rId2"/>
                <a:stretch>
                  <a:fillRect l="-2198" t="-2219" b="-9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8954844" y="288964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92844" y="2324006"/>
            <a:ext cx="762000" cy="6787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608577" y="2359225"/>
            <a:ext cx="997335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8954843" y="3010293"/>
            <a:ext cx="838200" cy="3190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8428591" y="3536551"/>
            <a:ext cx="1204911" cy="152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/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4C020CF-E1BD-4A87-9968-EC8D7F546401}"/>
              </a:ext>
            </a:extLst>
          </p:cNvPr>
          <p:cNvSpPr txBox="1"/>
          <p:nvPr/>
        </p:nvSpPr>
        <p:spPr>
          <a:xfrm>
            <a:off x="10165011" y="2673257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motion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4301" y="1617226"/>
                <a:ext cx="5334000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complex Gaussian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magnitude</a:t>
                </a:r>
              </a:p>
              <a:p>
                <a:r>
                  <a:rPr lang="en-US" dirty="0"/>
                  <a:t>Represents amplitude gain</a:t>
                </a:r>
              </a:p>
              <a:p>
                <a:r>
                  <a:rPr lang="en-US" dirty="0"/>
                  <a:t>Has Rayleigh distribution:</a:t>
                </a:r>
              </a:p>
              <a:p>
                <a:pPr lvl="1"/>
                <a:r>
                  <a:rPr lang="en-US" dirty="0"/>
                  <a:t>PDF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CDF: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Second moment: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4301" y="1617226"/>
                <a:ext cx="5334000" cy="4572000"/>
              </a:xfrm>
              <a:blipFill>
                <a:blip r:embed="rId2"/>
                <a:stretch>
                  <a:fillRect l="-274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800px-Rayleigh_distribution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08" y="1817132"/>
            <a:ext cx="3236384" cy="2427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2008" y="1447800"/>
            <a:ext cx="232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distribution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Rayleigh fading complex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Rayleigh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𝑎𝑣𝑔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Instantaneous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exponential distribution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𝑎𝑣𝑔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gain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0" dirty="0"/>
                  <a:t>For channel,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represent power gain (in linear scale)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69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98089" y="1534543"/>
                <a:ext cx="7543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Suppose the channel experiences Rayleigh fading.   </a:t>
                </a:r>
              </a:p>
              <a:p>
                <a:r>
                  <a:rPr lang="en-US" sz="2400" dirty="0"/>
                  <a:t>What is probability gain will be 15 dB below the average?</a:t>
                </a:r>
              </a:p>
              <a:p>
                <a:pPr lvl="1"/>
                <a:r>
                  <a:rPr lang="en-US" sz="2200" dirty="0"/>
                  <a:t>Called a 15 dB fade.</a:t>
                </a:r>
              </a:p>
              <a:p>
                <a:r>
                  <a:rPr lang="en-US" sz="2400" dirty="0"/>
                  <a:t>Answer:</a:t>
                </a:r>
              </a:p>
              <a:p>
                <a:pPr lvl="1"/>
                <a:r>
                  <a:rPr lang="en-US" sz="2200" dirty="0"/>
                  <a:t>Gain is 15 dB below average 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−0.1(15)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From exponential distribution: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small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15 dB fade,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−0.1(15)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≈0.032.</m:t>
                    </m:r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98089" y="1534543"/>
                <a:ext cx="7543800" cy="4572000"/>
              </a:xfrm>
              <a:blipFill>
                <a:blip r:embed="rId2"/>
                <a:stretch>
                  <a:fillRect l="-234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Winner-3GPP-Spatial Cluster Model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3274" y="3877578"/>
            <a:ext cx="7772400" cy="2104560"/>
          </a:xfrm>
        </p:spPr>
        <p:txBody>
          <a:bodyPr>
            <a:normAutofit/>
          </a:bodyPr>
          <a:lstStyle/>
          <a:p>
            <a:r>
              <a:rPr lang="en-US" dirty="0"/>
              <a:t>Paths arrive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clusters</a:t>
            </a:r>
            <a:r>
              <a:rPr lang="en-US" dirty="0"/>
              <a:t>.  </a:t>
            </a:r>
          </a:p>
          <a:p>
            <a:r>
              <a:rPr lang="en-US" dirty="0"/>
              <a:t>Clusters have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subpaths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rays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Each cluster has:</a:t>
            </a:r>
          </a:p>
          <a:p>
            <a:pPr lvl="1"/>
            <a:r>
              <a:rPr lang="en-US" dirty="0"/>
              <a:t>Center angle and a statistical model for the delay and angular spread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2209800" y="1085968"/>
            <a:ext cx="6995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63720" y="1711901"/>
          <a:ext cx="4495800" cy="190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876544" imgH="2496312" progId="Word.Picture.8">
                  <p:embed/>
                </p:oleObj>
              </mc:Choice>
              <mc:Fallback>
                <p:oleObj name="Picture" r:id="rId2" imgW="5876544" imgH="2496312" progId="Word.Picture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20" y="1711901"/>
                        <a:ext cx="4495800" cy="1909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2800" y="1836046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3GPP SCM-132 </a:t>
            </a:r>
          </a:p>
        </p:txBody>
      </p:sp>
    </p:spTree>
    <p:extLst>
      <p:ext uri="{BB962C8B-B14F-4D97-AF65-F5344CB8AC3E}">
        <p14:creationId xmlns:p14="http://schemas.microsoft.com/office/powerpoint/2010/main" val="320772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76D7-1D8F-44A4-945D-B541FD87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Jakes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/>
                  <a:t>M</a:t>
                </a:r>
                <a:r>
                  <a:rPr lang="en-US" dirty="0"/>
                  <a:t>any widely-used statistical models in practice</a:t>
                </a:r>
              </a:p>
              <a:p>
                <a:r>
                  <a:rPr lang="en-US" dirty="0"/>
                  <a:t>Some specify models with no delay spread</a:t>
                </a:r>
              </a:p>
              <a:p>
                <a:pPr lvl="1"/>
                <a:r>
                  <a:rPr lang="en-US" dirty="0"/>
                  <a:t>Angular spread only</a:t>
                </a:r>
              </a:p>
              <a:p>
                <a:pPr lvl="1"/>
                <a:r>
                  <a:rPr lang="en-US" dirty="0"/>
                  <a:t>Creates a time-varying gain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variation in delay</a:t>
                </a:r>
              </a:p>
              <a:p>
                <a:pPr lvl="1"/>
                <a:r>
                  <a:rPr lang="en-US" dirty="0"/>
                  <a:t>Use one of these models per cluster</a:t>
                </a:r>
              </a:p>
              <a:p>
                <a:r>
                  <a:rPr lang="en-US" dirty="0"/>
                  <a:t>Jakes model:</a:t>
                </a:r>
              </a:p>
              <a:p>
                <a:pPr lvl="1"/>
                <a:r>
                  <a:rPr lang="en-US" dirty="0"/>
                  <a:t>Angles uniform from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[0,2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Asymmetric Jakes: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uniform</a:t>
                </a:r>
              </a:p>
              <a:p>
                <a:r>
                  <a:rPr lang="en-US" dirty="0"/>
                  <a:t>Angular spread:</a:t>
                </a:r>
              </a:p>
              <a:p>
                <a:pPr lvl="1"/>
                <a:r>
                  <a:rPr lang="en-US" dirty="0"/>
                  <a:t>Arises from diffuse reflection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AEC6-C1F0-4E93-97AC-CC9B690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F7A9F-66C9-4D71-BAE8-568ECD14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429" y="2014842"/>
            <a:ext cx="4610100" cy="377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FF3C7-13CE-4088-AEFC-8E3604F75117}"/>
                  </a:ext>
                </a:extLst>
              </p:cNvPr>
              <p:cNvSpPr txBox="1"/>
              <p:nvPr/>
            </p:nvSpPr>
            <p:spPr>
              <a:xfrm>
                <a:off x="5737670" y="2192632"/>
                <a:ext cx="199798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</a:p>
              <a:p>
                <a:r>
                  <a:rPr lang="es-ES" dirty="0" err="1"/>
                  <a:t>Angles</a:t>
                </a:r>
                <a:r>
                  <a:rPr lang="es-ES" dirty="0"/>
                  <a:t> </a:t>
                </a:r>
                <a:r>
                  <a:rPr lang="es-ES" dirty="0" err="1"/>
                  <a:t>unif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</a:t>
                </a:r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0.9,1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</a:t>
                </a:r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FF3C7-13CE-4088-AEFC-8E3604F7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70" y="2192632"/>
                <a:ext cx="1997983" cy="3416320"/>
              </a:xfrm>
              <a:prstGeom prst="rect">
                <a:avLst/>
              </a:prstGeom>
              <a:blipFill>
                <a:blip r:embed="rId4"/>
                <a:stretch>
                  <a:fillRect l="-2439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BD64F5-8D6B-47DA-8CAC-80B85422C711}"/>
              </a:ext>
            </a:extLst>
          </p:cNvPr>
          <p:cNvSpPr txBox="1"/>
          <p:nvPr/>
        </p:nvSpPr>
        <p:spPr>
          <a:xfrm>
            <a:off x="7972273" y="15392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Gain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(dB)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86A2C-CB33-4CAF-9ED6-891F1759CB6D}"/>
              </a:ext>
            </a:extLst>
          </p:cNvPr>
          <p:cNvSpPr txBox="1"/>
          <p:nvPr/>
        </p:nvSpPr>
        <p:spPr>
          <a:xfrm>
            <a:off x="10441555" y="1539279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Angle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(rads)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7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 and </a:t>
            </a:r>
            <a:r>
              <a:rPr lang="en-US" dirty="0" err="1"/>
              <a:t>Downconversion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79" y="3806568"/>
            <a:ext cx="8451569" cy="22033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RF communication systems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Information occurs and is processed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 baseband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Transmitted and received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passband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 and down-conversion</a:t>
            </a:r>
            <a:r>
              <a:rPr lang="en-US" dirty="0"/>
              <a:t>:  Shift center frequency of signals</a:t>
            </a:r>
          </a:p>
          <a:p>
            <a:r>
              <a:rPr lang="en-US" dirty="0"/>
              <a:t>Also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mixing</a:t>
            </a:r>
          </a:p>
          <a:p>
            <a:endParaRPr lang="en-US" dirty="0">
              <a:solidFill>
                <a:srgbClr val="0F6FC6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CEE6A2-057A-451D-8FC2-712FF6DA747F}"/>
              </a:ext>
            </a:extLst>
          </p:cNvPr>
          <p:cNvGrpSpPr/>
          <p:nvPr/>
        </p:nvGrpSpPr>
        <p:grpSpPr>
          <a:xfrm>
            <a:off x="4538445" y="1691501"/>
            <a:ext cx="1790699" cy="1752600"/>
            <a:chOff x="4538445" y="1691501"/>
            <a:chExt cx="1790699" cy="1752600"/>
          </a:xfrm>
        </p:grpSpPr>
        <p:sp>
          <p:nvSpPr>
            <p:cNvPr id="34" name="Right Arrow 33"/>
            <p:cNvSpPr/>
            <p:nvPr/>
          </p:nvSpPr>
          <p:spPr>
            <a:xfrm>
              <a:off x="4652744" y="2072501"/>
              <a:ext cx="1676400" cy="310634"/>
            </a:xfrm>
            <a:prstGeom prst="rightArrow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 rot="10800000">
              <a:off x="4652744" y="2661702"/>
              <a:ext cx="1676400" cy="310634"/>
            </a:xfrm>
            <a:prstGeom prst="rightArrow">
              <a:avLst/>
            </a:prstGeom>
            <a:solidFill>
              <a:srgbClr val="CCFF99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90845" y="1691501"/>
              <a:ext cx="1443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upconversion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38445" y="3074769"/>
              <a:ext cx="172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downconversion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28ADBC-2C9E-4526-8BA9-FC4417EEEF16}"/>
              </a:ext>
            </a:extLst>
          </p:cNvPr>
          <p:cNvGrpSpPr/>
          <p:nvPr/>
        </p:nvGrpSpPr>
        <p:grpSpPr>
          <a:xfrm>
            <a:off x="2599067" y="1678801"/>
            <a:ext cx="1966949" cy="2000766"/>
            <a:chOff x="2599067" y="1678801"/>
            <a:chExt cx="1966949" cy="20007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09644" y="3063101"/>
              <a:ext cx="18288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243044" y="2072501"/>
              <a:ext cx="533400" cy="990600"/>
            </a:xfrm>
            <a:prstGeom prst="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509745" y="2878435"/>
              <a:ext cx="1" cy="502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74638" y="33102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3138" y="268210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24044" y="3116158"/>
                  <a:ext cx="434734" cy="551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44" y="3116158"/>
                  <a:ext cx="434734" cy="5517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06042" y="3136943"/>
                  <a:ext cx="423577" cy="4841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042" y="3136943"/>
                  <a:ext cx="423577" cy="484172"/>
                </a:xfrm>
                <a:prstGeom prst="rect">
                  <a:avLst/>
                </a:prstGeom>
                <a:blipFill>
                  <a:blip r:embed="rId4"/>
                  <a:stretch>
                    <a:fillRect l="-11429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2599067" y="1678801"/>
              <a:ext cx="196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Complex baseband</a:t>
              </a:r>
              <a:endParaRPr lang="en-US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6F4AF-1E81-4C02-BD2B-E51430524D6F}"/>
              </a:ext>
            </a:extLst>
          </p:cNvPr>
          <p:cNvGrpSpPr/>
          <p:nvPr/>
        </p:nvGrpSpPr>
        <p:grpSpPr>
          <a:xfrm>
            <a:off x="6570816" y="1647360"/>
            <a:ext cx="2895600" cy="2086440"/>
            <a:chOff x="6570816" y="1647360"/>
            <a:chExt cx="2895600" cy="208644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570816" y="3038733"/>
              <a:ext cx="2895600" cy="127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171016" y="2060833"/>
              <a:ext cx="533400" cy="990600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437716" y="1954471"/>
              <a:ext cx="0" cy="1414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090258" y="269376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75616" y="2048133"/>
              <a:ext cx="533400" cy="990600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142316" y="1966139"/>
              <a:ext cx="0" cy="1414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780402" y="3329702"/>
                  <a:ext cx="5920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402" y="3329702"/>
                  <a:ext cx="59208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 flipH="1">
              <a:off x="7862164" y="2866768"/>
              <a:ext cx="1" cy="452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705710" y="33189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85793" y="1647360"/>
              <a:ext cx="152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Real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passband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181158" y="3364468"/>
                  <a:ext cx="4301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58" y="3364468"/>
                  <a:ext cx="43018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80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FC34-4A5F-4FF2-A393-35B190CC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Models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32C6-5891-49D6-A85E-B25D5285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998720" cy="4329817"/>
          </a:xfrm>
        </p:spPr>
        <p:txBody>
          <a:bodyPr/>
          <a:lstStyle/>
          <a:p>
            <a:r>
              <a:rPr lang="en-US" dirty="0"/>
              <a:t>Comm Toolbox:</a:t>
            </a:r>
          </a:p>
          <a:p>
            <a:pPr lvl="1"/>
            <a:r>
              <a:rPr lang="en-US" dirty="0"/>
              <a:t>Efficient, general fading models</a:t>
            </a:r>
          </a:p>
          <a:p>
            <a:r>
              <a:rPr lang="en-US" dirty="0"/>
              <a:t>Create a </a:t>
            </a:r>
            <a:r>
              <a:rPr lang="en-US" dirty="0" err="1"/>
              <a:t>comm.RayleighChannel</a:t>
            </a:r>
            <a:r>
              <a:rPr lang="en-US" dirty="0"/>
              <a:t>  object</a:t>
            </a:r>
          </a:p>
          <a:p>
            <a:r>
              <a:rPr lang="en-US" dirty="0"/>
              <a:t>Run the channel to get:</a:t>
            </a:r>
          </a:p>
          <a:p>
            <a:pPr lvl="1"/>
            <a:r>
              <a:rPr lang="en-US" dirty="0"/>
              <a:t>Output and 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0BFB-400F-4E59-8B11-4493AD36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B9EF0-7E47-4B2B-B70C-AE3BD607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60" y="1539279"/>
            <a:ext cx="5577429" cy="37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10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Spectra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statistical model: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Paths are </a:t>
                </a:r>
                <a:r>
                  <a:rPr lang="en-US" sz="2200" dirty="0" err="1"/>
                  <a:t>i.i.d</a:t>
                </a:r>
                <a:r>
                  <a:rPr lang="en-US" sz="2200" dirty="0"/>
                  <a:t>.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/>
                  <a:t> are zero mean</a:t>
                </a:r>
              </a:p>
              <a:p>
                <a:r>
                  <a:rPr lang="en-US" sz="2400" dirty="0"/>
                  <a:t>In limit of large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is a Gaussian random process</a:t>
                </a:r>
              </a:p>
              <a:p>
                <a:r>
                  <a:rPr lang="en-US" sz="2400" dirty="0"/>
                  <a:t>Auto-correlation: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br>
                  <a:rPr lang="es-E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                  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Describes how correlated the process is over time and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5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Time and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time varying </a:t>
                </a:r>
                <a:r>
                  <a:rPr lang="en-US" dirty="0" err="1"/>
                  <a:t>freq</a:t>
                </a:r>
                <a:r>
                  <a:rPr lang="en-US" dirty="0"/>
                  <a:t>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time</a:t>
                </a:r>
                <a:r>
                  <a:rPr lang="en-US" dirty="0"/>
                  <a:t>:    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time</a:t>
                </a:r>
              </a:p>
              <a:p>
                <a:pPr lvl="1"/>
                <a:r>
                  <a:rPr lang="en-US" dirty="0"/>
                  <a:t>Related to Doppler spread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bandwidth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frequency</a:t>
                </a:r>
              </a:p>
              <a:p>
                <a:pPr lvl="1"/>
                <a:r>
                  <a:rPr lang="en-US" dirty="0"/>
                  <a:t>Related to delay spread</a:t>
                </a:r>
              </a:p>
              <a:p>
                <a:r>
                  <a:rPr lang="en-US" dirty="0"/>
                  <a:t>Critical for many procedures:</a:t>
                </a:r>
              </a:p>
              <a:p>
                <a:pPr lvl="1"/>
                <a:r>
                  <a:rPr lang="en-US" dirty="0"/>
                  <a:t>Channel estimation, tracking, coding, ARQ, …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  <a:blipFill>
                <a:blip r:embed="rId2"/>
                <a:stretch>
                  <a:fillRect l="-234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761px-Rayleigh_fading_doppler_10Hz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386" y="1968268"/>
            <a:ext cx="3237675" cy="255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6124" y="448112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Realization of a Jakes process with 1/</a:t>
            </a:r>
            <a:r>
              <a:rPr lang="en-US" dirty="0" err="1"/>
              <a:t>f</a:t>
            </a:r>
            <a:r>
              <a:rPr lang="en-US" baseline="-25000" dirty="0" err="1"/>
              <a:t>max</a:t>
            </a:r>
            <a:r>
              <a:rPr lang="en-US" dirty="0"/>
              <a:t> = 0.1 sec</a:t>
            </a:r>
          </a:p>
        </p:txBody>
      </p:sp>
    </p:spTree>
    <p:extLst>
      <p:ext uri="{BB962C8B-B14F-4D97-AF65-F5344CB8AC3E}">
        <p14:creationId xmlns:p14="http://schemas.microsoft.com/office/powerpoint/2010/main" val="3822055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at Different Scales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93844"/>
              </p:ext>
            </p:extLst>
          </p:nvPr>
        </p:nvGraphicFramePr>
        <p:xfrm>
          <a:off x="1203064" y="1466626"/>
          <a:ext cx="7391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spatial 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temporal coherence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Small-scale fading from  multi-path fading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Rayleigh or </a:t>
                      </a:r>
                      <a:r>
                        <a:rPr lang="en-US" dirty="0" err="1"/>
                        <a:t>Rician</a:t>
                      </a:r>
                      <a:r>
                        <a:rPr lang="en-US" baseline="0" dirty="0"/>
                        <a:t>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 wavelength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0" dirty="0"/>
                        <a:t> ms</a:t>
                      </a:r>
                    </a:p>
                    <a:p>
                      <a:r>
                        <a:rPr lang="en-US" baseline="0" dirty="0"/>
                        <a:t>(v=10m/s, </a:t>
                      </a:r>
                      <a:r>
                        <a:rPr lang="en-US" baseline="0" dirty="0" err="1"/>
                        <a:t>fc</a:t>
                      </a:r>
                      <a:r>
                        <a:rPr lang="en-US" baseline="0" dirty="0"/>
                        <a:t>=2GHz)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Large-scale fading from variations in shadowing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Lognormal</a:t>
                      </a:r>
                      <a:r>
                        <a:rPr lang="en-US" baseline="0" dirty="0"/>
                        <a:t>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to 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 loss variations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loss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</a:t>
                      </a:r>
                      <a:r>
                        <a:rPr lang="en-US" baseline="0" dirty="0"/>
                        <a:t> or larger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1203063" y="4715396"/>
            <a:ext cx="9455757" cy="1783080"/>
          </a:xfrm>
        </p:spPr>
        <p:txBody>
          <a:bodyPr>
            <a:normAutofit/>
          </a:bodyPr>
          <a:lstStyle/>
          <a:p>
            <a:r>
              <a:rPr lang="en-US" dirty="0"/>
              <a:t>Different fading processes and variations occur at much different time / space scales</a:t>
            </a:r>
          </a:p>
          <a:p>
            <a:r>
              <a:rPr lang="en-US" dirty="0"/>
              <a:t>Methods to combat these are different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Scales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80" y="1901235"/>
            <a:ext cx="4933500" cy="27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0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 and Down-Conversion in Time Domain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Complex baseband: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Two real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Or one complex signal: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s-E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  <a:blipFill>
                <a:blip r:embed="rId3"/>
                <a:stretch>
                  <a:fillRect l="-453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3">
            <a:extLst>
              <a:ext uri="{FF2B5EF4-FFF2-40B4-BE49-F238E27FC236}">
                <a16:creationId xmlns:a16="http://schemas.microsoft.com/office/drawing/2014/main" id="{5E93F572-BF20-42A2-8CEB-918BCDAB40C0}"/>
              </a:ext>
            </a:extLst>
          </p:cNvPr>
          <p:cNvSpPr/>
          <p:nvPr/>
        </p:nvSpPr>
        <p:spPr>
          <a:xfrm>
            <a:off x="4652744" y="2072501"/>
            <a:ext cx="1676400" cy="310634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4">
            <a:extLst>
              <a:ext uri="{FF2B5EF4-FFF2-40B4-BE49-F238E27FC236}">
                <a16:creationId xmlns:a16="http://schemas.microsoft.com/office/drawing/2014/main" id="{9D5F3993-FDDD-4FA8-99E8-5E1782995C2A}"/>
              </a:ext>
            </a:extLst>
          </p:cNvPr>
          <p:cNvSpPr/>
          <p:nvPr/>
        </p:nvSpPr>
        <p:spPr>
          <a:xfrm rot="10800000">
            <a:off x="4535298" y="3836161"/>
            <a:ext cx="1676400" cy="310634"/>
          </a:xfrm>
          <a:prstGeom prst="rightArrow">
            <a:avLst/>
          </a:prstGeom>
          <a:solidFill>
            <a:srgbClr val="CCFF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345CB-DE9F-48C1-BECC-856FB16F6A5E}"/>
              </a:ext>
            </a:extLst>
          </p:cNvPr>
          <p:cNvSpPr txBox="1"/>
          <p:nvPr/>
        </p:nvSpPr>
        <p:spPr>
          <a:xfrm>
            <a:off x="4690845" y="1691501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B21E6B-439E-4E75-8ADA-2DC6CFCA9681}"/>
              </a:ext>
            </a:extLst>
          </p:cNvPr>
          <p:cNvSpPr txBox="1"/>
          <p:nvPr/>
        </p:nvSpPr>
        <p:spPr>
          <a:xfrm>
            <a:off x="4547824" y="3429000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/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/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𝐿𝑃𝐹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0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Real passband: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  <a:blipFill>
                <a:blip r:embed="rId6"/>
                <a:stretch>
                  <a:fillRect l="-4537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002C7ED-EE06-487C-84BB-69A4222D4980}"/>
              </a:ext>
            </a:extLst>
          </p:cNvPr>
          <p:cNvSpPr txBox="1"/>
          <p:nvPr/>
        </p:nvSpPr>
        <p:spPr>
          <a:xfrm>
            <a:off x="7250856" y="4008462"/>
            <a:ext cx="3038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 </a:t>
            </a:r>
            <a:r>
              <a:rPr lang="en-US" dirty="0" err="1"/>
              <a:t>downconversion</a:t>
            </a:r>
            <a:r>
              <a:rPr lang="en-US" dirty="0"/>
              <a:t>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Multiplication by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422381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</p:spPr>
            <p:txBody>
              <a:bodyPr/>
              <a:lstStyle/>
              <a:p>
                <a:r>
                  <a:rPr lang="en-US" dirty="0"/>
                  <a:t>Baseband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complex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 sided bandwidth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two sided bandwidth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Passband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real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bandwidth </a:t>
                </a:r>
                <a:r>
                  <a:rPr lang="en-US" dirty="0">
                    <a:solidFill>
                      <a:schemeClr val="tx1"/>
                    </a:solidFill>
                  </a:rPr>
                  <a:t>(per side or image)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  <a:blipFill>
                <a:blip r:embed="rId3"/>
                <a:stretch>
                  <a:fillRect l="-3015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7FCD75-EDC1-4C1D-B593-E694D9DAE2EF}"/>
              </a:ext>
            </a:extLst>
          </p:cNvPr>
          <p:cNvGrpSpPr/>
          <p:nvPr/>
        </p:nvGrpSpPr>
        <p:grpSpPr>
          <a:xfrm>
            <a:off x="7105475" y="1149099"/>
            <a:ext cx="2798562" cy="2193111"/>
            <a:chOff x="7105475" y="1149099"/>
            <a:chExt cx="2798562" cy="219311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7105475" y="2518011"/>
              <a:ext cx="2457975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810150" y="1477776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7810150" y="2207618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8716161" y="2217405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8254767" y="2207618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07960" y="2670411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548381" y="2790456"/>
                  <a:ext cx="234892" cy="55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381" y="2790456"/>
                  <a:ext cx="234892" cy="551754"/>
                </a:xfrm>
                <a:prstGeom prst="rect">
                  <a:avLst/>
                </a:prstGeom>
                <a:blipFill>
                  <a:blip r:embed="rId4"/>
                  <a:stretch>
                    <a:fillRect r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18634" y="2782110"/>
                  <a:ext cx="234892" cy="55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634" y="2782110"/>
                  <a:ext cx="234892" cy="551754"/>
                </a:xfrm>
                <a:prstGeom prst="rect">
                  <a:avLst/>
                </a:prstGeom>
                <a:blipFill>
                  <a:blip r:embed="rId5"/>
                  <a:stretch>
                    <a:fillRect r="-10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177556" y="1662334"/>
                  <a:ext cx="726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7556" y="1662334"/>
                  <a:ext cx="72648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CC774F-472C-4DBD-8825-F83C0FFFDA9E}"/>
                </a:ext>
              </a:extLst>
            </p:cNvPr>
            <p:cNvSpPr txBox="1"/>
            <p:nvPr/>
          </p:nvSpPr>
          <p:spPr>
            <a:xfrm>
              <a:off x="8095909" y="114909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75BE8-C12F-4A64-9EBE-CA71226C5E21}"/>
              </a:ext>
            </a:extLst>
          </p:cNvPr>
          <p:cNvGrpSpPr/>
          <p:nvPr/>
        </p:nvGrpSpPr>
        <p:grpSpPr>
          <a:xfrm>
            <a:off x="4850719" y="3224505"/>
            <a:ext cx="6786478" cy="2421286"/>
            <a:chOff x="4850719" y="3224505"/>
            <a:chExt cx="6786478" cy="2421286"/>
          </a:xfrm>
        </p:grpSpPr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4850719" y="4613747"/>
              <a:ext cx="6445891" cy="18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9543310" y="3583497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9545186" y="4323126"/>
              <a:ext cx="8388" cy="1247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10449321" y="4323126"/>
              <a:ext cx="0" cy="1322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>
              <a:off x="9987927" y="431333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841120" y="4776132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427707" y="5167575"/>
                  <a:ext cx="462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7707" y="5167575"/>
                  <a:ext cx="46222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520018" y="4833336"/>
                  <a:ext cx="9655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0018" y="4833336"/>
                  <a:ext cx="965580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910716" y="3768055"/>
                  <a:ext cx="726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16" y="3768055"/>
                  <a:ext cx="72648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5702416" y="3568377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5702416" y="4298219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6608427" y="4308006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6147033" y="429821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881048" y="4761661"/>
                  <a:ext cx="2348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048" y="4761661"/>
                  <a:ext cx="234892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921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8254767" y="433902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107960" y="4801822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563450" y="5336914"/>
              <a:ext cx="88587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12B90E-666E-40D8-A0F1-BA305C6CD55D}"/>
                </a:ext>
              </a:extLst>
            </p:cNvPr>
            <p:cNvSpPr txBox="1"/>
            <p:nvPr/>
          </p:nvSpPr>
          <p:spPr>
            <a:xfrm>
              <a:off x="9813916" y="322450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A/2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91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IQ Mixer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</p:spPr>
            <p:txBody>
              <a:bodyPr/>
              <a:lstStyle/>
              <a:p>
                <a:r>
                  <a:rPr lang="en-US" dirty="0"/>
                  <a:t>LO = “local oscillator” =  square or sine wave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I1, I2 = I and Q inputs.  </a:t>
                </a:r>
              </a:p>
              <a:p>
                <a:pPr lvl="1"/>
                <a:r>
                  <a:rPr lang="en-US" dirty="0"/>
                  <a:t>Generally, </a:t>
                </a:r>
                <a:r>
                  <a:rPr lang="en-US" dirty="0" err="1"/>
                  <a:t>lowpass</a:t>
                </a:r>
                <a:endParaRPr lang="en-US" dirty="0"/>
              </a:p>
              <a:p>
                <a:r>
                  <a:rPr lang="en-US" dirty="0"/>
                  <a:t>RF = passband output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  <a:blipFill>
                <a:blip r:embed="rId3"/>
                <a:stretch>
                  <a:fillRect l="-2595" t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82" name="Picture 2" descr="https://encrypted-tbn0.gstatic.com/images?q=tbn:ANd9GcToTaQH8FCrp8dJCpu2WmHTrp_t_wq2wFApJ73mlNHgWTPHp0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0" y="1447801"/>
            <a:ext cx="3729788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0366" y="4219318"/>
          <a:ext cx="8762440" cy="1691274"/>
        </p:xfrm>
        <a:graphic>
          <a:graphicData uri="http://schemas.openxmlformats.org/drawingml/2006/table">
            <a:tbl>
              <a:tblPr/>
              <a:tblGrid>
                <a:gridCol w="8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7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42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1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Datasheet</a:t>
                      </a: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RF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IF [MHz]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Conversion Loss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Image Rejection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Amplitude Deviation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Phase Deviation [Degrees]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L-R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L-I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990000"/>
                          </a:solidFill>
                          <a:effectLst/>
                          <a:latin typeface="Verdana"/>
                          <a:hlinkClick r:id="rId5"/>
                        </a:rPr>
                        <a:t>IQ-0318</a:t>
                      </a:r>
                      <a:endParaRPr lang="en-US" sz="120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DC to 500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22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0.75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7956" y="354839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6"/>
              </a:rPr>
              <a:t>http://www.markimicrowave.com/Mixers/IQ_Quadrature-IF_Double-Balanced/IQ-0318.aspx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262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DED491-491D-40AA-9C81-455DE256D10A}"/>
              </a:ext>
            </a:extLst>
          </p:cNvPr>
          <p:cNvSpPr/>
          <p:nvPr/>
        </p:nvSpPr>
        <p:spPr>
          <a:xfrm>
            <a:off x="2447451" y="4404476"/>
            <a:ext cx="5035273" cy="932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Baseband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Filtering at passband equivalent to complex baseband filter</a:t>
                </a:r>
              </a:p>
              <a:p>
                <a:r>
                  <a:rPr lang="en-US" dirty="0"/>
                  <a:t>Assuming </a:t>
                </a:r>
                <a:r>
                  <a:rPr lang="en-US" dirty="0" err="1"/>
                  <a:t>downconversion</a:t>
                </a:r>
                <a:r>
                  <a:rPr lang="en-US" dirty="0"/>
                  <a:t> filter is ideal: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Simply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the left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  <a:blipFill>
                <a:blip r:embed="rId3"/>
                <a:stretch>
                  <a:fillRect l="-1882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1B97090-DBF8-4F8F-83CF-0D3757A725ED}"/>
              </a:ext>
            </a:extLst>
          </p:cNvPr>
          <p:cNvGrpSpPr/>
          <p:nvPr/>
        </p:nvGrpSpPr>
        <p:grpSpPr>
          <a:xfrm>
            <a:off x="1750569" y="1476507"/>
            <a:ext cx="4811683" cy="1816774"/>
            <a:chOff x="1750569" y="1476507"/>
            <a:chExt cx="4811683" cy="181677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914051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Process 8"/>
            <p:cNvSpPr/>
            <p:nvPr/>
          </p:nvSpPr>
          <p:spPr>
            <a:xfrm>
              <a:off x="2447451" y="2074439"/>
              <a:ext cx="533400" cy="685800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280672" y="2049039"/>
              <a:ext cx="533400" cy="685800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666651" y="2074439"/>
              <a:ext cx="865172" cy="685800"/>
            </a:xfrm>
            <a:prstGeom prst="flowChartProcess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14151" y="1541039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95763" y="1476507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433072" y="1521513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072" y="1521513"/>
                  <a:ext cx="43018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371251" y="1476507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251" y="1476507"/>
                  <a:ext cx="43018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endCxn id="11" idx="1"/>
            </p:cNvCxnSpPr>
            <p:nvPr/>
          </p:nvCxnSpPr>
          <p:spPr>
            <a:xfrm>
              <a:off x="2980851" y="2417339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0" idx="1"/>
            </p:cNvCxnSpPr>
            <p:nvPr/>
          </p:nvCxnSpPr>
          <p:spPr>
            <a:xfrm>
              <a:off x="4594872" y="2391939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852172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50569" y="2417339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569" y="2417339"/>
                  <a:ext cx="65030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980852" y="2455439"/>
                  <a:ext cx="752835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852" y="2455439"/>
                  <a:ext cx="752835" cy="390748"/>
                </a:xfrm>
                <a:prstGeom prst="rect">
                  <a:avLst/>
                </a:prstGeom>
                <a:blipFill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44073" y="2445691"/>
                  <a:ext cx="765145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073" y="2445691"/>
                  <a:ext cx="765145" cy="390748"/>
                </a:xfrm>
                <a:prstGeom prst="rect">
                  <a:avLst/>
                </a:prstGeom>
                <a:blipFill>
                  <a:blip r:embed="rId8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90273" y="2445691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273" y="2445691"/>
                  <a:ext cx="67197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2180752" y="2891009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Upconvert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6846" y="2872475"/>
              <a:ext cx="1445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Downconvert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666652" y="2226839"/>
                  <a:ext cx="84670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652" y="2226839"/>
                  <a:ext cx="846707" cy="390748"/>
                </a:xfrm>
                <a:prstGeom prst="rect">
                  <a:avLst/>
                </a:prstGeom>
                <a:blipFill>
                  <a:blip r:embed="rId10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3854591" y="2923949"/>
              <a:ext cx="666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922F1-B4E2-4647-BEFB-A983080F68ED}"/>
              </a:ext>
            </a:extLst>
          </p:cNvPr>
          <p:cNvGrpSpPr/>
          <p:nvPr/>
        </p:nvGrpSpPr>
        <p:grpSpPr>
          <a:xfrm>
            <a:off x="6867051" y="1998240"/>
            <a:ext cx="3135757" cy="1245631"/>
            <a:chOff x="6867051" y="1998240"/>
            <a:chExt cx="3135757" cy="124563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7831731" y="23411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Process 35"/>
            <p:cNvSpPr/>
            <p:nvPr/>
          </p:nvSpPr>
          <p:spPr>
            <a:xfrm>
              <a:off x="8364220" y="2074439"/>
              <a:ext cx="865172" cy="685800"/>
            </a:xfrm>
            <a:prstGeom prst="flowChartProcess">
              <a:avLst/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9254628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668249" y="2379239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249" y="2379239"/>
                  <a:ext cx="65030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330829" y="2353839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0829" y="2353839"/>
                  <a:ext cx="67197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364220" y="2226839"/>
                  <a:ext cx="844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220" y="2226839"/>
                  <a:ext cx="84433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8436933" y="2874539"/>
              <a:ext cx="666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67051" y="1998240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39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41571</TotalTime>
  <Words>3352</Words>
  <Application>Microsoft Office PowerPoint</Application>
  <PresentationFormat>Widescreen</PresentationFormat>
  <Paragraphs>637</Paragraphs>
  <Slides>54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Cambria Math</vt:lpstr>
      <vt:lpstr>Symbol</vt:lpstr>
      <vt:lpstr>Verdana</vt:lpstr>
      <vt:lpstr>Wingdings</vt:lpstr>
      <vt:lpstr>Wingdings 2</vt:lpstr>
      <vt:lpstr>Retrospect</vt:lpstr>
      <vt:lpstr>Equation</vt:lpstr>
      <vt:lpstr>Picture</vt:lpstr>
      <vt:lpstr>Unit 3.  Multi-Path Fading</vt:lpstr>
      <vt:lpstr>Fading</vt:lpstr>
      <vt:lpstr>Learning Objectives</vt:lpstr>
      <vt:lpstr>Outline </vt:lpstr>
      <vt:lpstr>Up- and Downconversion</vt:lpstr>
      <vt:lpstr>Up and Down-Conversion in Time Domain</vt:lpstr>
      <vt:lpstr>Mixing in Frequency Domain</vt:lpstr>
      <vt:lpstr>Discrete IQ Mixer</vt:lpstr>
      <vt:lpstr>Baseband Equivalent Channel</vt:lpstr>
      <vt:lpstr>Important Special Case:  Delay</vt:lpstr>
      <vt:lpstr>Synchronization and Delay Errors</vt:lpstr>
      <vt:lpstr>In-Class Problem</vt:lpstr>
      <vt:lpstr>Frequency Errors</vt:lpstr>
      <vt:lpstr>In-Class Problem</vt:lpstr>
      <vt:lpstr>Outline </vt:lpstr>
      <vt:lpstr>Typical Digital Communication Path</vt:lpstr>
      <vt:lpstr>Review of DTFT</vt:lpstr>
      <vt:lpstr>Common DTFT Pairs</vt:lpstr>
      <vt:lpstr>Discrete-Time Systems</vt:lpstr>
      <vt:lpstr>DT Equivalent Channel</vt:lpstr>
      <vt:lpstr>Ideal Filtering</vt:lpstr>
      <vt:lpstr>Ideal Filtering</vt:lpstr>
      <vt:lpstr>Special Case:  Delay</vt:lpstr>
      <vt:lpstr>Sinc Filter with Integer Delays</vt:lpstr>
      <vt:lpstr>Sinc Pulses with Fractional Delay</vt:lpstr>
      <vt:lpstr>Simulating Fractional Delays in MATLAB</vt:lpstr>
      <vt:lpstr>In-Class Problem:   Fractional Delays on Constellations</vt:lpstr>
      <vt:lpstr>Outline </vt:lpstr>
      <vt:lpstr>Doppler Shift</vt:lpstr>
      <vt:lpstr>Sample Problem</vt:lpstr>
      <vt:lpstr>Multipath Channel</vt:lpstr>
      <vt:lpstr>Baseband Model</vt:lpstr>
      <vt:lpstr>Time-Varying  Frequency Response</vt:lpstr>
      <vt:lpstr>Example with Two Paths</vt:lpstr>
      <vt:lpstr>Variation in Time</vt:lpstr>
      <vt:lpstr>Variation in Frequency</vt:lpstr>
      <vt:lpstr>Fading</vt:lpstr>
      <vt:lpstr>Narrowband Assumption</vt:lpstr>
      <vt:lpstr>OFDM Time-Frequency Grid</vt:lpstr>
      <vt:lpstr>OFDM Channel with Fading</vt:lpstr>
      <vt:lpstr>Summary</vt:lpstr>
      <vt:lpstr>In-Class Exercise:  OFDM Channel Response</vt:lpstr>
      <vt:lpstr>Outline </vt:lpstr>
      <vt:lpstr>Random Path Statistical Model</vt:lpstr>
      <vt:lpstr>Rayleigh Distribution</vt:lpstr>
      <vt:lpstr>Exponential Distribution</vt:lpstr>
      <vt:lpstr>Example Calculation</vt:lpstr>
      <vt:lpstr>Winner-3GPP-Spatial Cluster Model </vt:lpstr>
      <vt:lpstr>Jakes Model</vt:lpstr>
      <vt:lpstr>Fading Models in MATLAB</vt:lpstr>
      <vt:lpstr>Doppler Spectra </vt:lpstr>
      <vt:lpstr>Coherence Time and Frequency</vt:lpstr>
      <vt:lpstr>Fading at Different Scales</vt:lpstr>
      <vt:lpstr>Time Scales Illustrated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496</cp:revision>
  <cp:lastPrinted>2017-01-24T17:12:09Z</cp:lastPrinted>
  <dcterms:created xsi:type="dcterms:W3CDTF">2015-03-22T11:15:32Z</dcterms:created>
  <dcterms:modified xsi:type="dcterms:W3CDTF">2021-02-13T14:58:29Z</dcterms:modified>
</cp:coreProperties>
</file>