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1"/>
  </p:sldMasterIdLst>
  <p:notesMasterIdLst>
    <p:notesMasterId r:id="rId22"/>
  </p:notes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6" r:id="rId20"/>
    <p:sldId id="274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סגנון ביניים 1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83" autoAdjust="0"/>
    <p:restoredTop sz="94660"/>
  </p:normalViewPr>
  <p:slideViewPr>
    <p:cSldViewPr snapToGrid="0">
      <p:cViewPr>
        <p:scale>
          <a:sx n="74" d="100"/>
          <a:sy n="74" d="100"/>
        </p:scale>
        <p:origin x="492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F157649-E264-449A-BA83-3604EFF828F9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2B60779-B179-4666-BD51-1F4AE10269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25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0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8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3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3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3" descr="צילום תקריב של מכונית וינטג' קלאסית צהובה">
            <a:extLst>
              <a:ext uri="{FF2B5EF4-FFF2-40B4-BE49-F238E27FC236}">
                <a16:creationId xmlns:a16="http://schemas.microsoft.com/office/drawing/2014/main" id="{FF5DDCCA-C492-469B-9491-3DFCC905F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AE8BBA0-7338-4E71-AE0B-CF44D061A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he-IL" sz="2800"/>
              <a:t>פרויקט מבוא למדעי הנתונים:</a:t>
            </a:r>
            <a:br>
              <a:rPr lang="he-IL" sz="2800"/>
            </a:br>
            <a:r>
              <a:rPr lang="he-IL" sz="2800"/>
              <a:t>חיזוי מחירי רכב משומש </a:t>
            </a:r>
            <a:endParaRPr lang="he-IL" sz="2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CC30400-6116-423C-B57F-32C047E15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he-IL" sz="2000" dirty="0"/>
              <a:t>דניאל נח ואסף אלט </a:t>
            </a:r>
          </a:p>
        </p:txBody>
      </p:sp>
    </p:spTree>
    <p:extLst>
      <p:ext uri="{BB962C8B-B14F-4D97-AF65-F5344CB8AC3E}">
        <p14:creationId xmlns:p14="http://schemas.microsoft.com/office/powerpoint/2010/main" val="299719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238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ניסיון ראשוני למציאת קשרים </a:t>
            </a:r>
            <a:r>
              <a:rPr lang="he-IL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לינארים</a:t>
            </a:r>
            <a:endParaRPr lang="he-IL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95A0EEE-5D7D-4C0A-B2E7-31504B50B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8" r="4397" b="1151"/>
          <a:stretch/>
        </p:blipFill>
        <p:spPr>
          <a:xfrm>
            <a:off x="-1" y="629921"/>
            <a:ext cx="7274561" cy="6228079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926A0A9-6101-47BE-B581-F59CCEE790FC}"/>
              </a:ext>
            </a:extLst>
          </p:cNvPr>
          <p:cNvSpPr txBox="1"/>
          <p:nvPr/>
        </p:nvSpPr>
        <p:spPr>
          <a:xfrm>
            <a:off x="7884160" y="2705725"/>
            <a:ext cx="3677920" cy="14465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בשלב זה ראינו כי לא ניתן לזהות קשר לינארי מובהק בין המחיר לאף משתנה מספרי מתוך הדאטה </a:t>
            </a:r>
          </a:p>
        </p:txBody>
      </p:sp>
    </p:spTree>
    <p:extLst>
      <p:ext uri="{BB962C8B-B14F-4D97-AF65-F5344CB8AC3E}">
        <p14:creationId xmlns:p14="http://schemas.microsoft.com/office/powerpoint/2010/main" val="316970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238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התפלגות הנתונים (לפני חישוב המחירים העדכניים)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9310E15-8BFC-4C79-ABEE-8AAE4FB55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440"/>
            <a:ext cx="1218634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1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238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תהליך חישוב עמודת ה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New_price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endParaRPr lang="he-IL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96BDEA9-C6FC-4294-9304-68520C9E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426"/>
            <a:ext cx="8772525" cy="617047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D4CC40A-BE0B-45D3-99C3-4FADB89D0257}"/>
              </a:ext>
            </a:extLst>
          </p:cNvPr>
          <p:cNvSpPr txBox="1"/>
          <p:nvPr/>
        </p:nvSpPr>
        <p:spPr>
          <a:xfrm>
            <a:off x="8514080" y="963106"/>
            <a:ext cx="3677920" cy="440120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ראשית וידאנו כי כל החברות מכילות ערך מספרי של רכבים (אין חברות שאין להם רכבים).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בחירה של שלושה דגמים מתוך הדגמים המובילים בדאטה, הבאת מחירים העדכני (2022). חישוב ירידת המחיר השנתי הממוצע בכל אחד מהם.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בדיקת חישוב המכיר העדכני, ע"י הממוצע המשוכלל על דגם אקראי, למול מחירו האמיתי (בשקפים הבאים).   </a:t>
            </a:r>
          </a:p>
        </p:txBody>
      </p:sp>
    </p:spTree>
    <p:extLst>
      <p:ext uri="{BB962C8B-B14F-4D97-AF65-F5344CB8AC3E}">
        <p14:creationId xmlns:p14="http://schemas.microsoft.com/office/powerpoint/2010/main" val="275468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0990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תהליך חישוב עמודת ה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New_price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endParaRPr lang="he-IL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D28F579-1D6D-4175-BE79-969EFC5B3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8" r="52796"/>
          <a:stretch/>
        </p:blipFill>
        <p:spPr>
          <a:xfrm>
            <a:off x="0" y="701040"/>
            <a:ext cx="6057662" cy="3119120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81B2791A-EC2D-4196-93A7-6D747BE9C17D}"/>
              </a:ext>
            </a:extLst>
          </p:cNvPr>
          <p:cNvCxnSpPr>
            <a:cxnSpLocks/>
          </p:cNvCxnSpPr>
          <p:nvPr/>
        </p:nvCxnSpPr>
        <p:spPr>
          <a:xfrm>
            <a:off x="2473832" y="1457960"/>
            <a:ext cx="296176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F07197C5-AAAB-4979-97C2-58CE4B25B509}"/>
              </a:ext>
            </a:extLst>
          </p:cNvPr>
          <p:cNvCxnSpPr>
            <a:cxnSpLocks/>
          </p:cNvCxnSpPr>
          <p:nvPr/>
        </p:nvCxnSpPr>
        <p:spPr>
          <a:xfrm>
            <a:off x="2473832" y="1651000"/>
            <a:ext cx="296176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0022979A-8E86-470F-BB80-9C5E376EEDD2}"/>
              </a:ext>
            </a:extLst>
          </p:cNvPr>
          <p:cNvCxnSpPr>
            <a:cxnSpLocks/>
          </p:cNvCxnSpPr>
          <p:nvPr/>
        </p:nvCxnSpPr>
        <p:spPr>
          <a:xfrm flipV="1">
            <a:off x="2351912" y="1849120"/>
            <a:ext cx="3164968" cy="2286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8D17003-A2C0-4A88-9C82-7EC89F891548}"/>
              </a:ext>
            </a:extLst>
          </p:cNvPr>
          <p:cNvSpPr txBox="1"/>
          <p:nvPr/>
        </p:nvSpPr>
        <p:spPr>
          <a:xfrm>
            <a:off x="5689600" y="1418233"/>
            <a:ext cx="3677920" cy="4308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שלושת הדגמים בהם השתמשנו </a:t>
            </a:r>
          </a:p>
        </p:txBody>
      </p:sp>
      <p:pic>
        <p:nvPicPr>
          <p:cNvPr id="16" name="תמונה 1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42991A11-E2AF-4404-908F-319D9571A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6" r="420"/>
          <a:stretch/>
        </p:blipFill>
        <p:spPr>
          <a:xfrm>
            <a:off x="1" y="2275839"/>
            <a:ext cx="9093200" cy="4567432"/>
          </a:xfrm>
          <a:prstGeom prst="rect">
            <a:avLst/>
          </a:prstGeom>
        </p:spPr>
      </p:pic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D571882C-6ACD-4ED6-90B4-A59D4F987C9B}"/>
              </a:ext>
            </a:extLst>
          </p:cNvPr>
          <p:cNvCxnSpPr>
            <a:cxnSpLocks/>
          </p:cNvCxnSpPr>
          <p:nvPr/>
        </p:nvCxnSpPr>
        <p:spPr>
          <a:xfrm flipV="1">
            <a:off x="4107116" y="5953760"/>
            <a:ext cx="3655124" cy="4368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FDE7378-8207-450D-BB49-E4E27B091F26}"/>
              </a:ext>
            </a:extLst>
          </p:cNvPr>
          <p:cNvSpPr txBox="1"/>
          <p:nvPr/>
        </p:nvSpPr>
        <p:spPr>
          <a:xfrm>
            <a:off x="7919722" y="5179973"/>
            <a:ext cx="3677920" cy="11079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Est_var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= ערך השינוי הממוצע השנתי לכלל הרכבים בו השתמשנו.  (11595 ₪)</a:t>
            </a:r>
          </a:p>
        </p:txBody>
      </p:sp>
    </p:spTree>
    <p:extLst>
      <p:ext uri="{BB962C8B-B14F-4D97-AF65-F5344CB8AC3E}">
        <p14:creationId xmlns:p14="http://schemas.microsoft.com/office/powerpoint/2010/main" val="250633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0990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תהליך חישוב עמודת ה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New_price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endParaRPr lang="he-IL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תמונה 2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B417CED-C97E-425F-B7AF-BE56F6378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1720" r="12855" b="5341"/>
          <a:stretch/>
        </p:blipFill>
        <p:spPr>
          <a:xfrm>
            <a:off x="782" y="690880"/>
            <a:ext cx="6867377" cy="44196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634F32C-66BB-4DD5-8E42-CF8265DE5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t="53489" r="6179" b="27744"/>
          <a:stretch/>
        </p:blipFill>
        <p:spPr>
          <a:xfrm>
            <a:off x="0" y="5075027"/>
            <a:ext cx="6867377" cy="1782972"/>
          </a:xfrm>
          <a:prstGeom prst="rect">
            <a:avLst/>
          </a:prstGeom>
        </p:spPr>
      </p:pic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14019B99-5E70-4D46-BB74-85AD6132F4DE}"/>
              </a:ext>
            </a:extLst>
          </p:cNvPr>
          <p:cNvCxnSpPr>
            <a:cxnSpLocks/>
          </p:cNvCxnSpPr>
          <p:nvPr/>
        </p:nvCxnSpPr>
        <p:spPr>
          <a:xfrm>
            <a:off x="5252720" y="2407920"/>
            <a:ext cx="6705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B8C789D1-0B18-41F9-BE69-80500870EA97}"/>
              </a:ext>
            </a:extLst>
          </p:cNvPr>
          <p:cNvCxnSpPr>
            <a:cxnSpLocks/>
          </p:cNvCxnSpPr>
          <p:nvPr/>
        </p:nvCxnSpPr>
        <p:spPr>
          <a:xfrm>
            <a:off x="5689600" y="2486787"/>
            <a:ext cx="1320800" cy="1141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AF54574D-1816-47C0-8A0F-21FBD17AE6AC}"/>
              </a:ext>
            </a:extLst>
          </p:cNvPr>
          <p:cNvSpPr txBox="1"/>
          <p:nvPr/>
        </p:nvSpPr>
        <p:spPr>
          <a:xfrm>
            <a:off x="7162800" y="2407920"/>
            <a:ext cx="2311402" cy="4308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חשוד כמחיר בעייתי </a:t>
            </a: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683D7749-33EB-488D-BFAA-9967D1183F6A}"/>
              </a:ext>
            </a:extLst>
          </p:cNvPr>
          <p:cNvCxnSpPr>
            <a:cxnSpLocks/>
          </p:cNvCxnSpPr>
          <p:nvPr/>
        </p:nvCxnSpPr>
        <p:spPr>
          <a:xfrm>
            <a:off x="5628640" y="3657600"/>
            <a:ext cx="6705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0D94C01A-10FD-49BB-B6DC-163E1B57A48F}"/>
              </a:ext>
            </a:extLst>
          </p:cNvPr>
          <p:cNvCxnSpPr>
            <a:cxnSpLocks/>
          </p:cNvCxnSpPr>
          <p:nvPr/>
        </p:nvCxnSpPr>
        <p:spPr>
          <a:xfrm flipV="1">
            <a:off x="6350000" y="3560677"/>
            <a:ext cx="1127760" cy="741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A20118D4-05B6-4891-A22E-E6D4614112EF}"/>
              </a:ext>
            </a:extLst>
          </p:cNvPr>
          <p:cNvSpPr txBox="1"/>
          <p:nvPr/>
        </p:nvSpPr>
        <p:spPr>
          <a:xfrm>
            <a:off x="7630162" y="3175956"/>
            <a:ext cx="3119120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המחיר הממוצע של פורד פוקוס = 127,438 ₪ </a:t>
            </a:r>
          </a:p>
        </p:txBody>
      </p: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B1EC6404-9F9E-4A8B-88C4-AD77503218BE}"/>
              </a:ext>
            </a:extLst>
          </p:cNvPr>
          <p:cNvCxnSpPr>
            <a:cxnSpLocks/>
          </p:cNvCxnSpPr>
          <p:nvPr/>
        </p:nvCxnSpPr>
        <p:spPr>
          <a:xfrm>
            <a:off x="2499360" y="6106160"/>
            <a:ext cx="1737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2806DE5B-7CF0-4BB0-A161-381D6912CDDF}"/>
              </a:ext>
            </a:extLst>
          </p:cNvPr>
          <p:cNvCxnSpPr>
            <a:cxnSpLocks/>
          </p:cNvCxnSpPr>
          <p:nvPr/>
        </p:nvCxnSpPr>
        <p:spPr>
          <a:xfrm flipV="1">
            <a:off x="6700520" y="5832350"/>
            <a:ext cx="990600" cy="179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73BC79F0-CFB9-4F35-B7E3-5F0EC7D030AA}"/>
              </a:ext>
            </a:extLst>
          </p:cNvPr>
          <p:cNvSpPr txBox="1"/>
          <p:nvPr/>
        </p:nvSpPr>
        <p:spPr>
          <a:xfrm>
            <a:off x="7792720" y="5447629"/>
            <a:ext cx="2956562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מחיר המחירון = 123,000 – 129,000 ₪ 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0D7B34E0-C191-47F2-B46C-D2EF65A45963}"/>
              </a:ext>
            </a:extLst>
          </p:cNvPr>
          <p:cNvCxnSpPr/>
          <p:nvPr/>
        </p:nvCxnSpPr>
        <p:spPr>
          <a:xfrm>
            <a:off x="9652002" y="4257040"/>
            <a:ext cx="0" cy="81798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08A2DADE-B6B5-45D5-A29B-51BB32DBE412}"/>
              </a:ext>
            </a:extLst>
          </p:cNvPr>
          <p:cNvSpPr txBox="1"/>
          <p:nvPr/>
        </p:nvSpPr>
        <p:spPr>
          <a:xfrm>
            <a:off x="7503162" y="4481367"/>
            <a:ext cx="186435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אימות החישוב </a:t>
            </a:r>
          </a:p>
        </p:txBody>
      </p:sp>
    </p:spTree>
    <p:extLst>
      <p:ext uri="{BB962C8B-B14F-4D97-AF65-F5344CB8AC3E}">
        <p14:creationId xmlns:p14="http://schemas.microsoft.com/office/powerpoint/2010/main" val="114078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0990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בדיקת קורלציה של קשרים </a:t>
            </a:r>
            <a:r>
              <a:rPr lang="he-IL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לינארים</a:t>
            </a:r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בין המשתנים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C0C2C4C-6186-4F04-A765-79117E045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" y="883410"/>
            <a:ext cx="10035540" cy="59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1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0990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תהליך למידת המכונה והפעלת המודל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330C76D-2029-4126-BF02-991BD9712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7" b="51172"/>
          <a:stretch/>
        </p:blipFill>
        <p:spPr>
          <a:xfrm>
            <a:off x="98996" y="1270046"/>
            <a:ext cx="9017000" cy="437947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357F5BF-AC54-42B5-BB36-765C2E79C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7" b="51172"/>
          <a:stretch/>
        </p:blipFill>
        <p:spPr>
          <a:xfrm>
            <a:off x="0" y="1199436"/>
            <a:ext cx="9017000" cy="4379470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9127268D-891B-48D3-B197-838E776C39A2}"/>
              </a:ext>
            </a:extLst>
          </p:cNvPr>
          <p:cNvCxnSpPr>
            <a:cxnSpLocks/>
          </p:cNvCxnSpPr>
          <p:nvPr/>
        </p:nvCxnSpPr>
        <p:spPr>
          <a:xfrm flipV="1">
            <a:off x="4117276" y="1666240"/>
            <a:ext cx="4305364" cy="2743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EA53370-EF76-494B-B0ED-8082B8BE0687}"/>
              </a:ext>
            </a:extLst>
          </p:cNvPr>
          <p:cNvSpPr txBox="1"/>
          <p:nvPr/>
        </p:nvSpPr>
        <p:spPr>
          <a:xfrm>
            <a:off x="8849360" y="1379890"/>
            <a:ext cx="1397002" cy="4308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קשר הפוך 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E5E9FF02-84FA-4943-9E20-7B99AE5D354D}"/>
              </a:ext>
            </a:extLst>
          </p:cNvPr>
          <p:cNvCxnSpPr>
            <a:cxnSpLocks/>
          </p:cNvCxnSpPr>
          <p:nvPr/>
        </p:nvCxnSpPr>
        <p:spPr>
          <a:xfrm flipV="1">
            <a:off x="2863818" y="2983025"/>
            <a:ext cx="5250244" cy="4061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BD1946D-8127-48A3-8935-59C949390ED1}"/>
              </a:ext>
            </a:extLst>
          </p:cNvPr>
          <p:cNvSpPr txBox="1"/>
          <p:nvPr/>
        </p:nvSpPr>
        <p:spPr>
          <a:xfrm>
            <a:off x="8277796" y="2487840"/>
            <a:ext cx="3667760" cy="14465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שימוש בעצי החלטה, לאחר בדיקה מקיפה של סוג מודל חיזוי מומלץ לבעיה אותה חקרנו. הגעה לערך קירוב של 0.995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A5F9547-0543-4FE3-A0AC-FC28F00B066E}"/>
              </a:ext>
            </a:extLst>
          </p:cNvPr>
          <p:cNvSpPr txBox="1"/>
          <p:nvPr/>
        </p:nvSpPr>
        <p:spPr>
          <a:xfrm>
            <a:off x="1838960" y="5495147"/>
            <a:ext cx="7299960" cy="11079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הבנו כי הגענו לקירוב גבוהה במיוחד וייתכן שישנה בעיה במודל החיזוי שלנו. לאחר צפייה בגרף (בשקף הבא), הבנו כי בלי לשים לב חקרנו עוד שאלת מחקר.</a:t>
            </a:r>
          </a:p>
        </p:txBody>
      </p:sp>
      <p:pic>
        <p:nvPicPr>
          <p:cNvPr id="5" name="גרפיקה 4" descr="מחשבה קו מיתאר">
            <a:extLst>
              <a:ext uri="{FF2B5EF4-FFF2-40B4-BE49-F238E27FC236}">
                <a16:creationId xmlns:a16="http://schemas.microsoft.com/office/drawing/2014/main" id="{E8DB7CD9-670E-4CB4-806D-F571E0FB4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9166" y="5152184"/>
            <a:ext cx="1447798" cy="1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8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1D1EAEC-D311-4DE1-A38E-F9EBF2E6B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2" y="1006935"/>
            <a:ext cx="10879196" cy="484413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E7FDC5D-668B-4EAD-AC8D-B151516DF44F}"/>
              </a:ext>
            </a:extLst>
          </p:cNvPr>
          <p:cNvSpPr txBox="1"/>
          <p:nvPr/>
        </p:nvSpPr>
        <p:spPr>
          <a:xfrm>
            <a:off x="1838959" y="5851065"/>
            <a:ext cx="9108441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בפועל מה שחזינו לאחר המודל הראשון, הייתה שאלת המחקר כמה מצליח לחזות מחיר המחירון של הרכב בשנת 2022 (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New_price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 את מחיר הרכב המשומש.</a:t>
            </a:r>
          </a:p>
        </p:txBody>
      </p:sp>
      <p:sp>
        <p:nvSpPr>
          <p:cNvPr id="8" name="כותרת 3">
            <a:extLst>
              <a:ext uri="{FF2B5EF4-FFF2-40B4-BE49-F238E27FC236}">
                <a16:creationId xmlns:a16="http://schemas.microsoft.com/office/drawing/2014/main" id="{F7FF859D-6FA4-491C-8A05-E19CC37EA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92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השוואת המחירים למול חיזוי המחירים של המודל </a:t>
            </a:r>
          </a:p>
        </p:txBody>
      </p:sp>
    </p:spTree>
    <p:extLst>
      <p:ext uri="{BB962C8B-B14F-4D97-AF65-F5344CB8AC3E}">
        <p14:creationId xmlns:p14="http://schemas.microsoft.com/office/powerpoint/2010/main" val="96053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94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חזרה לשולחן השרטוטים – הרצת מודל חיזוי חדש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29E7171-1D6E-40CC-A416-B13CD18D3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4" t="-17299" r="26708" b="62769"/>
          <a:stretch/>
        </p:blipFill>
        <p:spPr>
          <a:xfrm>
            <a:off x="-154003" y="-546874"/>
            <a:ext cx="9009246" cy="4945619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F00436A-3D90-48A6-A2CF-EB6FD6487B3A}"/>
              </a:ext>
            </a:extLst>
          </p:cNvPr>
          <p:cNvSpPr txBox="1"/>
          <p:nvPr/>
        </p:nvSpPr>
        <p:spPr>
          <a:xfrm>
            <a:off x="1591377" y="4798392"/>
            <a:ext cx="9009245" cy="11079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הפעלת המודל לאחר הורדת עמודת ה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NEW_price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, וניסיון לבצע תחזית על סמך המצב המכני של הרכב, שנתון חברה ודגם. ניתן לראות כי הגענו לקירוב המאשר כי, ניתן לחזות מה יהיה מחיר רכב משומש על סמך פרמטרים שונים.</a:t>
            </a:r>
          </a:p>
        </p:txBody>
      </p:sp>
    </p:spTree>
    <p:extLst>
      <p:ext uri="{BB962C8B-B14F-4D97-AF65-F5344CB8AC3E}">
        <p14:creationId xmlns:p14="http://schemas.microsoft.com/office/powerpoint/2010/main" val="106965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3">
            <a:extLst>
              <a:ext uri="{FF2B5EF4-FFF2-40B4-BE49-F238E27FC236}">
                <a16:creationId xmlns:a16="http://schemas.microsoft.com/office/drawing/2014/main" id="{F7FF859D-6FA4-491C-8A05-E19CC37EA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92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השוואת המחירים למול חיזוי המחירים של המודל (2)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14C3D4C-6294-4F23-92B5-F1FD2572B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52640" r="7081" b="2079"/>
          <a:stretch/>
        </p:blipFill>
        <p:spPr>
          <a:xfrm>
            <a:off x="1081948" y="1394852"/>
            <a:ext cx="10028104" cy="471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2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7D2CF9-DE04-4066-8F01-8613FC5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436245"/>
            <a:ext cx="9235440" cy="1006475"/>
          </a:xfrm>
        </p:spPr>
        <p:txBody>
          <a:bodyPr/>
          <a:lstStyle/>
          <a:p>
            <a:pPr algn="ctr" rtl="1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שלב ראשון: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שאלת המחקר </a:t>
            </a:r>
          </a:p>
        </p:txBody>
      </p:sp>
      <p:pic>
        <p:nvPicPr>
          <p:cNvPr id="7" name="מציין מיקום תוכן 6" descr="שאלות עם מילוי מלא">
            <a:extLst>
              <a:ext uri="{FF2B5EF4-FFF2-40B4-BE49-F238E27FC236}">
                <a16:creationId xmlns:a16="http://schemas.microsoft.com/office/drawing/2014/main" id="{03A683E2-A677-40DC-B754-7C1B3D96F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600" y="162560"/>
            <a:ext cx="1280160" cy="1280160"/>
          </a:xfrm>
        </p:spPr>
      </p:pic>
      <p:pic>
        <p:nvPicPr>
          <p:cNvPr id="9" name="גרפיקה 8" descr="מכונית עם מילוי מלא">
            <a:extLst>
              <a:ext uri="{FF2B5EF4-FFF2-40B4-BE49-F238E27FC236}">
                <a16:creationId xmlns:a16="http://schemas.microsoft.com/office/drawing/2014/main" id="{DBC8254E-1430-498F-8F99-109FB58C7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9800" y="2702560"/>
            <a:ext cx="2692400" cy="2692400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1F2CBB1-8D8F-49A8-A9E7-13058B2CE3C6}"/>
              </a:ext>
            </a:extLst>
          </p:cNvPr>
          <p:cNvSpPr txBox="1"/>
          <p:nvPr/>
        </p:nvSpPr>
        <p:spPr>
          <a:xfrm>
            <a:off x="3078480" y="1966873"/>
            <a:ext cx="6035040" cy="4308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האם ניתן לחזות מה יהיה מחירו של רכב משומש ?  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DEC394F0-86D2-48B7-8938-070B1B35EA8B}"/>
              </a:ext>
            </a:extLst>
          </p:cNvPr>
          <p:cNvCxnSpPr>
            <a:cxnSpLocks/>
          </p:cNvCxnSpPr>
          <p:nvPr/>
        </p:nvCxnSpPr>
        <p:spPr>
          <a:xfrm flipV="1">
            <a:off x="7711440" y="3332480"/>
            <a:ext cx="1402080" cy="4267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40A9D53-2BC1-480B-9C65-16443004AF09}"/>
              </a:ext>
            </a:extLst>
          </p:cNvPr>
          <p:cNvSpPr txBox="1"/>
          <p:nvPr/>
        </p:nvSpPr>
        <p:spPr>
          <a:xfrm>
            <a:off x="9382760" y="2971801"/>
            <a:ext cx="1737360" cy="4267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קילומטראז'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808C320B-CD1B-47A8-8B89-5A118FB197A8}"/>
              </a:ext>
            </a:extLst>
          </p:cNvPr>
          <p:cNvCxnSpPr>
            <a:cxnSpLocks/>
          </p:cNvCxnSpPr>
          <p:nvPr/>
        </p:nvCxnSpPr>
        <p:spPr>
          <a:xfrm>
            <a:off x="7599680" y="4693920"/>
            <a:ext cx="1330960" cy="538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A3F32E1-493B-4DD0-9014-E371A69328CE}"/>
              </a:ext>
            </a:extLst>
          </p:cNvPr>
          <p:cNvSpPr txBox="1"/>
          <p:nvPr/>
        </p:nvSpPr>
        <p:spPr>
          <a:xfrm>
            <a:off x="9382760" y="5019040"/>
            <a:ext cx="1737360" cy="4267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איזו יד הרכב? </a:t>
            </a: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887C78DF-A725-486A-B463-DA53A5BB03F9}"/>
              </a:ext>
            </a:extLst>
          </p:cNvPr>
          <p:cNvCxnSpPr>
            <a:cxnSpLocks/>
          </p:cNvCxnSpPr>
          <p:nvPr/>
        </p:nvCxnSpPr>
        <p:spPr>
          <a:xfrm flipH="1">
            <a:off x="3759200" y="4693920"/>
            <a:ext cx="1087120" cy="32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F5CBB39A-CE9D-4172-B8BE-803F8C178BCA}"/>
              </a:ext>
            </a:extLst>
          </p:cNvPr>
          <p:cNvSpPr txBox="1"/>
          <p:nvPr/>
        </p:nvSpPr>
        <p:spPr>
          <a:xfrm>
            <a:off x="1686560" y="5036641"/>
            <a:ext cx="1737360" cy="4267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חברה ודגם </a:t>
            </a:r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5BEF10C6-A8FD-4414-B09F-985A077130B9}"/>
              </a:ext>
            </a:extLst>
          </p:cNvPr>
          <p:cNvCxnSpPr>
            <a:cxnSpLocks/>
          </p:cNvCxnSpPr>
          <p:nvPr/>
        </p:nvCxnSpPr>
        <p:spPr>
          <a:xfrm flipH="1" flipV="1">
            <a:off x="3627120" y="3347720"/>
            <a:ext cx="988060" cy="198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68F36727-8301-4E73-9D4D-93E413DA896D}"/>
              </a:ext>
            </a:extLst>
          </p:cNvPr>
          <p:cNvSpPr txBox="1"/>
          <p:nvPr/>
        </p:nvSpPr>
        <p:spPr>
          <a:xfrm>
            <a:off x="985520" y="3037840"/>
            <a:ext cx="2438400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סוג תיבת ההילוכים, והדלק שהרכב צורך </a:t>
            </a:r>
          </a:p>
        </p:txBody>
      </p:sp>
    </p:spTree>
    <p:extLst>
      <p:ext uri="{BB962C8B-B14F-4D97-AF65-F5344CB8AC3E}">
        <p14:creationId xmlns:p14="http://schemas.microsoft.com/office/powerpoint/2010/main" val="299889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מכונית, אדם, איש&#10;&#10;התיאור נוצר באופן אוטומטי">
            <a:extLst>
              <a:ext uri="{FF2B5EF4-FFF2-40B4-BE49-F238E27FC236}">
                <a16:creationId xmlns:a16="http://schemas.microsoft.com/office/drawing/2014/main" id="{CD7BE3A5-B5FE-41B1-88D8-F5EC002F5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61" y="10675"/>
            <a:ext cx="6390640" cy="4160837"/>
          </a:xfrm>
        </p:spPr>
      </p:pic>
      <p:pic>
        <p:nvPicPr>
          <p:cNvPr id="7" name="תמונה 6" descr="תמונה שמכילה אדם, איש, חליפה&#10;&#10;התיאור נוצר באופן אוטומטי">
            <a:extLst>
              <a:ext uri="{FF2B5EF4-FFF2-40B4-BE49-F238E27FC236}">
                <a16:creationId xmlns:a16="http://schemas.microsoft.com/office/drawing/2014/main" id="{E00CAB0E-DD5B-47D6-8673-5A3A4E66F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070"/>
            <a:ext cx="6390640" cy="4357255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AC0D2DE-4823-4833-BCAA-C1DF43C9A1AA}"/>
              </a:ext>
            </a:extLst>
          </p:cNvPr>
          <p:cNvSpPr txBox="1"/>
          <p:nvPr/>
        </p:nvSpPr>
        <p:spPr>
          <a:xfrm>
            <a:off x="1737360" y="448399"/>
            <a:ext cx="2631440" cy="1384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תודה שקניתם אצלנו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CarSelenium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he-IL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086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7D2CF9-DE04-4066-8F01-8613FC5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436245"/>
            <a:ext cx="9235440" cy="1006475"/>
          </a:xfrm>
        </p:spPr>
        <p:txBody>
          <a:bodyPr/>
          <a:lstStyle/>
          <a:p>
            <a:pPr algn="ctr" rtl="1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שלב ראשון: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הרכשת נתונים 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F324692A-143D-4088-9ECF-95BFCA976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85931"/>
              </p:ext>
            </p:extLst>
          </p:nvPr>
        </p:nvGraphicFramePr>
        <p:xfrm>
          <a:off x="838203" y="2011363"/>
          <a:ext cx="10515597" cy="1920240"/>
        </p:xfrm>
        <a:graphic>
          <a:graphicData uri="http://schemas.openxmlformats.org/drawingml/2006/table">
            <a:tbl>
              <a:tblPr rtl="1" firstRow="1" bandRow="1">
                <a:tableStyleId>{1E171933-4619-4E11-9A3F-F7608DF75F80}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73519660"/>
                    </a:ext>
                  </a:extLst>
                </a:gridCol>
                <a:gridCol w="3510281">
                  <a:extLst>
                    <a:ext uri="{9D8B030D-6E8A-4147-A177-3AD203B41FA5}">
                      <a16:colId xmlns:a16="http://schemas.microsoft.com/office/drawing/2014/main" val="2943273336"/>
                    </a:ext>
                  </a:extLst>
                </a:gridCol>
                <a:gridCol w="3500117">
                  <a:extLst>
                    <a:ext uri="{9D8B030D-6E8A-4147-A177-3AD203B41FA5}">
                      <a16:colId xmlns:a16="http://schemas.microsoft.com/office/drawing/2014/main" val="285124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i="0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שיטת הרכשה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i="0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אתר ממנו הרכשנו את המידע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i="0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חבילות בשימוש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54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200" i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Selenium</a:t>
                      </a:r>
                      <a:r>
                        <a:rPr lang="en-US" sz="4000" i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endParaRPr lang="he-IL" sz="4000" i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200" i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יד 2 – מודעות רכב יד למכירה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Selenium – </a:t>
                      </a:r>
                      <a:r>
                        <a:rPr lang="en-US" dirty="0" err="1"/>
                        <a:t>webdriver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Pandas 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Time 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Os</a:t>
                      </a:r>
                      <a:r>
                        <a:rPr lang="en-US" dirty="0"/>
                        <a:t> (</a:t>
                      </a:r>
                      <a:r>
                        <a:rPr lang="he-IL" dirty="0"/>
                        <a:t>(איחוד קיבצי הדאטה</a:t>
                      </a:r>
                      <a:endParaRPr lang="en-US" dirty="0"/>
                    </a:p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234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76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טקסט, צילום מסך, אלקטרוניקה, מחשב&#10;&#10;התיאור נוצר באופן אוטומטי">
            <a:extLst>
              <a:ext uri="{FF2B5EF4-FFF2-40B4-BE49-F238E27FC236}">
                <a16:creationId xmlns:a16="http://schemas.microsoft.com/office/drawing/2014/main" id="{3AA40FE8-9DF0-4727-AA11-9DCE53A57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7991" r="44277" b="7947"/>
          <a:stretch/>
        </p:blipFill>
        <p:spPr>
          <a:xfrm>
            <a:off x="0" y="0"/>
            <a:ext cx="7810846" cy="6858000"/>
          </a:xfrm>
        </p:spPr>
      </p:pic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8A93827A-5746-40F8-B284-812DBF5EA0E8}"/>
              </a:ext>
            </a:extLst>
          </p:cNvPr>
          <p:cNvCxnSpPr>
            <a:cxnSpLocks/>
          </p:cNvCxnSpPr>
          <p:nvPr/>
        </p:nvCxnSpPr>
        <p:spPr>
          <a:xfrm>
            <a:off x="1249680" y="1554480"/>
            <a:ext cx="5781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F8408E1E-EE05-4147-B8A8-F63B2E29DA41}"/>
              </a:ext>
            </a:extLst>
          </p:cNvPr>
          <p:cNvCxnSpPr>
            <a:cxnSpLocks/>
          </p:cNvCxnSpPr>
          <p:nvPr/>
        </p:nvCxnSpPr>
        <p:spPr>
          <a:xfrm>
            <a:off x="7518400" y="1330960"/>
            <a:ext cx="1432560" cy="111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A5EBD31-5103-4902-8180-7F0E8A749ACE}"/>
              </a:ext>
            </a:extLst>
          </p:cNvPr>
          <p:cNvSpPr txBox="1"/>
          <p:nvPr/>
        </p:nvSpPr>
        <p:spPr>
          <a:xfrm>
            <a:off x="9133876" y="1057999"/>
            <a:ext cx="2819364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קטגוריות ה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DataBase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של הפרויקט </a:t>
            </a:r>
          </a:p>
        </p:txBody>
      </p:sp>
    </p:spTree>
    <p:extLst>
      <p:ext uri="{BB962C8B-B14F-4D97-AF65-F5344CB8AC3E}">
        <p14:creationId xmlns:p14="http://schemas.microsoft.com/office/powerpoint/2010/main" val="207723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מציין מיקום תוכן 22" descr="תמונה שמכילה טקסט, צילום מסך, אלקטרוניקה, מחשב&#10;&#10;התיאור נוצר באופן אוטומטי">
            <a:extLst>
              <a:ext uri="{FF2B5EF4-FFF2-40B4-BE49-F238E27FC236}">
                <a16:creationId xmlns:a16="http://schemas.microsoft.com/office/drawing/2014/main" id="{EA37BB5A-0A13-46BF-B0B5-CA8724F69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8242" r="44413" b="16483"/>
          <a:stretch/>
        </p:blipFill>
        <p:spPr>
          <a:xfrm>
            <a:off x="0" y="0"/>
            <a:ext cx="8768116" cy="6858000"/>
          </a:xfrm>
        </p:spPr>
      </p:pic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6EAB6A03-FC47-4A34-ADE5-FF8019B3FEFA}"/>
              </a:ext>
            </a:extLst>
          </p:cNvPr>
          <p:cNvCxnSpPr/>
          <p:nvPr/>
        </p:nvCxnSpPr>
        <p:spPr>
          <a:xfrm>
            <a:off x="1330960" y="5323840"/>
            <a:ext cx="44094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DEC9E946-C974-41CD-A620-07771AE43B62}"/>
              </a:ext>
            </a:extLst>
          </p:cNvPr>
          <p:cNvCxnSpPr/>
          <p:nvPr/>
        </p:nvCxnSpPr>
        <p:spPr>
          <a:xfrm flipV="1">
            <a:off x="6339840" y="4693920"/>
            <a:ext cx="3291840" cy="518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D0DB579D-47B8-4CFF-842E-53AE5F622C46}"/>
              </a:ext>
            </a:extLst>
          </p:cNvPr>
          <p:cNvSpPr txBox="1"/>
          <p:nvPr/>
        </p:nvSpPr>
        <p:spPr>
          <a:xfrm>
            <a:off x="9001796" y="3830320"/>
            <a:ext cx="2819364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פניה לאתר לפי טווח העמודים שהוגדר ב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endParaRPr lang="he-IL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752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טקסט, צילום מסך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D03F7D1D-010E-4BC1-9D14-F132B54DE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68" b="64105"/>
          <a:stretch/>
        </p:blipFill>
        <p:spPr>
          <a:xfrm>
            <a:off x="0" y="0"/>
            <a:ext cx="9090088" cy="4175759"/>
          </a:xfr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CBC57B8-8D9F-4937-91B7-7DA38DEC2180}"/>
              </a:ext>
            </a:extLst>
          </p:cNvPr>
          <p:cNvSpPr txBox="1"/>
          <p:nvPr/>
        </p:nvSpPr>
        <p:spPr>
          <a:xfrm>
            <a:off x="1148080" y="4842153"/>
            <a:ext cx="10566400" cy="11079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איחוד כל קיבצי הדאטה שהורדנו (לאור אבטחת האתר נדרשנו להוריד עמוד עמוד), ויצירת קובץ דאטה אחד שלם שישמש אותנו בפרויקט. דאטה גולמית לאחר סיום ה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selenium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= 9 עמודות ו 6400 שורות (מטריצה של 57600 דאטה </a:t>
            </a:r>
            <a:r>
              <a:rPr lang="he-IL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פוינטס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48596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7D2CF9-DE04-4066-8F01-8613FC5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436245"/>
            <a:ext cx="9235440" cy="1006475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שלב שני: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ניקוי הדאטה, הכנה לקראת למידת המכונה וניתוח ראשוני</a:t>
            </a:r>
          </a:p>
        </p:txBody>
      </p:sp>
      <p:pic>
        <p:nvPicPr>
          <p:cNvPr id="6" name="גרפיקה 5" descr="תרשים עמודות עם מילוי מלא">
            <a:extLst>
              <a:ext uri="{FF2B5EF4-FFF2-40B4-BE49-F238E27FC236}">
                <a16:creationId xmlns:a16="http://schemas.microsoft.com/office/drawing/2014/main" id="{AE387FAD-06F7-4229-B9A7-F1A5A9AD8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240" y="2463800"/>
            <a:ext cx="2682240" cy="2682240"/>
          </a:xfrm>
          <a:prstGeom prst="rect">
            <a:avLst/>
          </a:prstGeom>
        </p:spPr>
      </p:pic>
      <p:pic>
        <p:nvPicPr>
          <p:cNvPr id="22" name="גרפיקה 21" descr="שולחן עם מילוי מלא">
            <a:extLst>
              <a:ext uri="{FF2B5EF4-FFF2-40B4-BE49-F238E27FC236}">
                <a16:creationId xmlns:a16="http://schemas.microsoft.com/office/drawing/2014/main" id="{644AAEAE-966B-4E59-8FED-A5C5BECF7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7280" y="4714240"/>
            <a:ext cx="2143760" cy="2143760"/>
          </a:xfrm>
          <a:prstGeom prst="rect">
            <a:avLst/>
          </a:prstGeom>
        </p:spPr>
      </p:pic>
      <p:pic>
        <p:nvPicPr>
          <p:cNvPr id="30" name="גרפיקה 29" descr="גרף פיזור קו מיתאר">
            <a:extLst>
              <a:ext uri="{FF2B5EF4-FFF2-40B4-BE49-F238E27FC236}">
                <a16:creationId xmlns:a16="http://schemas.microsoft.com/office/drawing/2014/main" id="{E276AFAD-B170-451C-BEBA-BE6CC2319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5840" y="2463800"/>
            <a:ext cx="2418080" cy="2418080"/>
          </a:xfrm>
          <a:prstGeom prst="rect">
            <a:avLst/>
          </a:prstGeom>
        </p:spPr>
      </p:pic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E2118D7B-3A24-4727-A638-C68E03888627}"/>
              </a:ext>
            </a:extLst>
          </p:cNvPr>
          <p:cNvSpPr txBox="1"/>
          <p:nvPr/>
        </p:nvSpPr>
        <p:spPr>
          <a:xfrm>
            <a:off x="4320558" y="2838678"/>
            <a:ext cx="3317204" cy="5539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DataBase</a:t>
            </a:r>
            <a:endParaRPr lang="he-IL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E4429CE9-6377-4EDF-86B6-1DCAB1E3D5F0}"/>
              </a:ext>
            </a:extLst>
          </p:cNvPr>
          <p:cNvCxnSpPr>
            <a:cxnSpLocks/>
          </p:cNvCxnSpPr>
          <p:nvPr/>
        </p:nvCxnSpPr>
        <p:spPr>
          <a:xfrm>
            <a:off x="5923280" y="3718560"/>
            <a:ext cx="0" cy="12801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6AD24102-E7E6-44C6-9821-2D585D96D4EA}"/>
              </a:ext>
            </a:extLst>
          </p:cNvPr>
          <p:cNvCxnSpPr>
            <a:cxnSpLocks/>
          </p:cNvCxnSpPr>
          <p:nvPr/>
        </p:nvCxnSpPr>
        <p:spPr>
          <a:xfrm>
            <a:off x="7597122" y="3601720"/>
            <a:ext cx="1028718" cy="370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C96D9D01-CCB5-4F7A-AF0A-00D716930683}"/>
              </a:ext>
            </a:extLst>
          </p:cNvPr>
          <p:cNvCxnSpPr>
            <a:cxnSpLocks/>
          </p:cNvCxnSpPr>
          <p:nvPr/>
        </p:nvCxnSpPr>
        <p:spPr>
          <a:xfrm flipH="1">
            <a:off x="3505200" y="3601720"/>
            <a:ext cx="910608" cy="4419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31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E7B603C-B8FE-453D-957E-94E2B9C7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07280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21EFD77-6F18-46C1-AC64-E3D6A9448BA2}"/>
              </a:ext>
            </a:extLst>
          </p:cNvPr>
          <p:cNvSpPr txBox="1"/>
          <p:nvPr/>
        </p:nvSpPr>
        <p:spPr>
          <a:xfrm>
            <a:off x="1056640" y="4926965"/>
            <a:ext cx="10566400" cy="17851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תהליך שבוצע על הדאטה הראשוני: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ניקוי נתונים מיותרים (למשל רכבים מליסינג ושורות כפולות), המרה של עמודת סוג המנוע ותיבת ההילוכים לערך מספרי.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הוספת עמודת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new price 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(מחיר עדכני ממוצע), ועמודת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Age_of_cars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פיצול עמודת ה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 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לשני עמודות יצרן ודגם. </a:t>
            </a:r>
          </a:p>
        </p:txBody>
      </p:sp>
    </p:spTree>
    <p:extLst>
      <p:ext uri="{BB962C8B-B14F-4D97-AF65-F5344CB8AC3E}">
        <p14:creationId xmlns:p14="http://schemas.microsoft.com/office/powerpoint/2010/main" val="131724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"/>
            <a:ext cx="10515600" cy="914400"/>
          </a:xfrm>
        </p:spPr>
        <p:txBody>
          <a:bodyPr/>
          <a:lstStyle/>
          <a:p>
            <a:pPr algn="ctr" rtl="1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לאחר ניקוי וסידור מחדש 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9A0EA3D-E289-4125-BF78-412702B9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1"/>
            <a:ext cx="12192000" cy="594359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BC9E04A-8115-4056-9B42-3CAF9C2BE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"/>
          <a:stretch/>
        </p:blipFill>
        <p:spPr>
          <a:xfrm>
            <a:off x="1280160" y="5303520"/>
            <a:ext cx="9530080" cy="15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8924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528</Words>
  <Application>Microsoft Office PowerPoint</Application>
  <PresentationFormat>מסך רחב</PresentationFormat>
  <Paragraphs>56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BrushVTI</vt:lpstr>
      <vt:lpstr>פרויקט מבוא למדעי הנתונים: חיזוי מחירי רכב משומש </vt:lpstr>
      <vt:lpstr> שלב ראשון: שאלת המחקר </vt:lpstr>
      <vt:lpstr> שלב ראשון: הרכשת נתונים </vt:lpstr>
      <vt:lpstr>מצגת של PowerPoint‏</vt:lpstr>
      <vt:lpstr>מצגת של PowerPoint‏</vt:lpstr>
      <vt:lpstr>מצגת של PowerPoint‏</vt:lpstr>
      <vt:lpstr> שלב שני: ניקוי הדאטה, הכנה לקראת למידת המכונה וניתוח ראשוני</vt:lpstr>
      <vt:lpstr>מצגת של PowerPoint‏</vt:lpstr>
      <vt:lpstr>Data  לאחר ניקוי וסידור מחדש </vt:lpstr>
      <vt:lpstr>ניסיון ראשוני למציאת קשרים לינארים</vt:lpstr>
      <vt:lpstr>התפלגות הנתונים (לפני חישוב המחירים העדכניים)</vt:lpstr>
      <vt:lpstr>תהליך חישוב עמודת ה New_price -</vt:lpstr>
      <vt:lpstr>תהליך חישוב עמודת ה New_price -</vt:lpstr>
      <vt:lpstr>תהליך חישוב עמודת ה New_price -</vt:lpstr>
      <vt:lpstr>בדיקת קורלציה של קשרים לינארים בין המשתנים </vt:lpstr>
      <vt:lpstr>תהליך למידת המכונה והפעלת המודל </vt:lpstr>
      <vt:lpstr> השוואת המחירים למול חיזוי המחירים של המודל </vt:lpstr>
      <vt:lpstr>חזרה לשולחן השרטוטים – הרצת מודל חיזוי חדש </vt:lpstr>
      <vt:lpstr> השוואת המחירים למול חיזוי המחירים של המודל (2) 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מבוא למדעי הנתונים: חיזוי מחירי רכב משומש </dc:title>
  <dc:creator>noamedina123@gmail.com</dc:creator>
  <cp:lastModifiedBy>noamedina123@gmail.com</cp:lastModifiedBy>
  <cp:revision>8</cp:revision>
  <dcterms:created xsi:type="dcterms:W3CDTF">2022-01-26T18:15:51Z</dcterms:created>
  <dcterms:modified xsi:type="dcterms:W3CDTF">2022-01-27T16:05:37Z</dcterms:modified>
</cp:coreProperties>
</file>