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2" r:id="rId1"/>
  </p:sldMasterIdLst>
  <p:sldIdLst>
    <p:sldId id="256" r:id="rId2"/>
    <p:sldId id="265" r:id="rId3"/>
    <p:sldId id="266" r:id="rId4"/>
    <p:sldId id="261" r:id="rId5"/>
    <p:sldId id="263" r:id="rId6"/>
    <p:sldId id="259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8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2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9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3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9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7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2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6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Jigsaw חידות באיורים של פלסטיק">
            <a:extLst>
              <a:ext uri="{FF2B5EF4-FFF2-40B4-BE49-F238E27FC236}">
                <a16:creationId xmlns:a16="http://schemas.microsoft.com/office/drawing/2014/main" id="{38508C99-20CC-C16D-707D-30FA0BBC9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3" r="19656" b="-2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7887A2C-4D7C-6E6C-A34F-F26769A1F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2187734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ASPECT 1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4BB9FC-538E-51FD-4C02-597FDA69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026253"/>
            <a:ext cx="5428551" cy="218773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basic dataset properties</a:t>
            </a:r>
          </a:p>
        </p:txBody>
      </p:sp>
    </p:spTree>
    <p:extLst>
      <p:ext uri="{BB962C8B-B14F-4D97-AF65-F5344CB8AC3E}">
        <p14:creationId xmlns:p14="http://schemas.microsoft.com/office/powerpoint/2010/main" val="257374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1067F3-FDA6-CC76-9ED8-6078154F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8"/>
            <a:ext cx="10515600" cy="1325563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תכונות שנדרשנו לחשב</a:t>
            </a:r>
            <a:endParaRPr lang="en-US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69A532-E004-3A96-4D4A-EA88328F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מקבלים מהקלט כמה קבצים ביחד ועבור כל קובץ צריך לחשב: </a:t>
            </a:r>
          </a:p>
          <a:p>
            <a:pPr lvl="1" algn="r" rtl="1"/>
            <a:endParaRPr lang="he-IL" dirty="0"/>
          </a:p>
          <a:p>
            <a:pPr lvl="1" algn="r" rtl="1"/>
            <a:r>
              <a:rPr lang="he-IL" dirty="0"/>
              <a:t>מספר הבלוקים השונים שניגשים אליהם לקריאה/לכתיבה</a:t>
            </a:r>
          </a:p>
          <a:p>
            <a:pPr lvl="1" algn="r" rtl="1"/>
            <a:r>
              <a:rPr lang="he-IL" sz="2400" dirty="0"/>
              <a:t>היחס </a:t>
            </a:r>
            <a:r>
              <a:rPr lang="he-IL" dirty="0"/>
              <a:t>בין כמות הבלוקים השונים שקוראים/כותבים</a:t>
            </a:r>
          </a:p>
          <a:p>
            <a:pPr marL="457200" lvl="1" indent="0" algn="r" rtl="1">
              <a:buNone/>
            </a:pPr>
            <a:endParaRPr lang="he-IL" dirty="0"/>
          </a:p>
          <a:p>
            <a:pPr lvl="1" algn="r" rtl="1"/>
            <a:r>
              <a:rPr lang="he-IL" dirty="0"/>
              <a:t>מספר הבלוקים בסך הכול </a:t>
            </a:r>
            <a:r>
              <a:rPr lang="he-IL" sz="2400" dirty="0"/>
              <a:t>שקוראים/כותבים</a:t>
            </a:r>
          </a:p>
          <a:p>
            <a:pPr lvl="1" algn="r" rtl="1"/>
            <a:r>
              <a:rPr lang="he-IL" sz="2400" dirty="0"/>
              <a:t>היחס בין כמות הגישות לקריאה/כתיבה</a:t>
            </a:r>
          </a:p>
          <a:p>
            <a:pPr lvl="1" algn="r" rtl="1"/>
            <a:endParaRPr lang="he-IL" dirty="0"/>
          </a:p>
          <a:p>
            <a:pPr algn="r" rtl="1"/>
            <a:endParaRPr lang="he-IL" sz="2800" dirty="0"/>
          </a:p>
          <a:p>
            <a:pPr algn="r" rtl="1"/>
            <a:endParaRPr lang="he-IL" sz="2800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2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DEE6062-45C7-0C77-7B71-B04A8C3C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52" y="223935"/>
            <a:ext cx="8918509" cy="6484775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פרטי המימוש</a:t>
            </a:r>
            <a:endParaRPr lang="he-IL" sz="2000" dirty="0"/>
          </a:p>
          <a:p>
            <a:pPr marL="0" indent="0" algn="r" rtl="1">
              <a:buNone/>
            </a:pPr>
            <a:endParaRPr lang="he-IL" sz="1200" dirty="0"/>
          </a:p>
          <a:p>
            <a:pPr marL="0" indent="0" algn="r" rtl="1">
              <a:buNone/>
            </a:pPr>
            <a:r>
              <a:rPr lang="he-IL" sz="2000" dirty="0"/>
              <a:t>השתמשתי במחלקה בשם </a:t>
            </a:r>
            <a:r>
              <a:rPr lang="en-US" sz="2000" dirty="0" err="1"/>
              <a:t>TraceData</a:t>
            </a:r>
            <a:r>
              <a:rPr lang="he-IL" sz="2000" dirty="0"/>
              <a:t> שמקבצת לאובייקט אחד את המידע שצריך לשמור לכל </a:t>
            </a:r>
            <a:r>
              <a:rPr lang="en-US" sz="2000" dirty="0"/>
              <a:t>trace</a:t>
            </a:r>
            <a:r>
              <a:rPr lang="he-IL" sz="2000" dirty="0"/>
              <a:t> כדי ליצור את הקבצי </a:t>
            </a:r>
            <a:r>
              <a:rPr lang="en-US" sz="2000" dirty="0"/>
              <a:t>CSV</a:t>
            </a:r>
            <a:r>
              <a:rPr lang="he-IL" sz="2000" dirty="0"/>
              <a:t> והגרפים בהמשך. </a:t>
            </a:r>
          </a:p>
          <a:p>
            <a:pPr marL="0" indent="0" algn="r" rtl="1">
              <a:buNone/>
            </a:pPr>
            <a:r>
              <a:rPr lang="he-IL" sz="2000" dirty="0"/>
              <a:t>מעדכנים את השדות של האובייקט במעבר יחיד על השורות בקובץ.</a:t>
            </a:r>
          </a:p>
          <a:p>
            <a:pPr marL="0" indent="0" algn="r" rtl="1">
              <a:buNone/>
            </a:pPr>
            <a:endParaRPr lang="he-IL" sz="1100" dirty="0"/>
          </a:p>
          <a:p>
            <a:pPr marL="0" indent="0" algn="r" rtl="1">
              <a:buNone/>
            </a:pPr>
            <a:r>
              <a:rPr lang="he-IL" dirty="0"/>
              <a:t>השדות ב-</a:t>
            </a:r>
            <a:r>
              <a:rPr lang="en-US" dirty="0"/>
              <a:t> </a:t>
            </a:r>
            <a:r>
              <a:rPr lang="en-US" dirty="0" err="1"/>
              <a:t>TraceData</a:t>
            </a:r>
            <a:endParaRPr lang="he-IL" sz="2000" dirty="0"/>
          </a:p>
          <a:p>
            <a:pPr algn="r" rtl="1"/>
            <a:r>
              <a:rPr lang="he-IL" sz="2000" dirty="0"/>
              <a:t>עבור כמות הגישות לקריאה וכתיבה: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/>
              <a:t>read_requests</a:t>
            </a:r>
            <a:r>
              <a:rPr lang="en-US" sz="1200" dirty="0"/>
              <a:t>         # Sum of read lines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/>
              <a:t>write_requests</a:t>
            </a:r>
            <a:r>
              <a:rPr lang="en-US" sz="1200" dirty="0"/>
              <a:t>        # Sum of write lines</a:t>
            </a:r>
          </a:p>
          <a:p>
            <a:pPr marL="0" indent="0" algn="r" rtl="1">
              <a:buNone/>
            </a:pPr>
            <a:r>
              <a:rPr lang="en-US" sz="1800" dirty="0"/>
              <a:t> 	</a:t>
            </a:r>
            <a:r>
              <a:rPr lang="he-IL" sz="1800" dirty="0"/>
              <a:t>כדי לעדכן את השדות סופרים את השורות שבהם </a:t>
            </a:r>
            <a:r>
              <a:rPr lang="en-US" sz="1800" dirty="0"/>
              <a:t>op==‘r’</a:t>
            </a:r>
            <a:r>
              <a:rPr lang="he-IL" sz="1800" dirty="0"/>
              <a:t> או </a:t>
            </a:r>
            <a:r>
              <a:rPr lang="en-US" sz="1800" dirty="0"/>
              <a:t>op==‘w’</a:t>
            </a:r>
            <a:r>
              <a:rPr lang="he-IL" sz="1800" dirty="0"/>
              <a:t> </a:t>
            </a:r>
          </a:p>
          <a:p>
            <a:pPr marL="0" indent="0" rtl="1">
              <a:buNone/>
            </a:pPr>
            <a:r>
              <a:rPr lang="en-US" sz="1800" dirty="0"/>
              <a:t>		</a:t>
            </a:r>
            <a:endParaRPr lang="en-US" sz="1400" dirty="0"/>
          </a:p>
          <a:p>
            <a:pPr algn="r" rtl="1"/>
            <a:r>
              <a:rPr lang="he-IL" sz="2000" dirty="0"/>
              <a:t>עבור כמות הבלוקים שקוראים או כותבים:</a:t>
            </a:r>
            <a:endParaRPr lang="en-US" sz="2000" dirty="0"/>
          </a:p>
          <a:p>
            <a:pPr marL="0" indent="0">
              <a:buNone/>
            </a:pPr>
            <a:r>
              <a:rPr lang="en-US" sz="1200" dirty="0" err="1"/>
              <a:t>reads_volume</a:t>
            </a:r>
            <a:r>
              <a:rPr lang="en-US" sz="1200" dirty="0"/>
              <a:t>          # The total amount of blocks read</a:t>
            </a:r>
          </a:p>
          <a:p>
            <a:pPr marL="0" indent="0">
              <a:buNone/>
            </a:pPr>
            <a:r>
              <a:rPr lang="en-US" sz="1200" dirty="0" err="1"/>
              <a:t>writes_volume</a:t>
            </a:r>
            <a:r>
              <a:rPr lang="en-US" sz="1200" dirty="0"/>
              <a:t>         # The total amount of blocks write</a:t>
            </a:r>
            <a:endParaRPr lang="he-IL" sz="1800" dirty="0"/>
          </a:p>
          <a:p>
            <a:pPr marL="457200" lvl="1" indent="0" algn="r" rtl="1">
              <a:buNone/>
            </a:pPr>
            <a:r>
              <a:rPr lang="he-IL" sz="1800" dirty="0"/>
              <a:t>	כדי לעדכן מוסיפים למונה המתאים את השדה </a:t>
            </a:r>
            <a:r>
              <a:rPr lang="en-US" sz="1800" dirty="0"/>
              <a:t>size</a:t>
            </a:r>
            <a:r>
              <a:rPr lang="he-IL" sz="1800" dirty="0"/>
              <a:t> של השורה.</a:t>
            </a:r>
          </a:p>
        </p:txBody>
      </p:sp>
    </p:spTree>
    <p:extLst>
      <p:ext uri="{BB962C8B-B14F-4D97-AF65-F5344CB8AC3E}">
        <p14:creationId xmlns:p14="http://schemas.microsoft.com/office/powerpoint/2010/main" val="162105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6312487-49E1-5B57-15CC-F931B2BF9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8922" y="326571"/>
                <a:ext cx="9944878" cy="5850392"/>
              </a:xfrm>
            </p:spPr>
            <p:txBody>
              <a:bodyPr>
                <a:normAutofit/>
              </a:bodyPr>
              <a:lstStyle/>
              <a:p>
                <a:pPr marL="0" indent="0" algn="ctr" rtl="1">
                  <a:buNone/>
                </a:pPr>
                <a:r>
                  <a:rPr lang="he-IL" sz="4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פרטי המימוש</a:t>
                </a:r>
              </a:p>
              <a:p>
                <a:pPr algn="r" rtl="1"/>
                <a:r>
                  <a:rPr lang="he-IL" sz="2000" dirty="0"/>
                  <a:t>עבור מספר הבלוקים השונים:</a:t>
                </a:r>
              </a:p>
              <a:p>
                <a:pPr marL="0" indent="0">
                  <a:buNone/>
                </a:pPr>
                <a:r>
                  <a:rPr lang="en-US" sz="1600" dirty="0" err="1"/>
                  <a:t>unique_reads</a:t>
                </a:r>
                <a:r>
                  <a:rPr lang="en-US" sz="1600" dirty="0"/>
                  <a:t>          # The number of different blocks accessed for reading</a:t>
                </a:r>
              </a:p>
              <a:p>
                <a:pPr marL="0" indent="0">
                  <a:buNone/>
                </a:pPr>
                <a:r>
                  <a:rPr lang="en-US" sz="1600" dirty="0" err="1"/>
                  <a:t>unique_writes</a:t>
                </a:r>
                <a:r>
                  <a:rPr lang="en-US" sz="1600" dirty="0"/>
                  <a:t>         # The number of different blocks accessed for writing</a:t>
                </a:r>
              </a:p>
              <a:p>
                <a:pPr marL="0" indent="0">
                  <a:buNone/>
                </a:pPr>
                <a:r>
                  <a:rPr lang="en-US" sz="1600" dirty="0" err="1"/>
                  <a:t>unique_total</a:t>
                </a:r>
                <a:r>
                  <a:rPr lang="en-US" sz="1600" dirty="0"/>
                  <a:t>            # The number of different blocks accessed for reading or writing</a:t>
                </a:r>
                <a:endParaRPr lang="he-IL" sz="2000" dirty="0"/>
              </a:p>
              <a:p>
                <a:pPr marL="0" indent="0" algn="r" rtl="1">
                  <a:buNone/>
                </a:pPr>
                <a:r>
                  <a:rPr lang="he-IL" sz="2000" dirty="0"/>
                  <a:t>כדי לספור כל בלוק פעם אחת צריך לשמור את כל מספרי הבלוקים שניגשים אליהם.</a:t>
                </a:r>
              </a:p>
              <a:p>
                <a:pPr marL="0" indent="0" algn="r" rtl="1">
                  <a:buNone/>
                </a:pPr>
                <a:endParaRPr lang="en-US" sz="2000" dirty="0"/>
              </a:p>
              <a:p>
                <a:pPr marL="0" indent="0" algn="r" rtl="1">
                  <a:buNone/>
                </a:pPr>
                <a:r>
                  <a:rPr lang="he-IL" sz="2000" dirty="0" err="1"/>
                  <a:t>פיתרון</a:t>
                </a:r>
                <a:r>
                  <a:rPr lang="he-IL" sz="2000" dirty="0"/>
                  <a:t> יעיל יותר: </a:t>
                </a:r>
              </a:p>
              <a:p>
                <a:pPr algn="r" rtl="1"/>
                <a:r>
                  <a:rPr lang="he-IL" sz="2000" dirty="0"/>
                  <a:t>נשמור אינטרוול של </a:t>
                </a:r>
                <a:r>
                  <a:rPr lang="en-US" sz="2000" dirty="0"/>
                  <a:t>[first-block, last-block]</a:t>
                </a:r>
                <a:r>
                  <a:rPr lang="he-IL" sz="2000" dirty="0"/>
                  <a:t> עבור כל שורה בקובץ</a:t>
                </a:r>
              </a:p>
              <a:p>
                <a:pPr algn="r" rtl="1"/>
                <a:r>
                  <a:rPr lang="he-IL" sz="2000" dirty="0"/>
                  <a:t>כאשר</a:t>
                </a:r>
                <a:r>
                  <a:rPr lang="en-US" sz="2000" dirty="0"/>
                  <a:t>  </a:t>
                </a:r>
                <a:r>
                  <a:rPr lang="he-IL" sz="2000" dirty="0"/>
                  <a:t> </a:t>
                </a:r>
                <a:r>
                  <a:rPr lang="en-US" sz="2000" dirty="0"/>
                  <a:t> last-block = first-block + size - 1</a:t>
                </a:r>
                <a:endParaRPr lang="he-IL" sz="2000" dirty="0"/>
              </a:p>
              <a:p>
                <a:pPr marL="0" indent="0" algn="r" rtl="1">
                  <a:buNone/>
                </a:pPr>
                <a:endParaRPr lang="en-US" sz="1000" dirty="0"/>
              </a:p>
              <a:p>
                <a:pPr marL="0" indent="0" algn="r" rtl="1">
                  <a:buNone/>
                </a:pPr>
                <a:r>
                  <a:rPr lang="he-IL" sz="2000" dirty="0"/>
                  <a:t>לאחר המעבר על הקובץ</a:t>
                </a:r>
                <a:r>
                  <a:rPr lang="en-US" sz="2000" dirty="0"/>
                  <a:t>:</a:t>
                </a:r>
              </a:p>
              <a:p>
                <a:pPr algn="r" rtl="1"/>
                <a:r>
                  <a:rPr lang="he-IL" sz="2000" dirty="0"/>
                  <a:t>ממיינים את האינטרוולים לפי </a:t>
                </a:r>
                <a:r>
                  <a:rPr lang="en-US" sz="2000" dirty="0"/>
                  <a:t>first-block</a:t>
                </a:r>
              </a:p>
              <a:p>
                <a:pPr algn="r" rtl="1"/>
                <a:r>
                  <a:rPr lang="he-IL" sz="2000" dirty="0"/>
                  <a:t>סיבוכיות: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𝑁𝑙𝑜𝑔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000" dirty="0"/>
                  <a:t> כאשר </a:t>
                </a:r>
                <a:r>
                  <a:rPr lang="en-US" sz="2000" dirty="0"/>
                  <a:t>N</a:t>
                </a:r>
                <a:r>
                  <a:rPr lang="he-IL" sz="2000" dirty="0"/>
                  <a:t> – מספר השורות ב-</a:t>
                </a:r>
                <a:r>
                  <a:rPr lang="en-US" sz="2000" dirty="0"/>
                  <a:t>trace</a:t>
                </a:r>
                <a:endParaRPr lang="he-IL" sz="20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6312487-49E1-5B57-15CC-F931B2BF9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8922" y="326571"/>
                <a:ext cx="9944878" cy="5850392"/>
              </a:xfrm>
              <a:blipFill>
                <a:blip r:embed="rId2"/>
                <a:stretch>
                  <a:fillRect l="-306" t="-3128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48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C25ECE-23F3-E39E-95CA-3DADEBC7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88"/>
            <a:ext cx="10515600" cy="698565"/>
          </a:xfrm>
        </p:spPr>
        <p:txBody>
          <a:bodyPr>
            <a:normAutofit/>
          </a:bodyPr>
          <a:lstStyle/>
          <a:p>
            <a:pPr algn="ctr"/>
            <a:r>
              <a:rPr lang="he-I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  <a:cs typeface="+mn-cs"/>
              </a:rPr>
              <a:t>מציאת מספר הבלוקים השונים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 Extra Light" panose="020B0204020104020204" pitchFamily="34" charset="0"/>
              <a:cs typeface="+mn-cs"/>
            </a:endParaRPr>
          </a:p>
        </p:txBody>
      </p:sp>
      <p:pic>
        <p:nvPicPr>
          <p:cNvPr id="9" name="מציין מיקום תוכן 8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0368F7EB-12D5-E59C-29FE-94E647EC6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9" y="1159769"/>
            <a:ext cx="5760130" cy="2731096"/>
          </a:xfr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9C0B995-0035-FB15-092C-89B534FD6D82}"/>
              </a:ext>
            </a:extLst>
          </p:cNvPr>
          <p:cNvSpPr txBox="1"/>
          <p:nvPr/>
        </p:nvSpPr>
        <p:spPr>
          <a:xfrm>
            <a:off x="6988629" y="1287625"/>
            <a:ext cx="4365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לאחר שהאינטרוולים ממוינים, נעבור עליהם לפי הסדר ונאחד אינטרוולים שיש ביניהם חיתוך.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אין חיתוך עם האינטרוול הבא, נוסיף את הגודל של האינטרוול המאוחד לסכום ונתחיל לאחד מחדש עם האינטרוול הבא.</a:t>
            </a:r>
          </a:p>
          <a:p>
            <a:pPr algn="r"/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2D912DB1-DC2B-D5E9-B420-8072320DE1FF}"/>
                  </a:ext>
                </a:extLst>
              </p:cNvPr>
              <p:cNvSpPr txBox="1"/>
              <p:nvPr/>
            </p:nvSpPr>
            <p:spPr>
              <a:xfrm>
                <a:off x="2397966" y="4248749"/>
                <a:ext cx="8955833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sz="2000" dirty="0"/>
                  <a:t>לחישוב מספר הבלוקים השונים הכולל (נכתבו או נקראו) מריצים את האלגוריתם על האיחוד של שתי הרשימות.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he-IL" sz="2000" dirty="0"/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sz="2000" dirty="0"/>
                  <a:t>בסה"כ הסיבוכיות לאתחול כל השדות של </a:t>
                </a:r>
                <a:r>
                  <a:rPr lang="en-US" sz="2000" dirty="0" err="1"/>
                  <a:t>TraceData</a:t>
                </a:r>
                <a:r>
                  <a:rPr lang="he-IL" sz="2000" dirty="0"/>
                  <a:t> היא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𝑁𝑙𝑜𝑔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000" dirty="0"/>
                  <a:t> כאשר </a:t>
                </a:r>
                <a:r>
                  <a:rPr lang="en-US" sz="2000" dirty="0"/>
                  <a:t>N</a:t>
                </a:r>
                <a:r>
                  <a:rPr lang="he-IL" sz="2000" dirty="0"/>
                  <a:t> הוא מספר השורות בקובץ </a:t>
                </a:r>
                <a:r>
                  <a:rPr lang="en-US" sz="2000" dirty="0"/>
                  <a:t>trace</a:t>
                </a:r>
                <a:r>
                  <a:rPr lang="he-IL" sz="2000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2D912DB1-DC2B-D5E9-B420-8072320DE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966" y="4248749"/>
                <a:ext cx="8955833" cy="1908215"/>
              </a:xfrm>
              <a:prstGeom prst="rect">
                <a:avLst/>
              </a:prstGeom>
              <a:blipFill>
                <a:blip r:embed="rId3"/>
                <a:stretch>
                  <a:fillRect l="-681" t="-1597" r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96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467903-0D02-D3A9-9EA3-8EEA3930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850"/>
            <a:ext cx="10515600" cy="1143713"/>
          </a:xfrm>
        </p:spPr>
        <p:txBody>
          <a:bodyPr>
            <a:normAutofit/>
          </a:bodyPr>
          <a:lstStyle/>
          <a:p>
            <a:pPr algn="ctr"/>
            <a:r>
              <a:rPr lang="he-IL" sz="3600" dirty="0">
                <a:cs typeface="+mn-cs"/>
              </a:rPr>
              <a:t>כמות הבלוקים שנקראו בהשוואה לכמות שנכתבו</a:t>
            </a:r>
            <a:endParaRPr lang="en-US" sz="3600" dirty="0">
              <a:cs typeface="+mn-cs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72B01B5-2ECD-17E2-4E37-9C2A34549064}"/>
              </a:ext>
            </a:extLst>
          </p:cNvPr>
          <p:cNvSpPr txBox="1"/>
          <p:nvPr/>
        </p:nvSpPr>
        <p:spPr>
          <a:xfrm>
            <a:off x="8434181" y="2800527"/>
            <a:ext cx="2919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סופרים את כמות הבלוקים שהבאנו בסך הכול.</a:t>
            </a:r>
          </a:p>
          <a:p>
            <a:pPr algn="r" rtl="1"/>
            <a:r>
              <a:rPr lang="he-IL" dirty="0"/>
              <a:t>לכן סכום הקריאות + </a:t>
            </a:r>
            <a:r>
              <a:rPr lang="he-IL" dirty="0" err="1"/>
              <a:t>הכתיבות</a:t>
            </a:r>
            <a:r>
              <a:rPr lang="he-IL" dirty="0"/>
              <a:t> שווה לכמות הגישות הכוללת.</a:t>
            </a:r>
          </a:p>
          <a:p>
            <a:pPr algn="r" rtl="1"/>
            <a:endParaRPr lang="he-IL" dirty="0"/>
          </a:p>
        </p:txBody>
      </p:sp>
      <p:pic>
        <p:nvPicPr>
          <p:cNvPr id="12" name="מציין מיקום תוכן 11" descr="תמונה שמכילה טקסט, צילום מסך, תרשים, עלילה&#10;&#10;התיאור נוצר באופן אוטומטי">
            <a:extLst>
              <a:ext uri="{FF2B5EF4-FFF2-40B4-BE49-F238E27FC236}">
                <a16:creationId xmlns:a16="http://schemas.microsoft.com/office/drawing/2014/main" id="{56A416F2-CD9E-9E75-D11F-DDC910ABF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38" y="1129004"/>
            <a:ext cx="7396194" cy="5547146"/>
          </a:xfrm>
        </p:spPr>
      </p:pic>
    </p:spTree>
    <p:extLst>
      <p:ext uri="{BB962C8B-B14F-4D97-AF65-F5344CB8AC3E}">
        <p14:creationId xmlns:p14="http://schemas.microsoft.com/office/powerpoint/2010/main" val="410153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EB8DBB-C094-178C-9715-7831899B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3159"/>
            <a:ext cx="10515600" cy="885177"/>
          </a:xfrm>
        </p:spPr>
        <p:txBody>
          <a:bodyPr>
            <a:normAutofit/>
          </a:bodyPr>
          <a:lstStyle/>
          <a:p>
            <a:pPr algn="ctr"/>
            <a:r>
              <a:rPr lang="he-IL" sz="3600" dirty="0">
                <a:cs typeface="+mn-cs"/>
              </a:rPr>
              <a:t>השוואה של מספר הבלוקים השונים</a:t>
            </a:r>
            <a:endParaRPr lang="en-US" sz="3600" dirty="0">
              <a:cs typeface="+mn-cs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3D8C8A3-AE61-FDF0-D9E3-69119769828E}"/>
              </a:ext>
            </a:extLst>
          </p:cNvPr>
          <p:cNvSpPr txBox="1"/>
          <p:nvPr/>
        </p:nvSpPr>
        <p:spPr>
          <a:xfrm>
            <a:off x="8574834" y="2689807"/>
            <a:ext cx="3013786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סכום הבלוקים הכולל הוא קטן מסכום הקריאות + </a:t>
            </a:r>
            <a:r>
              <a:rPr lang="he-IL" dirty="0" err="1"/>
              <a:t>הכתיבות</a:t>
            </a:r>
            <a:r>
              <a:rPr lang="he-IL" dirty="0"/>
              <a:t> כאשר יש בלוקים שניגשו אליהם גם לקריאה וגם לכתיבה.</a:t>
            </a:r>
          </a:p>
          <a:p>
            <a:pPr algn="r" rtl="1"/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מציין מיקום תוכן 11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88232A7B-D61F-6EE6-E6F7-E9DE96A4A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1132339"/>
            <a:ext cx="7399177" cy="5549382"/>
          </a:xfrm>
        </p:spPr>
      </p:pic>
    </p:spTree>
    <p:extLst>
      <p:ext uri="{BB962C8B-B14F-4D97-AF65-F5344CB8AC3E}">
        <p14:creationId xmlns:p14="http://schemas.microsoft.com/office/powerpoint/2010/main" val="240775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31E6DCB-A995-07BB-497D-7C002A77C60E}"/>
              </a:ext>
            </a:extLst>
          </p:cNvPr>
          <p:cNvSpPr txBox="1"/>
          <p:nvPr/>
        </p:nvSpPr>
        <p:spPr>
          <a:xfrm>
            <a:off x="895739" y="93306"/>
            <a:ext cx="1110003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אבחנות לדוגמה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 rtl="1"/>
            <a:endParaRPr lang="he-IL" sz="1050" dirty="0"/>
          </a:p>
          <a:p>
            <a:pPr algn="r" rtl="1"/>
            <a:r>
              <a:rPr lang="he-IL" dirty="0"/>
              <a:t>בקובץ </a:t>
            </a:r>
            <a:r>
              <a:rPr lang="en-US" dirty="0"/>
              <a:t>proj_0</a:t>
            </a:r>
            <a:r>
              <a:rPr lang="he-IL" dirty="0"/>
              <a:t> יש יותר גישות לכתיבה מגישות קריאה, אבל כמות הבלוקים השונים שקוראים מהם </a:t>
            </a:r>
          </a:p>
          <a:p>
            <a:pPr algn="r" rtl="1"/>
            <a:r>
              <a:rPr lang="he-IL" dirty="0"/>
              <a:t>גדולה בערך פי 4 מכמות הבלוקים שכותבים אליהם. </a:t>
            </a:r>
          </a:p>
          <a:p>
            <a:pPr algn="r" rtl="1"/>
            <a:r>
              <a:rPr lang="he-IL" dirty="0"/>
              <a:t>מסקנה: היינו רוצים לתת עדיפות ב$ לבלוקים שניגשו אליהם לכתיבה, כי יש הסתברות גדולה יותר שניגש אליהם שוב בעתיד.</a:t>
            </a:r>
          </a:p>
          <a:p>
            <a:pPr algn="r" rtl="1"/>
            <a:endParaRPr lang="he-IL" sz="1200" dirty="0"/>
          </a:p>
          <a:p>
            <a:pPr algn="r" rtl="1"/>
            <a:r>
              <a:rPr lang="he-IL" dirty="0"/>
              <a:t>באותו אופן, בקובץ </a:t>
            </a:r>
            <a:r>
              <a:rPr lang="en-US" dirty="0"/>
              <a:t>prxy_1</a:t>
            </a:r>
            <a:r>
              <a:rPr lang="he-IL" dirty="0"/>
              <a:t> ניתן לראות שכמות הגישות הכוללת גדולה מכמות הבלוקים השונים בהשוואה לשאר הקבצים.</a:t>
            </a:r>
            <a:endParaRPr lang="he-IL" sz="1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מציין מיקום תוכן 11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3FAAC0B7-44C1-CE8B-AED1-0CD60F62B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694"/>
            <a:ext cx="6096000" cy="4572000"/>
          </a:xfrm>
        </p:spPr>
      </p:pic>
      <p:pic>
        <p:nvPicPr>
          <p:cNvPr id="14" name="תמונה 13" descr="תמונה שמכילה טקסט, צילום מסך, תרשים, עלילה&#10;&#10;התיאור נוצר באופן אוטומטי">
            <a:extLst>
              <a:ext uri="{FF2B5EF4-FFF2-40B4-BE49-F238E27FC236}">
                <a16:creationId xmlns:a16="http://schemas.microsoft.com/office/drawing/2014/main" id="{27272A26-DE8E-1FBA-01E6-532C08A4A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290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3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של Office 2013 - 2022">
  <a:themeElements>
    <a:clrScheme name="ערכת נושא של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של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של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400</TotalTime>
  <Words>475</Words>
  <Application>Microsoft Office PowerPoint</Application>
  <PresentationFormat>מסך רחב</PresentationFormat>
  <Paragraphs>64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Abadi Extra Light</vt:lpstr>
      <vt:lpstr>Arial</vt:lpstr>
      <vt:lpstr>Calibri</vt:lpstr>
      <vt:lpstr>Calibri Light</vt:lpstr>
      <vt:lpstr>Cambria Math</vt:lpstr>
      <vt:lpstr>ערכת נושא של Office 2013 - 2022</vt:lpstr>
      <vt:lpstr>ASPECT 1</vt:lpstr>
      <vt:lpstr>תכונות שנדרשנו לחשב</vt:lpstr>
      <vt:lpstr>מצגת של PowerPoint‏</vt:lpstr>
      <vt:lpstr>מצגת של PowerPoint‏</vt:lpstr>
      <vt:lpstr>מציאת מספר הבלוקים השונים</vt:lpstr>
      <vt:lpstr>כמות הבלוקים שנקראו בהשוואה לכמות שנכתבו</vt:lpstr>
      <vt:lpstr>השוואה של מספר הבלוקים השונים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Assaf Bardugo</dc:creator>
  <cp:lastModifiedBy>Assaf Bardugo</cp:lastModifiedBy>
  <cp:revision>33</cp:revision>
  <dcterms:created xsi:type="dcterms:W3CDTF">2024-06-19T05:36:07Z</dcterms:created>
  <dcterms:modified xsi:type="dcterms:W3CDTF">2024-06-22T15:11:51Z</dcterms:modified>
</cp:coreProperties>
</file>