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embeddedFontLst>
    <p:embeddedFont>
      <p:font typeface="Segoe UI" panose="020B0502040204020203" pitchFamily="3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
      <p:font typeface="Lucida Sans Unicode" panose="020B0602030504020204" pitchFamily="34" charset="0"/>
      <p:regular r:id="rId60"/>
    </p:embeddedFont>
    <p:embeddedFont>
      <p:font typeface="Calibri" panose="020F0502020204030204" pitchFamily="34" charset="0"/>
      <p:regular r:id="rId61"/>
      <p:bold r:id="rId62"/>
      <p:italic r:id="rId63"/>
      <p:boldItalic r:id="rId6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703" autoAdjust="0"/>
    <p:restoredTop sz="93202" autoAdjust="0"/>
  </p:normalViewPr>
  <p:slideViewPr>
    <p:cSldViewPr snapToGrid="0">
      <p:cViewPr varScale="1">
        <p:scale>
          <a:sx n="59" d="100"/>
          <a:sy n="59" d="100"/>
        </p:scale>
        <p:origin x="1918" y="42"/>
      </p:cViewPr>
      <p:guideLst>
        <p:guide orient="horz" pos="2160"/>
        <p:guide pos="2880"/>
      </p:guideLst>
    </p:cSldViewPr>
  </p:slideViewPr>
  <p:notesTextViewPr>
    <p:cViewPr>
      <p:scale>
        <a:sx n="1" d="1"/>
        <a:sy n="1" d="1"/>
      </p:scale>
      <p:origin x="0" y="0"/>
    </p:cViewPr>
  </p:notesTextViewPr>
  <p:notesViewPr>
    <p:cSldViewPr snapToGrid="0">
      <p:cViewPr>
        <p:scale>
          <a:sx n="80" d="100"/>
          <a:sy n="80" d="100"/>
        </p:scale>
        <p:origin x="2006"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7FFD5-525B-4D74-83C4-31FE657265B8}" type="datetimeFigureOut">
              <a:rPr lang="en-IN" smtClean="0"/>
              <a:t>07-05-2018</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1C206-1537-423F-BB86-A04830FAAB21}" type="slidenum">
              <a:rPr lang="en-IN" smtClean="0"/>
              <a:t>‹#›</a:t>
            </a:fld>
            <a:endParaRPr lang="en-IN"/>
          </a:p>
        </p:txBody>
      </p:sp>
    </p:spTree>
    <p:extLst>
      <p:ext uri="{BB962C8B-B14F-4D97-AF65-F5344CB8AC3E}">
        <p14:creationId xmlns:p14="http://schemas.microsoft.com/office/powerpoint/2010/main" val="415476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azurepas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DEMO.m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DEMO.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DEMO.m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DEMO.md"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LABMANUAL.md"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github.com/MicrosoftLearning/20487-DevelopingWindowsAzureAndWebServices/blob/master/Instructions/20487C/20487C_MOD09_LAK.md"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7-DevelopingWindowsAzureAndWebServices/blob/master/Instructions/20487C/20487C_MOD09_DEMO.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This module describes Azure Storage in detail and the role of cloud storage in a cloud environment. The first lesson provides an overview of the different types of storage services in Azure. Lesson 2 discusses the Microsoft Azure Blob storage. Lesson 3 discusses Microsoft Azure Table storage and lesson 4 discusses the Microsoft Azure Queue storage. Lesson 5 discusses how to secure data stored in Storage.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Classroom timings for this module: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Lecture: 70 minutes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Demos: 30 minutes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Labs: 40 minutes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Total: 140 minutes</a:t>
            </a: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latin typeface="Arial"/>
                <a:ea typeface="Calibri"/>
                <a:cs typeface="Times New Roman"/>
              </a:rPr>
              <a:t>This course requires an Internet connection to download components from NuGet within Microsoft Visual Studio, to download source files for labs and demos, and to access Azure. If there is no Internet connection, modify the course to be delivered from a disconnected student device. Provision student trial accounts for Azure in advance of the first day of class. Provisioning can take up to five hours. Students can acquire Azure accounts from the Microsoft Azure Pass website (</a:t>
            </a:r>
            <a:r>
              <a:rPr lang="en-US" sz="1000" u="sng" dirty="0">
                <a:solidFill>
                  <a:srgbClr val="0000FF"/>
                </a:solidFill>
                <a:latin typeface="Arial"/>
                <a:ea typeface="Calibri"/>
                <a:cs typeface="Segoe UI"/>
                <a:hlinkClick r:id="rId3"/>
              </a:rPr>
              <a:t>https://www.microsoftazurepass.com/</a:t>
            </a:r>
            <a:r>
              <a:rPr lang="en-US" sz="1000" dirty="0">
                <a:latin typeface="Arial"/>
                <a:ea typeface="Calibri"/>
                <a:cs typeface="Times New Roman"/>
              </a:rPr>
              <a:t>). The training center should provide an activation code for the Azure account.</a:t>
            </a: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1</a:t>
            </a:fld>
            <a:endParaRPr lang="en-IN"/>
          </a:p>
        </p:txBody>
      </p:sp>
      <p:sp>
        <p:nvSpPr>
          <p:cNvPr id="5" name="Rectangle 4">
            <a:extLst>
              <a:ext uri="{FF2B5EF4-FFF2-40B4-BE49-F238E27FC236}">
                <a16:creationId xmlns:a16="http://schemas.microsoft.com/office/drawing/2014/main" id="{D20431F8-E9BD-463B-9060-8BD22F88B4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2E8EB30A-C178-4A95-A1DE-38CD5756F6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19258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Emphasize the need to access blobs by using a URL. For example, a web page can have HTML image tags that point to an image stored in a blob or have a hyperlink to a PDF file stored in a blob, which the user can download with a single mouse click.</a:t>
            </a:r>
          </a:p>
        </p:txBody>
      </p:sp>
      <p:sp>
        <p:nvSpPr>
          <p:cNvPr id="4" name="Slide Number Placeholder 3"/>
          <p:cNvSpPr>
            <a:spLocks noGrp="1"/>
          </p:cNvSpPr>
          <p:nvPr>
            <p:ph type="sldNum" sz="quarter" idx="10"/>
          </p:nvPr>
        </p:nvSpPr>
        <p:spPr/>
        <p:txBody>
          <a:bodyPr/>
          <a:lstStyle/>
          <a:p>
            <a:fld id="{4A31C206-1537-423F-BB86-A04830FAAB21}" type="slidenum">
              <a:rPr lang="en-IN" smtClean="0"/>
              <a:t>10</a:t>
            </a:fld>
            <a:endParaRPr lang="en-IN"/>
          </a:p>
        </p:txBody>
      </p:sp>
      <p:sp>
        <p:nvSpPr>
          <p:cNvPr id="5" name="Rectangle 4">
            <a:extLst>
              <a:ext uri="{FF2B5EF4-FFF2-40B4-BE49-F238E27FC236}">
                <a16:creationId xmlns:a16="http://schemas.microsoft.com/office/drawing/2014/main" id="{453B1403-6354-485F-A622-FFE40EF3E4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6D4E8400-4A38-404B-BF53-39AB1DBE7DC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55581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block blobs are usually used to store individual files that can be downloaded or streamed, such as documents or multimedia files; whereas page blobs are used for files that require random access, such as virtual hard disk (VHD) files used by virtual machines.</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in this lesson, you will only discuss block blobs. Refer students to the manual content for additional reading regarding page blobs.</a:t>
            </a:r>
          </a:p>
        </p:txBody>
      </p:sp>
      <p:sp>
        <p:nvSpPr>
          <p:cNvPr id="4" name="Slide Number Placeholder 3"/>
          <p:cNvSpPr>
            <a:spLocks noGrp="1"/>
          </p:cNvSpPr>
          <p:nvPr>
            <p:ph type="sldNum" sz="quarter" idx="10"/>
          </p:nvPr>
        </p:nvSpPr>
        <p:spPr/>
        <p:txBody>
          <a:bodyPr/>
          <a:lstStyle/>
          <a:p>
            <a:fld id="{4A31C206-1537-423F-BB86-A04830FAAB21}" type="slidenum">
              <a:rPr lang="en-IN" smtClean="0"/>
              <a:t>11</a:t>
            </a:fld>
            <a:endParaRPr lang="en-IN"/>
          </a:p>
        </p:txBody>
      </p:sp>
      <p:sp>
        <p:nvSpPr>
          <p:cNvPr id="5" name="Rectangle 4">
            <a:extLst>
              <a:ext uri="{FF2B5EF4-FFF2-40B4-BE49-F238E27FC236}">
                <a16:creationId xmlns:a16="http://schemas.microsoft.com/office/drawing/2014/main" id="{DAFC3A56-938C-4396-9530-BD8DD44207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6A52E847-B673-451E-B35E-A8E7D99A2F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4143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after you delete a container, the storage needs to process your request, which might take a couple of seconds. Emphasize that during the time it takes the storage to process the request, they will not be able to access and create a new container with the same name as the container being deleted.</a:t>
            </a:r>
          </a:p>
        </p:txBody>
      </p:sp>
      <p:sp>
        <p:nvSpPr>
          <p:cNvPr id="4" name="Slide Number Placeholder 3"/>
          <p:cNvSpPr>
            <a:spLocks noGrp="1"/>
          </p:cNvSpPr>
          <p:nvPr>
            <p:ph type="sldNum" sz="quarter" idx="10"/>
          </p:nvPr>
        </p:nvSpPr>
        <p:spPr/>
        <p:txBody>
          <a:bodyPr/>
          <a:lstStyle/>
          <a:p>
            <a:fld id="{4A31C206-1537-423F-BB86-A04830FAAB21}" type="slidenum">
              <a:rPr lang="en-IN" smtClean="0"/>
              <a:t>12</a:t>
            </a:fld>
            <a:endParaRPr lang="en-IN"/>
          </a:p>
        </p:txBody>
      </p:sp>
      <p:sp>
        <p:nvSpPr>
          <p:cNvPr id="5" name="Rectangle 4">
            <a:extLst>
              <a:ext uri="{FF2B5EF4-FFF2-40B4-BE49-F238E27FC236}">
                <a16:creationId xmlns:a16="http://schemas.microsoft.com/office/drawing/2014/main" id="{8028652D-2144-4822-A5DD-89FBB3F2ED1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494FB73-7D10-48FF-8948-82C4C6389A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95324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Use the code sample to explain how to access Blob storage and containers using C#. Explain that you need to create a </a:t>
            </a:r>
            <a:r>
              <a:rPr lang="en-IN" sz="1000" b="1" dirty="0" err="1">
                <a:latin typeface="Arial" panose="020B0604020202020204" pitchFamily="34" charset="0"/>
                <a:ea typeface="Calibri" panose="020F0502020204030204" pitchFamily="34" charset="0"/>
                <a:cs typeface="Times New Roman" panose="02020603050405020304" pitchFamily="18" charset="0"/>
              </a:rPr>
              <a:t>CloudBlobClient</a:t>
            </a:r>
            <a:r>
              <a:rPr lang="en-IN" sz="1000" dirty="0">
                <a:latin typeface="Arial" panose="020B0604020202020204" pitchFamily="34" charset="0"/>
                <a:ea typeface="Calibri" panose="020F0502020204030204" pitchFamily="34" charset="0"/>
                <a:cs typeface="Times New Roman" panose="02020603050405020304" pitchFamily="18" charset="0"/>
              </a:rPr>
              <a:t> object to perform Blob storage related tasks, such as creating containers and blobs. Explain that the </a:t>
            </a:r>
            <a:r>
              <a:rPr lang="en-IN" sz="1000" b="1" dirty="0" err="1">
                <a:latin typeface="Arial" panose="020B0604020202020204" pitchFamily="34" charset="0"/>
                <a:ea typeface="Calibri" panose="020F0502020204030204" pitchFamily="34" charset="0"/>
                <a:cs typeface="Times New Roman" panose="02020603050405020304" pitchFamily="18" charset="0"/>
              </a:rPr>
              <a:t>GetContainerReference</a:t>
            </a:r>
            <a:r>
              <a:rPr lang="en-IN" sz="1000" dirty="0">
                <a:latin typeface="Arial" panose="020B0604020202020204" pitchFamily="34" charset="0"/>
                <a:ea typeface="Calibri" panose="020F0502020204030204" pitchFamily="34" charset="0"/>
                <a:cs typeface="Times New Roman" panose="02020603050405020304" pitchFamily="18" charset="0"/>
              </a:rPr>
              <a:t> method does not send any HTTP request to the storage; it merely creates an object representing the container in-memory. Explain that the </a:t>
            </a:r>
            <a:r>
              <a:rPr lang="en-IN" sz="1000" b="1" dirty="0" err="1">
                <a:latin typeface="Arial" panose="020B0604020202020204" pitchFamily="34" charset="0"/>
                <a:ea typeface="Calibri" panose="020F0502020204030204" pitchFamily="34" charset="0"/>
                <a:cs typeface="Times New Roman" panose="02020603050405020304" pitchFamily="18" charset="0"/>
              </a:rPr>
              <a:t>CreateIfNotExists</a:t>
            </a:r>
            <a:r>
              <a:rPr lang="en-IN" sz="1000" dirty="0">
                <a:latin typeface="Arial" panose="020B0604020202020204" pitchFamily="34" charset="0"/>
                <a:ea typeface="Calibri" panose="020F0502020204030204" pitchFamily="34" charset="0"/>
                <a:cs typeface="Times New Roman" panose="02020603050405020304" pitchFamily="18" charset="0"/>
              </a:rPr>
              <a:t> method sends an HTTP request to get the container information and another request to create the container, if it does not exist.</a:t>
            </a:r>
          </a:p>
        </p:txBody>
      </p:sp>
      <p:sp>
        <p:nvSpPr>
          <p:cNvPr id="4" name="Slide Number Placeholder 3"/>
          <p:cNvSpPr>
            <a:spLocks noGrp="1"/>
          </p:cNvSpPr>
          <p:nvPr>
            <p:ph type="sldNum" sz="quarter" idx="10"/>
          </p:nvPr>
        </p:nvSpPr>
        <p:spPr/>
        <p:txBody>
          <a:bodyPr/>
          <a:lstStyle/>
          <a:p>
            <a:fld id="{4A31C206-1537-423F-BB86-A04830FAAB21}" type="slidenum">
              <a:rPr lang="en-IN" smtClean="0"/>
              <a:t>13</a:t>
            </a:fld>
            <a:endParaRPr lang="en-IN"/>
          </a:p>
        </p:txBody>
      </p:sp>
      <p:sp>
        <p:nvSpPr>
          <p:cNvPr id="5" name="Rectangle 4">
            <a:extLst>
              <a:ext uri="{FF2B5EF4-FFF2-40B4-BE49-F238E27FC236}">
                <a16:creationId xmlns:a16="http://schemas.microsoft.com/office/drawing/2014/main" id="{98605A8F-DAA7-4CA9-A3C5-0D029C09A8E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91E54054-F161-4B26-92D0-72DA853042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426935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in addition to the file that you upload to the blob, you can also set attributes and metadata for each blob. The attributes will be included in the HTTP response as headers, whereas the metadata can be retrieved by requesting the blob’s metadata. </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you can request the list of blobs stored in a container, either as an entire list, or as a segmented list with paging support, for cases where the container has many blobs.</a:t>
            </a:r>
          </a:p>
        </p:txBody>
      </p:sp>
      <p:sp>
        <p:nvSpPr>
          <p:cNvPr id="4" name="Slide Number Placeholder 3"/>
          <p:cNvSpPr>
            <a:spLocks noGrp="1"/>
          </p:cNvSpPr>
          <p:nvPr>
            <p:ph type="sldNum" sz="quarter" idx="10"/>
          </p:nvPr>
        </p:nvSpPr>
        <p:spPr/>
        <p:txBody>
          <a:bodyPr/>
          <a:lstStyle/>
          <a:p>
            <a:fld id="{4A31C206-1537-423F-BB86-A04830FAAB21}" type="slidenum">
              <a:rPr lang="en-IN" smtClean="0"/>
              <a:t>14</a:t>
            </a:fld>
            <a:endParaRPr lang="en-IN"/>
          </a:p>
        </p:txBody>
      </p:sp>
      <p:sp>
        <p:nvSpPr>
          <p:cNvPr id="5" name="Rectangle 4">
            <a:extLst>
              <a:ext uri="{FF2B5EF4-FFF2-40B4-BE49-F238E27FC236}">
                <a16:creationId xmlns:a16="http://schemas.microsoft.com/office/drawing/2014/main" id="{740350DA-240F-4E43-85CD-17D33DF568B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390ED5F-5295-493E-B531-9A730A6360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10229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Use the code sample to explain how to upload, download, and delete blobs. Explain that the </a:t>
            </a:r>
            <a:r>
              <a:rPr lang="en-IN" sz="1000" b="1" dirty="0" err="1">
                <a:latin typeface="Arial" panose="020B0604020202020204" pitchFamily="34" charset="0"/>
                <a:ea typeface="Calibri" panose="020F0502020204030204" pitchFamily="34" charset="0"/>
                <a:cs typeface="Times New Roman" panose="02020603050405020304" pitchFamily="18" charset="0"/>
              </a:rPr>
              <a:t>GetBlockBlobReference</a:t>
            </a:r>
            <a:r>
              <a:rPr lang="en-IN" sz="1000" dirty="0">
                <a:latin typeface="Arial" panose="020B0604020202020204" pitchFamily="34" charset="0"/>
                <a:ea typeface="Calibri" panose="020F0502020204030204" pitchFamily="34" charset="0"/>
                <a:cs typeface="Times New Roman" panose="02020603050405020304" pitchFamily="18" charset="0"/>
              </a:rPr>
              <a:t> method does not send an HTTP request to the storage, but merely creates a reference to the blob in-memory. The </a:t>
            </a:r>
            <a:r>
              <a:rPr lang="en-IN" sz="1000" b="1" dirty="0">
                <a:latin typeface="Arial" panose="020B0604020202020204" pitchFamily="34" charset="0"/>
                <a:ea typeface="Calibri" panose="020F0502020204030204" pitchFamily="34" charset="0"/>
                <a:cs typeface="Times New Roman" panose="02020603050405020304" pitchFamily="18" charset="0"/>
              </a:rPr>
              <a:t>Exists</a:t>
            </a:r>
            <a:r>
              <a:rPr lang="en-IN" sz="1000" dirty="0">
                <a:latin typeface="Arial" panose="020B0604020202020204" pitchFamily="34" charset="0"/>
                <a:ea typeface="Calibri" panose="020F0502020204030204" pitchFamily="34" charset="0"/>
                <a:cs typeface="Times New Roman" panose="02020603050405020304" pitchFamily="18" charset="0"/>
              </a:rPr>
              <a:t> method will send an HTTP request to check if the blob exists.</a:t>
            </a:r>
          </a:p>
        </p:txBody>
      </p:sp>
      <p:sp>
        <p:nvSpPr>
          <p:cNvPr id="4" name="Slide Number Placeholder 3"/>
          <p:cNvSpPr>
            <a:spLocks noGrp="1"/>
          </p:cNvSpPr>
          <p:nvPr>
            <p:ph type="sldNum" sz="quarter" idx="10"/>
          </p:nvPr>
        </p:nvSpPr>
        <p:spPr/>
        <p:txBody>
          <a:bodyPr/>
          <a:lstStyle/>
          <a:p>
            <a:fld id="{4A31C206-1537-423F-BB86-A04830FAAB21}" type="slidenum">
              <a:rPr lang="en-IN" smtClean="0"/>
              <a:t>15</a:t>
            </a:fld>
            <a:endParaRPr lang="en-IN"/>
          </a:p>
        </p:txBody>
      </p:sp>
      <p:sp>
        <p:nvSpPr>
          <p:cNvPr id="5" name="Rectangle 4">
            <a:extLst>
              <a:ext uri="{FF2B5EF4-FFF2-40B4-BE49-F238E27FC236}">
                <a16:creationId xmlns:a16="http://schemas.microsoft.com/office/drawing/2014/main" id="{FAEB57E3-7317-448C-844B-818D9C8F90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A12D4472-41BE-4BEF-A8F4-F0BCCA6E02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178750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marL="29210">
              <a:lnSpc>
                <a:spcPts val="1300"/>
              </a:lnSpc>
              <a:spcAft>
                <a:spcPts val="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will find the steps in the “Lesson 2: Microsoft Azure Blob Storage” section on the following page: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https://github.com/MicrosoftLearning/20487-DevelopingWindowsAzureAndWebServices/blob/master/Instructions/20487C/20487C_MOD09_DEMO.md</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A31C206-1537-423F-BB86-A04830FAAB21}" type="slidenum">
              <a:rPr lang="en-IN" smtClean="0"/>
              <a:t>16</a:t>
            </a:fld>
            <a:endParaRPr lang="en-IN"/>
          </a:p>
        </p:txBody>
      </p:sp>
      <p:sp>
        <p:nvSpPr>
          <p:cNvPr id="5" name="Rectangle 4">
            <a:extLst>
              <a:ext uri="{FF2B5EF4-FFF2-40B4-BE49-F238E27FC236}">
                <a16:creationId xmlns:a16="http://schemas.microsoft.com/office/drawing/2014/main" id="{CA41B93A-4718-4E4C-BABB-22402DDB7D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DC088E8C-57DF-46A0-9678-A705725AD52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866676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retry policies are useful when working with unreliable networks. For example, if you upload a large file to Blob storage, and the network gets disconnected, an exception would be thrown, and you will need to restart the upload. With retry policies, exceptions that are thrown due to network problem can be handled automatically by retrying the operation. Explain the different retry policies, and use the code sample to explain how to create and attach a retry policy to the </a:t>
            </a:r>
            <a:r>
              <a:rPr lang="en-IN" sz="1000" b="1">
                <a:latin typeface="Arial" panose="020B0604020202020204" pitchFamily="34" charset="0"/>
                <a:ea typeface="Calibri" panose="020F0502020204030204" pitchFamily="34" charset="0"/>
                <a:cs typeface="Times New Roman" panose="02020603050405020304" pitchFamily="18" charset="0"/>
              </a:rPr>
              <a:t>CloudBlobClient</a:t>
            </a:r>
            <a:r>
              <a:rPr lang="en-IN" sz="100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4A31C206-1537-423F-BB86-A04830FAAB21}" type="slidenum">
              <a:rPr lang="en-IN" smtClean="0"/>
              <a:t>17</a:t>
            </a:fld>
            <a:endParaRPr lang="en-IN"/>
          </a:p>
        </p:txBody>
      </p:sp>
      <p:sp>
        <p:nvSpPr>
          <p:cNvPr id="5" name="Rectangle 4">
            <a:extLst>
              <a:ext uri="{FF2B5EF4-FFF2-40B4-BE49-F238E27FC236}">
                <a16:creationId xmlns:a16="http://schemas.microsoft.com/office/drawing/2014/main" id="{8DB01E7F-A78E-4B59-9BBE-D25C7B4A6C2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F031571-C87E-46B6-90AF-E10F596739D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43825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IN"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18</a:t>
            </a:fld>
            <a:endParaRPr lang="en-IN"/>
          </a:p>
        </p:txBody>
      </p:sp>
      <p:sp>
        <p:nvSpPr>
          <p:cNvPr id="5" name="Rectangle 4">
            <a:extLst>
              <a:ext uri="{FF2B5EF4-FFF2-40B4-BE49-F238E27FC236}">
                <a16:creationId xmlns:a16="http://schemas.microsoft.com/office/drawing/2014/main" id="{336C7C63-6F05-4168-99D6-E40F80DA5A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237AB23F-5E66-4481-94AF-522896A2A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265731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Emphasize that Table storage is suitable when the entity querying is simple by either the entity’s ID, or its grouping (partitioning) key. Table storage is not suitable for complex queries like queries that require joins or complex filtering.</a:t>
            </a:r>
          </a:p>
        </p:txBody>
      </p:sp>
      <p:sp>
        <p:nvSpPr>
          <p:cNvPr id="4" name="Slide Number Placeholder 3"/>
          <p:cNvSpPr>
            <a:spLocks noGrp="1"/>
          </p:cNvSpPr>
          <p:nvPr>
            <p:ph type="sldNum" sz="quarter" idx="10"/>
          </p:nvPr>
        </p:nvSpPr>
        <p:spPr/>
        <p:txBody>
          <a:bodyPr/>
          <a:lstStyle/>
          <a:p>
            <a:fld id="{4A31C206-1537-423F-BB86-A04830FAAB21}" type="slidenum">
              <a:rPr lang="en-IN" smtClean="0"/>
              <a:t>19</a:t>
            </a:fld>
            <a:endParaRPr lang="en-IN"/>
          </a:p>
        </p:txBody>
      </p:sp>
      <p:sp>
        <p:nvSpPr>
          <p:cNvPr id="5" name="Rectangle 4">
            <a:extLst>
              <a:ext uri="{FF2B5EF4-FFF2-40B4-BE49-F238E27FC236}">
                <a16:creationId xmlns:a16="http://schemas.microsoft.com/office/drawing/2014/main" id="{F9A95DDB-B0C5-4FF2-9EFA-A45D8C1B06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DFF721C8-4F60-47C6-B3E1-CAE5980D2CC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24420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the need for a single point of truth in a cloud environment. Discuss the disadvantages of storing data locally on virtual machines in a cloud environment: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Cloud computing is volatile. You cannot count on the same virtual machine to be always running.</a:t>
            </a:r>
            <a:endParaRPr lang="en-IN" sz="100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Cloud computing is expensive. Using storage to store data can save money.</a:t>
            </a:r>
            <a:endParaRPr lang="en-IN"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2</a:t>
            </a:fld>
            <a:endParaRPr lang="en-IN"/>
          </a:p>
        </p:txBody>
      </p:sp>
      <p:sp>
        <p:nvSpPr>
          <p:cNvPr id="5" name="Rectangle 4">
            <a:extLst>
              <a:ext uri="{FF2B5EF4-FFF2-40B4-BE49-F238E27FC236}">
                <a16:creationId xmlns:a16="http://schemas.microsoft.com/office/drawing/2014/main" id="{1E0BC6A3-0243-474F-9889-AE057CBBE7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34C45A60-6980-412E-8432-716DCD6AAF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673765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Use the code sample to explain how to get a reference to a storage table using the Azure SDK for .NET.</a:t>
            </a:r>
          </a:p>
        </p:txBody>
      </p:sp>
      <p:sp>
        <p:nvSpPr>
          <p:cNvPr id="4" name="Slide Number Placeholder 3"/>
          <p:cNvSpPr>
            <a:spLocks noGrp="1"/>
          </p:cNvSpPr>
          <p:nvPr>
            <p:ph type="sldNum" sz="quarter" idx="10"/>
          </p:nvPr>
        </p:nvSpPr>
        <p:spPr/>
        <p:txBody>
          <a:bodyPr/>
          <a:lstStyle/>
          <a:p>
            <a:fld id="{4A31C206-1537-423F-BB86-A04830FAAB21}" type="slidenum">
              <a:rPr lang="en-IN" smtClean="0"/>
              <a:t>20</a:t>
            </a:fld>
            <a:endParaRPr lang="en-IN"/>
          </a:p>
        </p:txBody>
      </p:sp>
      <p:sp>
        <p:nvSpPr>
          <p:cNvPr id="5" name="Rectangle 4">
            <a:extLst>
              <a:ext uri="{FF2B5EF4-FFF2-40B4-BE49-F238E27FC236}">
                <a16:creationId xmlns:a16="http://schemas.microsoft.com/office/drawing/2014/main" id="{BE81D208-5B23-4970-A956-58C3E0F64FB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62143301-D8A8-41FC-AFF0-690E2A50EB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963809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a table stores a partition key, row key, and time stamp for every entity, in addition to any entity-related properties you wish to store for the entity. Explain that the class in the code must include the partition key and row key, but the time stamp is not mandatory, as it is automatically set by the table to the last modification date.</a:t>
            </a:r>
          </a:p>
        </p:txBody>
      </p:sp>
      <p:sp>
        <p:nvSpPr>
          <p:cNvPr id="4" name="Slide Number Placeholder 3"/>
          <p:cNvSpPr>
            <a:spLocks noGrp="1"/>
          </p:cNvSpPr>
          <p:nvPr>
            <p:ph type="sldNum" sz="quarter" idx="10"/>
          </p:nvPr>
        </p:nvSpPr>
        <p:spPr/>
        <p:txBody>
          <a:bodyPr/>
          <a:lstStyle/>
          <a:p>
            <a:fld id="{4A31C206-1537-423F-BB86-A04830FAAB21}" type="slidenum">
              <a:rPr lang="en-IN" smtClean="0"/>
              <a:t>21</a:t>
            </a:fld>
            <a:endParaRPr lang="en-IN"/>
          </a:p>
        </p:txBody>
      </p:sp>
      <p:sp>
        <p:nvSpPr>
          <p:cNvPr id="5" name="Rectangle 4">
            <a:extLst>
              <a:ext uri="{FF2B5EF4-FFF2-40B4-BE49-F238E27FC236}">
                <a16:creationId xmlns:a16="http://schemas.microsoft.com/office/drawing/2014/main" id="{881174BA-8BE8-440B-BA17-F29CFF5C16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79B4056-45A0-4B62-B687-41D861CABD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984022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the </a:t>
            </a:r>
            <a:r>
              <a:rPr lang="en-IN" sz="1000" b="1">
                <a:latin typeface="Arial" panose="020B0604020202020204" pitchFamily="34" charset="0"/>
                <a:ea typeface="Calibri" panose="020F0502020204030204" pitchFamily="34" charset="0"/>
                <a:cs typeface="Times New Roman" panose="02020603050405020304" pitchFamily="18" charset="0"/>
              </a:rPr>
              <a:t>TableOperation</a:t>
            </a:r>
            <a:r>
              <a:rPr lang="en-IN" sz="1000">
                <a:latin typeface="Arial" panose="020B0604020202020204" pitchFamily="34" charset="0"/>
                <a:ea typeface="Calibri" panose="020F0502020204030204" pitchFamily="34" charset="0"/>
                <a:cs typeface="Times New Roman" panose="02020603050405020304" pitchFamily="18" charset="0"/>
              </a:rPr>
              <a:t> class encapsulates a single operation which you can perform on a table. The </a:t>
            </a:r>
            <a:r>
              <a:rPr lang="en-IN" sz="1000" b="1">
                <a:latin typeface="Arial" panose="020B0604020202020204" pitchFamily="34" charset="0"/>
                <a:ea typeface="Calibri" panose="020F0502020204030204" pitchFamily="34" charset="0"/>
                <a:cs typeface="Times New Roman" panose="02020603050405020304" pitchFamily="18" charset="0"/>
              </a:rPr>
              <a:t>TableQuery</a:t>
            </a:r>
            <a:r>
              <a:rPr lang="en-IN" sz="1000">
                <a:latin typeface="Arial" panose="020B0604020202020204" pitchFamily="34" charset="0"/>
                <a:ea typeface="Calibri" panose="020F0502020204030204" pitchFamily="34" charset="0"/>
                <a:cs typeface="Times New Roman" panose="02020603050405020304" pitchFamily="18" charset="0"/>
              </a:rPr>
              <a:t> class is used for advanced queries, and allows a friendly LINQ syntax.</a:t>
            </a:r>
          </a:p>
        </p:txBody>
      </p:sp>
      <p:sp>
        <p:nvSpPr>
          <p:cNvPr id="4" name="Slide Number Placeholder 3"/>
          <p:cNvSpPr>
            <a:spLocks noGrp="1"/>
          </p:cNvSpPr>
          <p:nvPr>
            <p:ph type="sldNum" sz="quarter" idx="10"/>
          </p:nvPr>
        </p:nvSpPr>
        <p:spPr/>
        <p:txBody>
          <a:bodyPr/>
          <a:lstStyle/>
          <a:p>
            <a:fld id="{4A31C206-1537-423F-BB86-A04830FAAB21}" type="slidenum">
              <a:rPr lang="en-IN" smtClean="0"/>
              <a:t>22</a:t>
            </a:fld>
            <a:endParaRPr lang="en-IN"/>
          </a:p>
        </p:txBody>
      </p:sp>
      <p:sp>
        <p:nvSpPr>
          <p:cNvPr id="5" name="Rectangle 4">
            <a:extLst>
              <a:ext uri="{FF2B5EF4-FFF2-40B4-BE49-F238E27FC236}">
                <a16:creationId xmlns:a16="http://schemas.microsoft.com/office/drawing/2014/main" id="{B6FF6576-111D-48F5-AD49-D6004B8B4B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C68B6AD0-EF1B-4A82-9FA0-F238F2846D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464389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Use the sample code to explain how to query a storage table. Explain that when writing LINQ queries, you can only check the partition and row keys.</a:t>
            </a:r>
          </a:p>
        </p:txBody>
      </p:sp>
      <p:sp>
        <p:nvSpPr>
          <p:cNvPr id="4" name="Slide Number Placeholder 3"/>
          <p:cNvSpPr>
            <a:spLocks noGrp="1"/>
          </p:cNvSpPr>
          <p:nvPr>
            <p:ph type="sldNum" sz="quarter" idx="10"/>
          </p:nvPr>
        </p:nvSpPr>
        <p:spPr/>
        <p:txBody>
          <a:bodyPr/>
          <a:lstStyle/>
          <a:p>
            <a:fld id="{4A31C206-1537-423F-BB86-A04830FAAB21}" type="slidenum">
              <a:rPr lang="en-IN" smtClean="0"/>
              <a:t>23</a:t>
            </a:fld>
            <a:endParaRPr lang="en-IN"/>
          </a:p>
        </p:txBody>
      </p:sp>
      <p:sp>
        <p:nvSpPr>
          <p:cNvPr id="5" name="Rectangle 4">
            <a:extLst>
              <a:ext uri="{FF2B5EF4-FFF2-40B4-BE49-F238E27FC236}">
                <a16:creationId xmlns:a16="http://schemas.microsoft.com/office/drawing/2014/main" id="{CF1A0DDE-D2A4-42B0-BFA5-B5237F384DE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5EB3AEA3-622C-4E89-99FA-564EDA1DB3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118385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Use the sample code to explain how to add a new entity to a table.</a:t>
            </a:r>
          </a:p>
        </p:txBody>
      </p:sp>
      <p:sp>
        <p:nvSpPr>
          <p:cNvPr id="4" name="Slide Number Placeholder 3"/>
          <p:cNvSpPr>
            <a:spLocks noGrp="1"/>
          </p:cNvSpPr>
          <p:nvPr>
            <p:ph type="sldNum" sz="quarter" idx="10"/>
          </p:nvPr>
        </p:nvSpPr>
        <p:spPr/>
        <p:txBody>
          <a:bodyPr/>
          <a:lstStyle/>
          <a:p>
            <a:fld id="{4A31C206-1537-423F-BB86-A04830FAAB21}" type="slidenum">
              <a:rPr lang="en-IN" smtClean="0"/>
              <a:t>24</a:t>
            </a:fld>
            <a:endParaRPr lang="en-IN"/>
          </a:p>
        </p:txBody>
      </p:sp>
      <p:sp>
        <p:nvSpPr>
          <p:cNvPr id="5" name="Rectangle 4">
            <a:extLst>
              <a:ext uri="{FF2B5EF4-FFF2-40B4-BE49-F238E27FC236}">
                <a16:creationId xmlns:a16="http://schemas.microsoft.com/office/drawing/2014/main" id="{4D687ABA-FAB4-4A88-BC48-70D6CA396D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F46DB44-C4B4-4FBC-8F50-56834DB86C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164863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When you show the contents of the table in Visual Studio 2012, point out the </a:t>
            </a:r>
            <a:r>
              <a:rPr lang="en-IN" sz="1000" b="1" dirty="0">
                <a:latin typeface="Arial" panose="020B0604020202020204" pitchFamily="34" charset="0"/>
                <a:ea typeface="Calibri" panose="020F0502020204030204" pitchFamily="34" charset="0"/>
                <a:cs typeface="Times New Roman" panose="02020603050405020304" pitchFamily="18" charset="0"/>
              </a:rPr>
              <a:t>Timestamp</a:t>
            </a:r>
            <a:r>
              <a:rPr lang="en-IN" sz="1000" dirty="0">
                <a:latin typeface="Arial" panose="020B0604020202020204" pitchFamily="34" charset="0"/>
                <a:ea typeface="Calibri" panose="020F0502020204030204" pitchFamily="34" charset="0"/>
                <a:cs typeface="Times New Roman" panose="02020603050405020304" pitchFamily="18" charset="0"/>
              </a:rPr>
              <a:t> column. Explain that although the code did not set the </a:t>
            </a:r>
            <a:r>
              <a:rPr lang="en-IN" sz="1000" b="1" dirty="0" err="1">
                <a:latin typeface="Arial" panose="020B0604020202020204" pitchFamily="34" charset="0"/>
                <a:ea typeface="Calibri" panose="020F0502020204030204" pitchFamily="34" charset="0"/>
                <a:cs typeface="Times New Roman" panose="02020603050405020304" pitchFamily="18" charset="0"/>
              </a:rPr>
              <a:t>TimeStamp</a:t>
            </a:r>
            <a:r>
              <a:rPr lang="en-IN" sz="1000" dirty="0">
                <a:latin typeface="Arial" panose="020B0604020202020204" pitchFamily="34" charset="0"/>
                <a:ea typeface="Calibri" panose="020F0502020204030204" pitchFamily="34" charset="0"/>
                <a:cs typeface="Times New Roman" panose="02020603050405020304" pitchFamily="18" charset="0"/>
              </a:rPr>
              <a:t> property in the entity, the table storage update the </a:t>
            </a:r>
            <a:r>
              <a:rPr lang="en-IN" sz="1000" b="1" dirty="0">
                <a:latin typeface="Arial" panose="020B0604020202020204" pitchFamily="34" charset="0"/>
                <a:ea typeface="Calibri" panose="020F0502020204030204" pitchFamily="34" charset="0"/>
                <a:cs typeface="Times New Roman" panose="02020603050405020304" pitchFamily="18" charset="0"/>
              </a:rPr>
              <a:t>Timestamp</a:t>
            </a:r>
            <a:r>
              <a:rPr lang="en-IN" sz="1000" dirty="0">
                <a:latin typeface="Arial" panose="020B0604020202020204" pitchFamily="34" charset="0"/>
                <a:ea typeface="Calibri" panose="020F0502020204030204" pitchFamily="34" charset="0"/>
                <a:cs typeface="Times New Roman" panose="02020603050405020304" pitchFamily="18" charset="0"/>
              </a:rPr>
              <a:t> column automatically.</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marL="29210">
              <a:lnSpc>
                <a:spcPts val="1300"/>
              </a:lnSpc>
              <a:spcAft>
                <a:spcPts val="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will find the steps in the “Lesson 3: Microsoft Azure Table Storage” section on the following page: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https://github.com/MicrosoftLearning/20487-DevelopingWindowsAzureAndWebServices/blob/master/Instructions/20487C/20487C_MOD09_DEMO.md</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A31C206-1537-423F-BB86-A04830FAAB21}" type="slidenum">
              <a:rPr lang="en-IN" smtClean="0"/>
              <a:t>25</a:t>
            </a:fld>
            <a:endParaRPr lang="en-IN"/>
          </a:p>
        </p:txBody>
      </p:sp>
      <p:sp>
        <p:nvSpPr>
          <p:cNvPr id="5" name="Rectangle 4">
            <a:extLst>
              <a:ext uri="{FF2B5EF4-FFF2-40B4-BE49-F238E27FC236}">
                <a16:creationId xmlns:a16="http://schemas.microsoft.com/office/drawing/2014/main" id="{6BA7DD7C-E673-47B8-A3C9-5F1943614F7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FBF9F2E-BC8F-422A-BBA3-AAEA07C67E8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382911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IN"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26</a:t>
            </a:fld>
            <a:endParaRPr lang="en-IN"/>
          </a:p>
        </p:txBody>
      </p:sp>
      <p:sp>
        <p:nvSpPr>
          <p:cNvPr id="5" name="Rectangle 4">
            <a:extLst>
              <a:ext uri="{FF2B5EF4-FFF2-40B4-BE49-F238E27FC236}">
                <a16:creationId xmlns:a16="http://schemas.microsoft.com/office/drawing/2014/main" id="{D6790236-353A-42EE-9671-E6EA8AFF204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DE8A290-B4C6-4F93-9206-075E82B478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597346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the Service Bus Queue and the Azure queue have several differences in concerns to architecture, security model, access techniques, and integration support. For example, Azure queue has a maximum size of 500 TB, whereas Service Bus queue has a size limit of 80 GB. Suggest to the students to refer to the student manual for a more comprehensive list of differences between the two types of queues.</a:t>
            </a:r>
          </a:p>
        </p:txBody>
      </p:sp>
      <p:sp>
        <p:nvSpPr>
          <p:cNvPr id="4" name="Slide Number Placeholder 3"/>
          <p:cNvSpPr>
            <a:spLocks noGrp="1"/>
          </p:cNvSpPr>
          <p:nvPr>
            <p:ph type="sldNum" sz="quarter" idx="10"/>
          </p:nvPr>
        </p:nvSpPr>
        <p:spPr/>
        <p:txBody>
          <a:bodyPr/>
          <a:lstStyle/>
          <a:p>
            <a:fld id="{4A31C206-1537-423F-BB86-A04830FAAB21}" type="slidenum">
              <a:rPr lang="en-IN" smtClean="0"/>
              <a:t>27</a:t>
            </a:fld>
            <a:endParaRPr lang="en-IN"/>
          </a:p>
        </p:txBody>
      </p:sp>
      <p:sp>
        <p:nvSpPr>
          <p:cNvPr id="5" name="Rectangle 4">
            <a:extLst>
              <a:ext uri="{FF2B5EF4-FFF2-40B4-BE49-F238E27FC236}">
                <a16:creationId xmlns:a16="http://schemas.microsoft.com/office/drawing/2014/main" id="{9F0DC6F3-1018-4526-91C0-D506AEC637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A171F92F-2966-435D-ACA0-8AC324CE779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289821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Pick several comparison criteria and explain them. Refer students to the manual content for additional criteria.</a:t>
            </a:r>
          </a:p>
        </p:txBody>
      </p:sp>
      <p:sp>
        <p:nvSpPr>
          <p:cNvPr id="4" name="Slide Number Placeholder 3"/>
          <p:cNvSpPr>
            <a:spLocks noGrp="1"/>
          </p:cNvSpPr>
          <p:nvPr>
            <p:ph type="sldNum" sz="quarter" idx="10"/>
          </p:nvPr>
        </p:nvSpPr>
        <p:spPr/>
        <p:txBody>
          <a:bodyPr/>
          <a:lstStyle/>
          <a:p>
            <a:fld id="{4A31C206-1537-423F-BB86-A04830FAAB21}" type="slidenum">
              <a:rPr lang="en-IN" smtClean="0"/>
              <a:t>28</a:t>
            </a:fld>
            <a:endParaRPr lang="en-IN"/>
          </a:p>
        </p:txBody>
      </p:sp>
      <p:sp>
        <p:nvSpPr>
          <p:cNvPr id="5" name="Rectangle 4">
            <a:extLst>
              <a:ext uri="{FF2B5EF4-FFF2-40B4-BE49-F238E27FC236}">
                <a16:creationId xmlns:a16="http://schemas.microsoft.com/office/drawing/2014/main" id="{323B376F-3818-47D1-ACC4-96F1D43CD1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219248FC-BA98-4DC4-A6FB-A5EFBD1A78F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27019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there are different ways to manage queues. Mention that the </a:t>
            </a:r>
            <a:r>
              <a:rPr lang="en-IN" sz="1000" b="1" dirty="0" err="1">
                <a:latin typeface="Arial" panose="020B0604020202020204" pitchFamily="34" charset="0"/>
                <a:ea typeface="Calibri" panose="020F0502020204030204" pitchFamily="34" charset="0"/>
                <a:cs typeface="Times New Roman" panose="02020603050405020304" pitchFamily="18" charset="0"/>
              </a:rPr>
              <a:t>CloudQueueClient</a:t>
            </a:r>
            <a:r>
              <a:rPr lang="en-IN" sz="1000" b="1" dirty="0">
                <a:latin typeface="Arial" panose="020B0604020202020204" pitchFamily="34" charset="0"/>
                <a:ea typeface="Calibri" panose="020F0502020204030204" pitchFamily="34" charset="0"/>
                <a:cs typeface="Times New Roman" panose="02020603050405020304" pitchFamily="18" charset="0"/>
              </a:rPr>
              <a:t> </a:t>
            </a:r>
            <a:r>
              <a:rPr lang="en-IN" sz="1000" dirty="0">
                <a:latin typeface="Arial" panose="020B0604020202020204" pitchFamily="34" charset="0"/>
                <a:ea typeface="Calibri" panose="020F0502020204030204" pitchFamily="34" charset="0"/>
                <a:cs typeface="Times New Roman" panose="02020603050405020304" pitchFamily="18" charset="0"/>
              </a:rPr>
              <a:t>class, Visual Studio 2017, and all other management tools, use the HTTP-based APIs to manage the queue. Use the code sample to explain how to access queues programmatically by using .NET. Explain that the </a:t>
            </a:r>
            <a:r>
              <a:rPr lang="en-IN" sz="1000" b="1" dirty="0" err="1">
                <a:latin typeface="Arial" panose="020B0604020202020204" pitchFamily="34" charset="0"/>
                <a:ea typeface="Calibri" panose="020F0502020204030204" pitchFamily="34" charset="0"/>
                <a:cs typeface="Times New Roman" panose="02020603050405020304" pitchFamily="18" charset="0"/>
              </a:rPr>
              <a:t>GetQueueReference</a:t>
            </a:r>
            <a:r>
              <a:rPr lang="en-IN" sz="1000" dirty="0">
                <a:latin typeface="Arial" panose="020B0604020202020204" pitchFamily="34" charset="0"/>
                <a:ea typeface="Calibri" panose="020F0502020204030204" pitchFamily="34" charset="0"/>
                <a:cs typeface="Times New Roman" panose="02020603050405020304" pitchFamily="18" charset="0"/>
              </a:rPr>
              <a:t> method does not send an HTTP request, but only creates a reference in-memory.</a:t>
            </a:r>
          </a:p>
        </p:txBody>
      </p:sp>
      <p:sp>
        <p:nvSpPr>
          <p:cNvPr id="4" name="Slide Number Placeholder 3"/>
          <p:cNvSpPr>
            <a:spLocks noGrp="1"/>
          </p:cNvSpPr>
          <p:nvPr>
            <p:ph type="sldNum" sz="quarter" idx="10"/>
          </p:nvPr>
        </p:nvSpPr>
        <p:spPr/>
        <p:txBody>
          <a:bodyPr/>
          <a:lstStyle/>
          <a:p>
            <a:fld id="{4A31C206-1537-423F-BB86-A04830FAAB21}" type="slidenum">
              <a:rPr lang="en-IN" smtClean="0"/>
              <a:t>29</a:t>
            </a:fld>
            <a:endParaRPr lang="en-IN"/>
          </a:p>
        </p:txBody>
      </p:sp>
      <p:sp>
        <p:nvSpPr>
          <p:cNvPr id="5" name="Rectangle 4">
            <a:extLst>
              <a:ext uri="{FF2B5EF4-FFF2-40B4-BE49-F238E27FC236}">
                <a16:creationId xmlns:a16="http://schemas.microsoft.com/office/drawing/2014/main" id="{9A53E62D-C08A-44DB-B39D-E1D2C15530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9E885A9-8DAF-4D09-84E7-29CE0365B7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49027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Emphasize that any type of application can use Storage regardless of technology or hosting location.</a:t>
            </a:r>
          </a:p>
        </p:txBody>
      </p:sp>
      <p:sp>
        <p:nvSpPr>
          <p:cNvPr id="4" name="Slide Number Placeholder 3"/>
          <p:cNvSpPr>
            <a:spLocks noGrp="1"/>
          </p:cNvSpPr>
          <p:nvPr>
            <p:ph type="sldNum" sz="quarter" idx="10"/>
          </p:nvPr>
        </p:nvSpPr>
        <p:spPr/>
        <p:txBody>
          <a:bodyPr/>
          <a:lstStyle/>
          <a:p>
            <a:fld id="{4A31C206-1537-423F-BB86-A04830FAAB21}" type="slidenum">
              <a:rPr lang="en-IN" smtClean="0"/>
              <a:t>3</a:t>
            </a:fld>
            <a:endParaRPr lang="en-IN"/>
          </a:p>
        </p:txBody>
      </p:sp>
      <p:sp>
        <p:nvSpPr>
          <p:cNvPr id="5" name="Rectangle 4">
            <a:extLst>
              <a:ext uri="{FF2B5EF4-FFF2-40B4-BE49-F238E27FC236}">
                <a16:creationId xmlns:a16="http://schemas.microsoft.com/office/drawing/2014/main" id="{E4CF543E-3C21-42D5-9F91-437697A667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9FCD9C2-23F5-4A10-9D3F-C1531ADFAB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77434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the managed library for .NET wraps the HTTP-based APIs. When you call the </a:t>
            </a:r>
            <a:r>
              <a:rPr lang="en-IN" sz="1000" b="1" dirty="0" err="1">
                <a:latin typeface="Arial" panose="020B0604020202020204" pitchFamily="34" charset="0"/>
                <a:ea typeface="Calibri" panose="020F0502020204030204" pitchFamily="34" charset="0"/>
                <a:cs typeface="Times New Roman" panose="02020603050405020304" pitchFamily="18" charset="0"/>
              </a:rPr>
              <a:t>AddMessage</a:t>
            </a:r>
            <a:r>
              <a:rPr lang="en-IN" sz="1000" dirty="0">
                <a:latin typeface="Arial" panose="020B0604020202020204" pitchFamily="34" charset="0"/>
                <a:ea typeface="Calibri" panose="020F0502020204030204" pitchFamily="34" charset="0"/>
                <a:cs typeface="Times New Roman" panose="02020603050405020304" pitchFamily="18" charset="0"/>
              </a:rPr>
              <a:t> method, an HTTP POST request is sent to the queue.</a:t>
            </a:r>
          </a:p>
        </p:txBody>
      </p:sp>
      <p:sp>
        <p:nvSpPr>
          <p:cNvPr id="4" name="Slide Number Placeholder 3"/>
          <p:cNvSpPr>
            <a:spLocks noGrp="1"/>
          </p:cNvSpPr>
          <p:nvPr>
            <p:ph type="sldNum" sz="quarter" idx="10"/>
          </p:nvPr>
        </p:nvSpPr>
        <p:spPr/>
        <p:txBody>
          <a:bodyPr/>
          <a:lstStyle/>
          <a:p>
            <a:fld id="{4A31C206-1537-423F-BB86-A04830FAAB21}" type="slidenum">
              <a:rPr lang="en-IN" smtClean="0"/>
              <a:t>30</a:t>
            </a:fld>
            <a:endParaRPr lang="en-IN"/>
          </a:p>
        </p:txBody>
      </p:sp>
      <p:sp>
        <p:nvSpPr>
          <p:cNvPr id="5" name="Rectangle 4">
            <a:extLst>
              <a:ext uri="{FF2B5EF4-FFF2-40B4-BE49-F238E27FC236}">
                <a16:creationId xmlns:a16="http://schemas.microsoft.com/office/drawing/2014/main" id="{51CBB4BA-6340-45F5-AF72-0591D28473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46B636E-E899-4291-BA72-B439C9DC36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723209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Use the code example to explain how to send a new message to a queue.</a:t>
            </a:r>
          </a:p>
        </p:txBody>
      </p:sp>
      <p:sp>
        <p:nvSpPr>
          <p:cNvPr id="4" name="Slide Number Placeholder 3"/>
          <p:cNvSpPr>
            <a:spLocks noGrp="1"/>
          </p:cNvSpPr>
          <p:nvPr>
            <p:ph type="sldNum" sz="quarter" idx="10"/>
          </p:nvPr>
        </p:nvSpPr>
        <p:spPr/>
        <p:txBody>
          <a:bodyPr/>
          <a:lstStyle/>
          <a:p>
            <a:fld id="{4A31C206-1537-423F-BB86-A04830FAAB21}" type="slidenum">
              <a:rPr lang="en-IN" smtClean="0"/>
              <a:t>31</a:t>
            </a:fld>
            <a:endParaRPr lang="en-IN"/>
          </a:p>
        </p:txBody>
      </p:sp>
      <p:sp>
        <p:nvSpPr>
          <p:cNvPr id="5" name="Rectangle 4">
            <a:extLst>
              <a:ext uri="{FF2B5EF4-FFF2-40B4-BE49-F238E27FC236}">
                <a16:creationId xmlns:a16="http://schemas.microsoft.com/office/drawing/2014/main" id="{51FE7B48-58D6-42F9-8720-91C890A983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94997650-1E0E-4EC7-9F11-DE765F341F6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4592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the difference between dequeue and peek, in regards to the visibility of the read message to other clients. Explain that dequeue and peek operations are non-blocking, meaning you get the response immediately, but you have to check if a message was found. Explain that by using batch operations, you can reduce the number of network calls, which in addition to reducing latency, also reduces the number of transactions for which your account is billed.</a:t>
            </a:r>
          </a:p>
        </p:txBody>
      </p:sp>
      <p:sp>
        <p:nvSpPr>
          <p:cNvPr id="4" name="Slide Number Placeholder 3"/>
          <p:cNvSpPr>
            <a:spLocks noGrp="1"/>
          </p:cNvSpPr>
          <p:nvPr>
            <p:ph type="sldNum" sz="quarter" idx="10"/>
          </p:nvPr>
        </p:nvSpPr>
        <p:spPr/>
        <p:txBody>
          <a:bodyPr/>
          <a:lstStyle/>
          <a:p>
            <a:fld id="{4A31C206-1537-423F-BB86-A04830FAAB21}" type="slidenum">
              <a:rPr lang="en-IN" smtClean="0"/>
              <a:t>32</a:t>
            </a:fld>
            <a:endParaRPr lang="en-IN"/>
          </a:p>
        </p:txBody>
      </p:sp>
      <p:sp>
        <p:nvSpPr>
          <p:cNvPr id="5" name="Rectangle 4">
            <a:extLst>
              <a:ext uri="{FF2B5EF4-FFF2-40B4-BE49-F238E27FC236}">
                <a16:creationId xmlns:a16="http://schemas.microsoft.com/office/drawing/2014/main" id="{58472899-277E-43A4-AC5E-0A2A874B93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A20D5B2-EF1E-4278-A703-E29E0A5E33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553099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Use the sample code to demonstrate how to dequeue messages from the queue and how to peek at queued messages.</a:t>
            </a:r>
          </a:p>
        </p:txBody>
      </p:sp>
      <p:sp>
        <p:nvSpPr>
          <p:cNvPr id="4" name="Slide Number Placeholder 3"/>
          <p:cNvSpPr>
            <a:spLocks noGrp="1"/>
          </p:cNvSpPr>
          <p:nvPr>
            <p:ph type="sldNum" sz="quarter" idx="10"/>
          </p:nvPr>
        </p:nvSpPr>
        <p:spPr/>
        <p:txBody>
          <a:bodyPr/>
          <a:lstStyle/>
          <a:p>
            <a:fld id="{4A31C206-1537-423F-BB86-A04830FAAB21}" type="slidenum">
              <a:rPr lang="en-IN" smtClean="0"/>
              <a:t>33</a:t>
            </a:fld>
            <a:endParaRPr lang="en-IN"/>
          </a:p>
        </p:txBody>
      </p:sp>
      <p:sp>
        <p:nvSpPr>
          <p:cNvPr id="5" name="Rectangle 4">
            <a:extLst>
              <a:ext uri="{FF2B5EF4-FFF2-40B4-BE49-F238E27FC236}">
                <a16:creationId xmlns:a16="http://schemas.microsoft.com/office/drawing/2014/main" id="{C2E1A1BF-A11F-4985-BF01-41DC080FF81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2EB6296-1C67-44CC-A647-A565AD2953F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715967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will find the steps in the “Lesson 4: Microsoft Azure Queue Storage” section on the following page: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https://github.com/MicrosoftLearning/20487-DevelopingWindowsAzureAndWebServices/blob/master/Instructions/20487C/20487C_MOD09_DEMO.md</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A31C206-1537-423F-BB86-A04830FAAB21}" type="slidenum">
              <a:rPr lang="en-IN" smtClean="0"/>
              <a:t>34</a:t>
            </a:fld>
            <a:endParaRPr lang="en-IN"/>
          </a:p>
        </p:txBody>
      </p:sp>
      <p:sp>
        <p:nvSpPr>
          <p:cNvPr id="5" name="Rectangle 4">
            <a:extLst>
              <a:ext uri="{FF2B5EF4-FFF2-40B4-BE49-F238E27FC236}">
                <a16:creationId xmlns:a16="http://schemas.microsoft.com/office/drawing/2014/main" id="{30DD90BE-94BF-42CE-936B-840EC94770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5EB1B203-E476-4CEA-B7BF-417326071A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025271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IN"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35</a:t>
            </a:fld>
            <a:endParaRPr lang="en-IN"/>
          </a:p>
        </p:txBody>
      </p:sp>
      <p:sp>
        <p:nvSpPr>
          <p:cNvPr id="5" name="Rectangle 4">
            <a:extLst>
              <a:ext uri="{FF2B5EF4-FFF2-40B4-BE49-F238E27FC236}">
                <a16:creationId xmlns:a16="http://schemas.microsoft.com/office/drawing/2014/main" id="{9A47BEC0-8C2F-4D7A-A422-4A6F9A027A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0996885-A0DE-41B7-B8AF-2B94C1349D1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37236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with public container permission, anonymous users can view not only individual blobs in the container, but also the container’s properties, and the list of contained blobs. Public blob permission only grants access to the blobs themselves; anonymous users cannot list the blobs in the container, and cannot access the container’s properties. Private access prevents users from directly accessing containers and blobs. The next topics will explain how to grant access privileges for private containers.</a:t>
            </a:r>
          </a:p>
        </p:txBody>
      </p:sp>
      <p:sp>
        <p:nvSpPr>
          <p:cNvPr id="4" name="Slide Number Placeholder 3"/>
          <p:cNvSpPr>
            <a:spLocks noGrp="1"/>
          </p:cNvSpPr>
          <p:nvPr>
            <p:ph type="sldNum" sz="quarter" idx="10"/>
          </p:nvPr>
        </p:nvSpPr>
        <p:spPr/>
        <p:txBody>
          <a:bodyPr/>
          <a:lstStyle/>
          <a:p>
            <a:fld id="{4A31C206-1537-423F-BB86-A04830FAAB21}" type="slidenum">
              <a:rPr lang="en-IN" smtClean="0"/>
              <a:t>36</a:t>
            </a:fld>
            <a:endParaRPr lang="en-IN"/>
          </a:p>
        </p:txBody>
      </p:sp>
      <p:sp>
        <p:nvSpPr>
          <p:cNvPr id="5" name="Rectangle 4">
            <a:extLst>
              <a:ext uri="{FF2B5EF4-FFF2-40B4-BE49-F238E27FC236}">
                <a16:creationId xmlns:a16="http://schemas.microsoft.com/office/drawing/2014/main" id="{8C539108-3854-47A0-BD4E-234A60BA87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FC63DC3-206D-4A9B-A4DA-AE7AEBE9BD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996838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Use the code sample to explain how to set the public access level to containers and blobs.</a:t>
            </a:r>
          </a:p>
        </p:txBody>
      </p:sp>
      <p:sp>
        <p:nvSpPr>
          <p:cNvPr id="4" name="Slide Number Placeholder 3"/>
          <p:cNvSpPr>
            <a:spLocks noGrp="1"/>
          </p:cNvSpPr>
          <p:nvPr>
            <p:ph type="sldNum" sz="quarter" idx="10"/>
          </p:nvPr>
        </p:nvSpPr>
        <p:spPr/>
        <p:txBody>
          <a:bodyPr/>
          <a:lstStyle/>
          <a:p>
            <a:fld id="{4A31C206-1537-423F-BB86-A04830FAAB21}" type="slidenum">
              <a:rPr lang="en-IN" smtClean="0"/>
              <a:t>37</a:t>
            </a:fld>
            <a:endParaRPr lang="en-IN"/>
          </a:p>
        </p:txBody>
      </p:sp>
      <p:sp>
        <p:nvSpPr>
          <p:cNvPr id="5" name="Rectangle 4">
            <a:extLst>
              <a:ext uri="{FF2B5EF4-FFF2-40B4-BE49-F238E27FC236}">
                <a16:creationId xmlns:a16="http://schemas.microsoft.com/office/drawing/2014/main" id="{80324DF3-370C-405D-8DC0-B3AD761E40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0F23F2C-D361-4AE4-9E31-54EBF44837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023356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with shared access signatures, administrators can grant users permissions to the private storage. For example, if a container is set to private, you can create an access signature that permits writing to the blob container, and give another user an access signature that permits reading blobs from the container. </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shared access signatures apply to all storage types: blobs, tables, and queues. </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shared access signature is not user-specific. If a user acquires the signature, they can use it to access the storage.</a:t>
            </a:r>
          </a:p>
        </p:txBody>
      </p:sp>
      <p:sp>
        <p:nvSpPr>
          <p:cNvPr id="4" name="Slide Number Placeholder 3"/>
          <p:cNvSpPr>
            <a:spLocks noGrp="1"/>
          </p:cNvSpPr>
          <p:nvPr>
            <p:ph type="sldNum" sz="quarter" idx="10"/>
          </p:nvPr>
        </p:nvSpPr>
        <p:spPr/>
        <p:txBody>
          <a:bodyPr/>
          <a:lstStyle/>
          <a:p>
            <a:fld id="{4A31C206-1537-423F-BB86-A04830FAAB21}" type="slidenum">
              <a:rPr lang="en-IN" smtClean="0"/>
              <a:t>38</a:t>
            </a:fld>
            <a:endParaRPr lang="en-IN"/>
          </a:p>
        </p:txBody>
      </p:sp>
      <p:sp>
        <p:nvSpPr>
          <p:cNvPr id="5" name="Rectangle 4">
            <a:extLst>
              <a:ext uri="{FF2B5EF4-FFF2-40B4-BE49-F238E27FC236}">
                <a16:creationId xmlns:a16="http://schemas.microsoft.com/office/drawing/2014/main" id="{9E8E8075-700D-401F-AB9C-8164E37071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B72BA729-57DB-4E50-AFA6-341B1916C7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671546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Emphasize that one disadvantage of SAS tokens is that they cannot be revoked once created. If a user has the shared access signature, it will be valid until it expires. A more secured approach is to create an access policy in the storage, configure the policy for the permission and expiration, and supply the name of the policy in the SAS token. If the token needs to be revoked, it is simply the matter of deleting the policy.</a:t>
            </a:r>
          </a:p>
        </p:txBody>
      </p:sp>
      <p:sp>
        <p:nvSpPr>
          <p:cNvPr id="4" name="Slide Number Placeholder 3"/>
          <p:cNvSpPr>
            <a:spLocks noGrp="1"/>
          </p:cNvSpPr>
          <p:nvPr>
            <p:ph type="sldNum" sz="quarter" idx="10"/>
          </p:nvPr>
        </p:nvSpPr>
        <p:spPr/>
        <p:txBody>
          <a:bodyPr/>
          <a:lstStyle/>
          <a:p>
            <a:fld id="{4A31C206-1537-423F-BB86-A04830FAAB21}" type="slidenum">
              <a:rPr lang="en-IN" smtClean="0"/>
              <a:t>39</a:t>
            </a:fld>
            <a:endParaRPr lang="en-IN"/>
          </a:p>
        </p:txBody>
      </p:sp>
      <p:sp>
        <p:nvSpPr>
          <p:cNvPr id="5" name="Rectangle 4">
            <a:extLst>
              <a:ext uri="{FF2B5EF4-FFF2-40B4-BE49-F238E27FC236}">
                <a16:creationId xmlns:a16="http://schemas.microsoft.com/office/drawing/2014/main" id="{810AEA2F-64CD-4828-B5B7-8D5B66CDA4E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C22EE895-E59C-4527-9B0E-BE39DDAB84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47679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due to the transient state of virtual machines on Azure, the only persistency available for data is Storage. Explain how the Azure fabric uses Storage.</a:t>
            </a:r>
          </a:p>
        </p:txBody>
      </p:sp>
      <p:sp>
        <p:nvSpPr>
          <p:cNvPr id="4" name="Slide Number Placeholder 3"/>
          <p:cNvSpPr>
            <a:spLocks noGrp="1"/>
          </p:cNvSpPr>
          <p:nvPr>
            <p:ph type="sldNum" sz="quarter" idx="10"/>
          </p:nvPr>
        </p:nvSpPr>
        <p:spPr/>
        <p:txBody>
          <a:bodyPr/>
          <a:lstStyle/>
          <a:p>
            <a:fld id="{4A31C206-1537-423F-BB86-A04830FAAB21}" type="slidenum">
              <a:rPr lang="en-IN" smtClean="0"/>
              <a:t>4</a:t>
            </a:fld>
            <a:endParaRPr lang="en-IN"/>
          </a:p>
        </p:txBody>
      </p:sp>
      <p:sp>
        <p:nvSpPr>
          <p:cNvPr id="5" name="Rectangle 4">
            <a:extLst>
              <a:ext uri="{FF2B5EF4-FFF2-40B4-BE49-F238E27FC236}">
                <a16:creationId xmlns:a16="http://schemas.microsoft.com/office/drawing/2014/main" id="{9BBAD506-9F34-42F2-8983-40582365B34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0BCC772-9F32-4465-B521-D380E76F8D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504669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the </a:t>
            </a:r>
            <a:r>
              <a:rPr lang="en-IN" sz="1000" b="1">
                <a:latin typeface="Arial" panose="020B0604020202020204" pitchFamily="34" charset="0"/>
                <a:ea typeface="Calibri" panose="020F0502020204030204" pitchFamily="34" charset="0"/>
                <a:cs typeface="Times New Roman" panose="02020603050405020304" pitchFamily="18" charset="0"/>
              </a:rPr>
              <a:t>GetSharedAccessSignature</a:t>
            </a:r>
            <a:r>
              <a:rPr lang="en-IN" sz="1000">
                <a:latin typeface="Arial" panose="020B0604020202020204" pitchFamily="34" charset="0"/>
                <a:ea typeface="Calibri" panose="020F0502020204030204" pitchFamily="34" charset="0"/>
                <a:cs typeface="Times New Roman" panose="02020603050405020304" pitchFamily="18" charset="0"/>
              </a:rPr>
              <a:t> method returns the query string that defines the shared access signature. Explain that a shared access signature has a time limitation, after which the signature expires.</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you can also set the time from when the shared access signature becomes valid.</a:t>
            </a:r>
          </a:p>
        </p:txBody>
      </p:sp>
      <p:sp>
        <p:nvSpPr>
          <p:cNvPr id="4" name="Slide Number Placeholder 3"/>
          <p:cNvSpPr>
            <a:spLocks noGrp="1"/>
          </p:cNvSpPr>
          <p:nvPr>
            <p:ph type="sldNum" sz="quarter" idx="10"/>
          </p:nvPr>
        </p:nvSpPr>
        <p:spPr/>
        <p:txBody>
          <a:bodyPr/>
          <a:lstStyle/>
          <a:p>
            <a:fld id="{4A31C206-1537-423F-BB86-A04830FAAB21}" type="slidenum">
              <a:rPr lang="en-IN" smtClean="0"/>
              <a:t>40</a:t>
            </a:fld>
            <a:endParaRPr lang="en-IN"/>
          </a:p>
        </p:txBody>
      </p:sp>
      <p:sp>
        <p:nvSpPr>
          <p:cNvPr id="5" name="Rectangle 4">
            <a:extLst>
              <a:ext uri="{FF2B5EF4-FFF2-40B4-BE49-F238E27FC236}">
                <a16:creationId xmlns:a16="http://schemas.microsoft.com/office/drawing/2014/main" id="{C5C68326-F152-4A31-AC4A-9708D7F1D1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96F052DF-C0C4-4884-9B85-D8CCE82E5F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704682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with shared access policies, unlike with shared access signatures, you can control the shared access key expiration and cancelation. Use the code sample to explain how to construct access policies, how to add them to the container, and how to use them to get the query string token. </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the </a:t>
            </a:r>
            <a:r>
              <a:rPr lang="en-IN" sz="1000" b="1">
                <a:latin typeface="Arial" panose="020B0604020202020204" pitchFamily="34" charset="0"/>
                <a:ea typeface="Calibri" panose="020F0502020204030204" pitchFamily="34" charset="0"/>
                <a:cs typeface="Times New Roman" panose="02020603050405020304" pitchFamily="18" charset="0"/>
              </a:rPr>
              <a:t>policy</a:t>
            </a:r>
            <a:r>
              <a:rPr lang="en-IN" sz="1000">
                <a:latin typeface="Arial" panose="020B0604020202020204" pitchFamily="34" charset="0"/>
                <a:ea typeface="Calibri" panose="020F0502020204030204" pitchFamily="34" charset="0"/>
                <a:cs typeface="Times New Roman" panose="02020603050405020304" pitchFamily="18" charset="0"/>
              </a:rPr>
              <a:t> variable used in the code is the same </a:t>
            </a:r>
            <a:r>
              <a:rPr lang="en-IN" sz="1000" b="1">
                <a:latin typeface="Arial" panose="020B0604020202020204" pitchFamily="34" charset="0"/>
                <a:ea typeface="Calibri" panose="020F0502020204030204" pitchFamily="34" charset="0"/>
                <a:cs typeface="Times New Roman" panose="02020603050405020304" pitchFamily="18" charset="0"/>
              </a:rPr>
              <a:t>SharedAccessPolicy</a:t>
            </a:r>
            <a:r>
              <a:rPr lang="en-IN" sz="1000">
                <a:latin typeface="Arial" panose="020B0604020202020204" pitchFamily="34" charset="0"/>
                <a:ea typeface="Calibri" panose="020F0502020204030204" pitchFamily="34" charset="0"/>
                <a:cs typeface="Times New Roman" panose="02020603050405020304" pitchFamily="18" charset="0"/>
              </a:rPr>
              <a:t> object from the previous slide. Explain that to get a token for the access policy, you call the </a:t>
            </a:r>
            <a:r>
              <a:rPr lang="en-IN" sz="1000" b="1">
                <a:latin typeface="Arial" panose="020B0604020202020204" pitchFamily="34" charset="0"/>
                <a:ea typeface="Calibri" panose="020F0502020204030204" pitchFamily="34" charset="0"/>
                <a:cs typeface="Times New Roman" panose="02020603050405020304" pitchFamily="18" charset="0"/>
              </a:rPr>
              <a:t>GetSharedAccessSignature</a:t>
            </a:r>
            <a:r>
              <a:rPr lang="en-IN" sz="1000">
                <a:latin typeface="Arial" panose="020B0604020202020204" pitchFamily="34" charset="0"/>
                <a:ea typeface="Calibri" panose="020F0502020204030204" pitchFamily="34" charset="0"/>
                <a:cs typeface="Times New Roman" panose="02020603050405020304" pitchFamily="18" charset="0"/>
              </a:rPr>
              <a:t> with the policy name and an empty </a:t>
            </a:r>
            <a:r>
              <a:rPr lang="en-IN" sz="1000" b="1">
                <a:latin typeface="Arial" panose="020B0604020202020204" pitchFamily="34" charset="0"/>
                <a:ea typeface="Calibri" panose="020F0502020204030204" pitchFamily="34" charset="0"/>
                <a:cs typeface="Times New Roman" panose="02020603050405020304" pitchFamily="18" charset="0"/>
              </a:rPr>
              <a:t>SharedAccessPolicy</a:t>
            </a:r>
            <a:r>
              <a:rPr lang="en-IN" sz="1000">
                <a:latin typeface="Arial" panose="020B0604020202020204" pitchFamily="34" charset="0"/>
                <a:ea typeface="Calibri" panose="020F0502020204030204" pitchFamily="34" charset="0"/>
                <a:cs typeface="Times New Roman" panose="02020603050405020304" pitchFamily="18" charset="0"/>
              </a:rPr>
              <a:t> object.</a:t>
            </a:r>
          </a:p>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you can also create tokens for individual blob items. Refer students to the manual content for examples.</a:t>
            </a:r>
          </a:p>
        </p:txBody>
      </p:sp>
      <p:sp>
        <p:nvSpPr>
          <p:cNvPr id="4" name="Slide Number Placeholder 3"/>
          <p:cNvSpPr>
            <a:spLocks noGrp="1"/>
          </p:cNvSpPr>
          <p:nvPr>
            <p:ph type="sldNum" sz="quarter" idx="10"/>
          </p:nvPr>
        </p:nvSpPr>
        <p:spPr/>
        <p:txBody>
          <a:bodyPr/>
          <a:lstStyle/>
          <a:p>
            <a:fld id="{4A31C206-1537-423F-BB86-A04830FAAB21}" type="slidenum">
              <a:rPr lang="en-IN" smtClean="0"/>
              <a:t>41</a:t>
            </a:fld>
            <a:endParaRPr lang="en-IN"/>
          </a:p>
        </p:txBody>
      </p:sp>
      <p:sp>
        <p:nvSpPr>
          <p:cNvPr id="5" name="Rectangle 4">
            <a:extLst>
              <a:ext uri="{FF2B5EF4-FFF2-40B4-BE49-F238E27FC236}">
                <a16:creationId xmlns:a16="http://schemas.microsoft.com/office/drawing/2014/main" id="{FE580BD8-F7D3-4B4A-8A15-7546C6CBD7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57EA984C-A0BC-4855-B2E4-69BC4566029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124514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marL="29210">
              <a:lnSpc>
                <a:spcPts val="1300"/>
              </a:lnSpc>
              <a:spcAft>
                <a:spcPts val="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will find the steps in the “Lesson 5: Restricting Access to Microsoft Azure Storage” section on the following page: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https://github.com/MicrosoftLearning/20487-DevelopingWindowsAzureAndWebServices/blob/master/Instructions/20487C/20487C_MOD09_DEMO.md</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A31C206-1537-423F-BB86-A04830FAAB21}" type="slidenum">
              <a:rPr lang="en-IN" smtClean="0"/>
              <a:t>42</a:t>
            </a:fld>
            <a:endParaRPr lang="en-IN"/>
          </a:p>
        </p:txBody>
      </p:sp>
      <p:sp>
        <p:nvSpPr>
          <p:cNvPr id="5" name="Rectangle 4">
            <a:extLst>
              <a:ext uri="{FF2B5EF4-FFF2-40B4-BE49-F238E27FC236}">
                <a16:creationId xmlns:a16="http://schemas.microsoft.com/office/drawing/2014/main" id="{29DA3075-EC66-40D1-8513-C5D7313127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38B049FA-64F3-41EE-A76E-AFAC4B180C9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4008657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In this lab, students are required to add code that creates Azure blob containers and tables. If during the lab, students attempt to delete a container or a table they created, and then immediately recreate it, they might get an error message. This is because of the way Storage purges deleted resources. Inform students that if they need to delete a container or a table and then create a new one with the same name, they should wait for a minute or so after they delete and then create it.</a:t>
            </a:r>
          </a:p>
          <a:p>
            <a:pPr>
              <a:lnSpc>
                <a:spcPct val="107000"/>
              </a:lnSpc>
              <a:spcAft>
                <a:spcPts val="800"/>
              </a:spcAft>
            </a:pPr>
            <a:r>
              <a:rPr lang="en-IN"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https://github.com/MicrosoftLearning/20487-DevelopingWindowsAzureAndWebServices/blob/master/Instructions/20487C/20487C_MOD09_LABMANUAL.md</a:t>
            </a:r>
            <a:r>
              <a:rPr lang="en-IN" sz="1000" dirty="0">
                <a:latin typeface="Arial" panose="020B0604020202020204" pitchFamily="34" charset="0"/>
                <a:ea typeface="Calibri" panose="020F0502020204030204" pitchFamily="34" charset="0"/>
                <a:cs typeface="Segoe UI" panose="020B0502040204020203" pitchFamily="34" charset="0"/>
              </a:rPr>
              <a: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a:t>
            </a:r>
            <a:r>
              <a:rPr lang="en-IN" sz="1000" dirty="0">
                <a:latin typeface="Arial" panose="020B0604020202020204" pitchFamily="34" charset="0"/>
                <a:ea typeface="Calibri" panose="020F0502020204030204" pitchFamily="34" charset="0"/>
                <a:cs typeface="Times New Roman" panose="02020603050405020304" pitchFamily="18" charset="0"/>
              </a:rPr>
              <a:t> </a:t>
            </a:r>
            <a:r>
              <a:rPr lang="en-IN" sz="1000" u="sng" dirty="0">
                <a:latin typeface="Arial" panose="020B0604020202020204" pitchFamily="34" charset="0"/>
                <a:ea typeface="Calibri" panose="020F0502020204030204" pitchFamily="34" charset="0"/>
                <a:cs typeface="Segoe UI" panose="020B0502040204020203" pitchFamily="34" charset="0"/>
                <a:hlinkClick r:id="rId4"/>
              </a:rPr>
              <a:t>https://github.com/MicrosoftLearning/20487-DevelopingWindowsAzureAndWebServices/blob/master/Instructions/20487C/20487C_MOD09_LAK.md</a:t>
            </a:r>
            <a:r>
              <a:rPr lang="en-IN" sz="1000" dirty="0">
                <a:latin typeface="Arial" panose="020B0604020202020204" pitchFamily="34" charset="0"/>
                <a:ea typeface="Calibri" panose="020F0502020204030204" pitchFamily="34" charset="0"/>
                <a:cs typeface="Segoe UI" panose="020B0502040204020203" pitchFamily="34" charset="0"/>
              </a:rPr>
              <a:t>.</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Exercise 1: Storing Content in Storage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When a user uploads a photo from a specific trip, the ASP.NET Web API service should upload the photo to a special blob container for that trip. To support this feature, you will first create a Storage account, where these blobs will be stored, and then add the required code to the ASP.NET Web API service to connect to the storage account, create the required blob container, and upload the files to the container.</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Note:</a:t>
            </a:r>
            <a:r>
              <a:rPr lang="en-IN" sz="1000" b="1" dirty="0">
                <a:solidFill>
                  <a:srgbClr val="808080"/>
                </a:solidFill>
                <a:latin typeface="Arial" panose="020B0604020202020204" pitchFamily="34" charset="0"/>
                <a:ea typeface="Calibri" panose="020F0502020204030204" pitchFamily="34" charset="0"/>
                <a:cs typeface="Times New Roman" panose="02020603050405020304" pitchFamily="18" charset="0"/>
              </a:rPr>
              <a:t> </a:t>
            </a:r>
            <a:r>
              <a:rPr lang="en-IN" sz="1000" dirty="0">
                <a:latin typeface="Arial" panose="020B0604020202020204" pitchFamily="34" charset="0"/>
                <a:ea typeface="Calibri" panose="020F0502020204030204" pitchFamily="34" charset="0"/>
                <a:cs typeface="Times New Roman" panose="02020603050405020304" pitchFamily="18" charset="0"/>
              </a:rPr>
              <a:t>Windows Store apps can write directly to Storage. However, this will require you to place the storage access keys in the application’s code, which is less secure. To avoid storing keys locally in the application, you will implement these features on the server side.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Exercise 2: Creating Shared Access Signatures for Blobs</a:t>
            </a:r>
            <a:endParaRPr lang="en-IN"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In the first exercise, you stored all the uploaded photos in a publicly accessible blob container. To support privately stored photos, which can only be viewed by the user who uploaded them, you will implement a second upload action that uploads photos to a private container. This container can be accessed only by using a shared access signature.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After completing the code, you will deploy the newly created ASP.NET Web API service to Azure, so it can be tested.</a:t>
            </a: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43</a:t>
            </a:fld>
            <a:endParaRPr lang="en-IN"/>
          </a:p>
        </p:txBody>
      </p:sp>
      <p:sp>
        <p:nvSpPr>
          <p:cNvPr id="5" name="Rectangle 4">
            <a:extLst>
              <a:ext uri="{FF2B5EF4-FFF2-40B4-BE49-F238E27FC236}">
                <a16:creationId xmlns:a16="http://schemas.microsoft.com/office/drawing/2014/main" id="{5E4D0D54-07F0-4FCC-8063-B69D5180E69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FB1671CD-1A29-45A3-A805-F8DF0384923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637705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4A31C206-1537-423F-BB86-A04830FAAB21}" type="slidenum">
              <a:rPr lang="en-IN" smtClean="0"/>
              <a:t>44</a:t>
            </a:fld>
            <a:endParaRPr lang="en-IN"/>
          </a:p>
        </p:txBody>
      </p:sp>
      <p:sp>
        <p:nvSpPr>
          <p:cNvPr id="5" name="Rectangle 4">
            <a:extLst>
              <a:ext uri="{FF2B5EF4-FFF2-40B4-BE49-F238E27FC236}">
                <a16:creationId xmlns:a16="http://schemas.microsoft.com/office/drawing/2014/main" id="{2B0D0C73-1ED5-4FFC-9D1E-32448D13FC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6CE0491-B5E2-4485-8150-612D887CFC4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72538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4A31C206-1537-423F-BB86-A04830FAAB21}" type="slidenum">
              <a:rPr lang="en-IN" smtClean="0"/>
              <a:t>45</a:t>
            </a:fld>
            <a:endParaRPr lang="en-IN"/>
          </a:p>
        </p:txBody>
      </p:sp>
      <p:sp>
        <p:nvSpPr>
          <p:cNvPr id="5" name="Rectangle 4">
            <a:extLst>
              <a:ext uri="{FF2B5EF4-FFF2-40B4-BE49-F238E27FC236}">
                <a16:creationId xmlns:a16="http://schemas.microsoft.com/office/drawing/2014/main" id="{3AB76397-9762-4253-A3C1-3A82DC5FFA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C66706F4-1843-4A61-869B-8BD2BFE7CEC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486271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46</a:t>
            </a:fld>
            <a:endParaRPr lang="en-IN"/>
          </a:p>
        </p:txBody>
      </p:sp>
      <p:sp>
        <p:nvSpPr>
          <p:cNvPr id="5" name="Rectangle 4">
            <a:extLst>
              <a:ext uri="{FF2B5EF4-FFF2-40B4-BE49-F238E27FC236}">
                <a16:creationId xmlns:a16="http://schemas.microsoft.com/office/drawing/2014/main" id="{1C83618D-F7DF-45A8-AC8C-6438C9FD6B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D527E8E2-7CC2-4F82-B1D1-576B5B613D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002377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Blue Yonder Airlines would like to extend the Travel Companion application by using image recognition algorithms to automatically identify interesting landmarks in uploaded photos. How would you use Azure queues for this task?</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p>
          <a:p>
            <a:r>
              <a:rPr lang="en-US" sz="1000" dirty="0">
                <a:latin typeface="Arial" panose="020B0604020202020204" pitchFamily="34" charset="0"/>
                <a:cs typeface="Arial" panose="020B0604020202020204" pitchFamily="34" charset="0"/>
              </a:rPr>
              <a:t>For this task, it would make sense to use separate worker roles because this task can be computationally intensive. Queues can be used to decouple this part of the application from the Travel Companion web application. Whenever a customer uploads a photo, a message will be placed in the queue that contains the blob for the photo. The workers are then free to retrieve and process the photos. Because these worker roles are part of the server side of the application, they can use the storage account credentials.</a:t>
            </a:r>
          </a:p>
          <a:p>
            <a:endParaRPr lang="en-IN"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For this task, it would make sense to use separate worker roles because this task can be computationally intensive. Queues can be used to decouple this part of the application from the Travel Companion web application. Whenever a customer uploads a photo, a message will be placed in the queue that contains the blob for the photo. The workers are then free to retrieve and process the photos. Because these worker roles are part of the server side of the application, they can use the storage account credentials.</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47</a:t>
            </a:fld>
            <a:endParaRPr lang="en-IN"/>
          </a:p>
        </p:txBody>
      </p:sp>
      <p:sp>
        <p:nvSpPr>
          <p:cNvPr id="5" name="Rectangle 4">
            <a:extLst>
              <a:ext uri="{FF2B5EF4-FFF2-40B4-BE49-F238E27FC236}">
                <a16:creationId xmlns:a16="http://schemas.microsoft.com/office/drawing/2014/main" id="{01E4AA37-7D66-42A2-B292-BAD747E47E4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6D15314D-AE8D-4774-922E-CC362B3112A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402071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Review Question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have been approached by a local high school and asked to design an application for tracking student grades. How would you use Storage for this task?</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There are many ways to apply Storage for this kind of application.  Some possible approaches are:</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Table storage for storing key-value pairs consisting of course name and grade. The Partition Key could be a course ID, while the Row ID could be a student ID. Separate tables can relate student and course names to IDs. For example:</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ts val="1300"/>
              </a:lnSpc>
              <a:spcAft>
                <a:spcPts val="0"/>
              </a:spcAft>
            </a:pP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ts val="1300"/>
              </a:lnSpc>
              <a:spcAft>
                <a:spcPts val="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31C206-1537-423F-BB86-A04830FAAB21}" type="slidenum">
              <a:rPr lang="en-IN" smtClean="0"/>
              <a:t>48</a:t>
            </a:fld>
            <a:endParaRPr lang="en-IN"/>
          </a:p>
        </p:txBody>
      </p:sp>
      <p:sp>
        <p:nvSpPr>
          <p:cNvPr id="5" name="Rectangle 4">
            <a:extLst>
              <a:ext uri="{FF2B5EF4-FFF2-40B4-BE49-F238E27FC236}">
                <a16:creationId xmlns:a16="http://schemas.microsoft.com/office/drawing/2014/main" id="{807082ED-478D-49C1-A2A8-EF10658798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53684F53-01A1-4E78-A1DD-451472C528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
        <p:nvSpPr>
          <p:cNvPr id="7" name="TextBox 6">
            <a:extLst>
              <a:ext uri="{FF2B5EF4-FFF2-40B4-BE49-F238E27FC236}">
                <a16:creationId xmlns:a16="http://schemas.microsoft.com/office/drawing/2014/main" id="{46F1F746-DD02-4D87-9E7E-FBD7115DF2F9}"/>
              </a:ext>
            </a:extLst>
          </p:cNvPr>
          <p:cNvSpPr txBox="1"/>
          <p:nvPr/>
        </p:nvSpPr>
        <p:spPr>
          <a:xfrm>
            <a:off x="0" y="8890000"/>
            <a:ext cx="1997663"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graphicFrame>
        <p:nvGraphicFramePr>
          <p:cNvPr id="8" name="Table 7">
            <a:extLst>
              <a:ext uri="{FF2B5EF4-FFF2-40B4-BE49-F238E27FC236}">
                <a16:creationId xmlns:a16="http://schemas.microsoft.com/office/drawing/2014/main" id="{922B5BAC-4F6B-4E18-844C-DE9E92BAA59E}"/>
              </a:ext>
            </a:extLst>
          </p:cNvPr>
          <p:cNvGraphicFramePr>
            <a:graphicFrameLocks noGrp="1"/>
          </p:cNvGraphicFramePr>
          <p:nvPr>
            <p:extLst>
              <p:ext uri="{D42A27DB-BD31-4B8C-83A1-F6EECF244321}">
                <p14:modId xmlns:p14="http://schemas.microsoft.com/office/powerpoint/2010/main" val="3444201390"/>
              </p:ext>
            </p:extLst>
          </p:nvPr>
        </p:nvGraphicFramePr>
        <p:xfrm>
          <a:off x="673768" y="4224340"/>
          <a:ext cx="5541889" cy="4119880"/>
        </p:xfrm>
        <a:graphic>
          <a:graphicData uri="http://schemas.openxmlformats.org/drawingml/2006/table">
            <a:tbl>
              <a:tblPr firstRow="1" bandRow="1">
                <a:tableStyleId>{5940675A-B579-460E-94D1-54222C63F5DA}</a:tableStyleId>
              </a:tblPr>
              <a:tblGrid>
                <a:gridCol w="2485868">
                  <a:extLst>
                    <a:ext uri="{9D8B030D-6E8A-4147-A177-3AD203B41FA5}">
                      <a16:colId xmlns:a16="http://schemas.microsoft.com/office/drawing/2014/main" val="1602821152"/>
                    </a:ext>
                  </a:extLst>
                </a:gridCol>
                <a:gridCol w="3056021">
                  <a:extLst>
                    <a:ext uri="{9D8B030D-6E8A-4147-A177-3AD203B41FA5}">
                      <a16:colId xmlns:a16="http://schemas.microsoft.com/office/drawing/2014/main" val="259741382"/>
                    </a:ext>
                  </a:extLst>
                </a:gridCol>
              </a:tblGrid>
              <a:tr h="370840">
                <a:tc>
                  <a:txBody>
                    <a:bodyPr/>
                    <a:lstStyle/>
                    <a:p>
                      <a:r>
                        <a:rPr lang="en-IN" sz="1000" b="0" dirty="0">
                          <a:latin typeface="Arial" panose="020B0604020202020204" pitchFamily="34" charset="0"/>
                          <a:cs typeface="Arial" panose="020B0604020202020204" pitchFamily="34" charset="0"/>
                        </a:rPr>
                        <a:t>Students table</a:t>
                      </a:r>
                    </a:p>
                    <a:p>
                      <a:endParaRPr lang="en-IN" sz="1000" b="0" dirty="0">
                        <a:latin typeface="Arial" panose="020B0604020202020204" pitchFamily="34" charset="0"/>
                        <a:cs typeface="Arial" panose="020B0604020202020204" pitchFamily="34" charset="0"/>
                      </a:endParaRPr>
                    </a:p>
                  </a:txBody>
                  <a:tcPr/>
                </a:tc>
                <a:tc>
                  <a:txBody>
                    <a:bodyPr/>
                    <a:lstStyle/>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PartitionKey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“9thGrade”</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RowKey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“100”</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Name:  “John Smith”</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PartitionKey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“10thGrade”</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RowKey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“214”</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Name:  “Jane Jones”</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endParaRPr lang="en-IN" sz="1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16186556"/>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Courses table</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endParaRPr lang="en-IN" sz="1000" b="0" dirty="0">
                        <a:latin typeface="Arial" panose="020B0604020202020204" pitchFamily="34" charset="0"/>
                        <a:cs typeface="Arial" panose="020B0604020202020204" pitchFamily="34" charset="0"/>
                      </a:endParaRPr>
                    </a:p>
                  </a:txBody>
                  <a:tcPr/>
                </a:tc>
                <a:tc>
                  <a:txBody>
                    <a:bodyPr/>
                    <a:lstStyle/>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PartitionKey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“Courses”</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RowKey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“1010”</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Name:  “Physics 201”</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PartitionKey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“Courses”</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000" b="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RowKey</a:t>
                      </a: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“2194”</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  Name:  “English Literature”</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pPr marL="457200">
                        <a:lnSpc>
                          <a:spcPts val="1300"/>
                        </a:lnSpc>
                        <a:spcAft>
                          <a:spcPts val="0"/>
                        </a:spcAft>
                      </a:pPr>
                      <a:r>
                        <a:rPr lang="en-US" sz="1000" b="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1000" b="0" dirty="0">
                        <a:latin typeface="Arial" panose="020B0604020202020204" pitchFamily="34" charset="0"/>
                        <a:ea typeface="Times New Roman" panose="02020603050405020304" pitchFamily="18" charset="0"/>
                        <a:cs typeface="Arial" panose="020B0604020202020204" pitchFamily="34" charset="0"/>
                      </a:endParaRPr>
                    </a:p>
                    <a:p>
                      <a:endParaRPr lang="en-IN" sz="1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9175399"/>
                  </a:ext>
                </a:extLst>
              </a:tr>
            </a:tbl>
          </a:graphicData>
        </a:graphic>
      </p:graphicFrame>
    </p:spTree>
    <p:extLst>
      <p:ext uri="{BB962C8B-B14F-4D97-AF65-F5344CB8AC3E}">
        <p14:creationId xmlns:p14="http://schemas.microsoft.com/office/powerpoint/2010/main" val="2679665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endPar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Use Blob storage to store a file in Comma-Separated Value (CSV) format. The application can retrieve the file, parse it (for example, using a Worker Role) and write it back to the blob once it has been updated.</a:t>
            </a:r>
            <a:endParaRPr lang="en-IN" dirty="0"/>
          </a:p>
        </p:txBody>
      </p:sp>
      <p:sp>
        <p:nvSpPr>
          <p:cNvPr id="4" name="Slide Number Placeholder 3"/>
          <p:cNvSpPr>
            <a:spLocks noGrp="1"/>
          </p:cNvSpPr>
          <p:nvPr>
            <p:ph type="sldNum" sz="quarter" idx="10"/>
          </p:nvPr>
        </p:nvSpPr>
        <p:spPr/>
        <p:txBody>
          <a:bodyPr/>
          <a:lstStyle/>
          <a:p>
            <a:fld id="{4A31C206-1537-423F-BB86-A04830FAAB21}" type="slidenum">
              <a:rPr lang="en-IN" smtClean="0"/>
              <a:t>49</a:t>
            </a:fld>
            <a:endParaRPr lang="en-IN"/>
          </a:p>
        </p:txBody>
      </p:sp>
      <p:sp>
        <p:nvSpPr>
          <p:cNvPr id="5" name="Rectangle 4">
            <a:extLst>
              <a:ext uri="{FF2B5EF4-FFF2-40B4-BE49-F238E27FC236}">
                <a16:creationId xmlns:a16="http://schemas.microsoft.com/office/drawing/2014/main" id="{A64C2442-FF2D-4E3E-8A0C-05515245B6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7C2216D6-2A5D-4CC5-82FA-FBA9B5D8BA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graphicFrame>
        <p:nvGraphicFramePr>
          <p:cNvPr id="7" name="Table 6">
            <a:extLst>
              <a:ext uri="{FF2B5EF4-FFF2-40B4-BE49-F238E27FC236}">
                <a16:creationId xmlns:a16="http://schemas.microsoft.com/office/drawing/2014/main" id="{66340E0C-3564-4618-815F-E6694DE4086B}"/>
              </a:ext>
            </a:extLst>
          </p:cNvPr>
          <p:cNvGraphicFramePr>
            <a:graphicFrameLocks noGrp="1"/>
          </p:cNvGraphicFramePr>
          <p:nvPr>
            <p:extLst>
              <p:ext uri="{D42A27DB-BD31-4B8C-83A1-F6EECF244321}">
                <p14:modId xmlns:p14="http://schemas.microsoft.com/office/powerpoint/2010/main" val="3598317487"/>
              </p:ext>
            </p:extLst>
          </p:nvPr>
        </p:nvGraphicFramePr>
        <p:xfrm>
          <a:off x="709863" y="2390140"/>
          <a:ext cx="5438274" cy="2181860"/>
        </p:xfrm>
        <a:graphic>
          <a:graphicData uri="http://schemas.openxmlformats.org/drawingml/2006/table">
            <a:tbl>
              <a:tblPr firstRow="1" bandRow="1">
                <a:tableStyleId>{5940675A-B579-460E-94D1-54222C63F5DA}</a:tableStyleId>
              </a:tblPr>
              <a:tblGrid>
                <a:gridCol w="2478505">
                  <a:extLst>
                    <a:ext uri="{9D8B030D-6E8A-4147-A177-3AD203B41FA5}">
                      <a16:colId xmlns:a16="http://schemas.microsoft.com/office/drawing/2014/main" val="955712730"/>
                    </a:ext>
                  </a:extLst>
                </a:gridCol>
                <a:gridCol w="2959769">
                  <a:extLst>
                    <a:ext uri="{9D8B030D-6E8A-4147-A177-3AD203B41FA5}">
                      <a16:colId xmlns:a16="http://schemas.microsoft.com/office/drawing/2014/main" val="276474194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Grades table</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txBody>
                  <a:tcPr/>
                </a:tc>
                <a:tc>
                  <a:txBody>
                    <a:bodyPr/>
                    <a:lstStyle/>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PartitionKey</a:t>
                      </a: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“1010”</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RowKey</a:t>
                      </a: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“214”</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Grade:  “A-”</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PartitionKey</a:t>
                      </a: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“2194”</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RowKey</a:t>
                      </a: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“100”</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Grade:  “B+“</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b="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981738187"/>
                  </a:ext>
                </a:extLst>
              </a:tr>
            </a:tbl>
          </a:graphicData>
        </a:graphic>
      </p:graphicFrame>
    </p:spTree>
    <p:extLst>
      <p:ext uri="{BB962C8B-B14F-4D97-AF65-F5344CB8AC3E}">
        <p14:creationId xmlns:p14="http://schemas.microsoft.com/office/powerpoint/2010/main" val="379736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Give students different examples of each storage usage.</a:t>
            </a:r>
          </a:p>
        </p:txBody>
      </p:sp>
      <p:sp>
        <p:nvSpPr>
          <p:cNvPr id="4" name="Slide Number Placeholder 3"/>
          <p:cNvSpPr>
            <a:spLocks noGrp="1"/>
          </p:cNvSpPr>
          <p:nvPr>
            <p:ph type="sldNum" sz="quarter" idx="10"/>
          </p:nvPr>
        </p:nvSpPr>
        <p:spPr/>
        <p:txBody>
          <a:bodyPr/>
          <a:lstStyle/>
          <a:p>
            <a:fld id="{4A31C206-1537-423F-BB86-A04830FAAB21}" type="slidenum">
              <a:rPr lang="en-IN" smtClean="0"/>
              <a:t>5</a:t>
            </a:fld>
            <a:endParaRPr lang="en-IN"/>
          </a:p>
        </p:txBody>
      </p:sp>
      <p:sp>
        <p:nvSpPr>
          <p:cNvPr id="5" name="Rectangle 4">
            <a:extLst>
              <a:ext uri="{FF2B5EF4-FFF2-40B4-BE49-F238E27FC236}">
                <a16:creationId xmlns:a16="http://schemas.microsoft.com/office/drawing/2014/main" id="{5BB1C9FE-AA6D-4CCA-A5AC-1E98BBB3D1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FFABDB2-94CB-420F-B30B-02BFB1EB32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263737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Azure SDK installs the Microsoft Azure Storage Emulator that provides storage access without the need for an Azure Storage account.</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When deploying with Visual Studio 2017, you must supply a storage account for uploading the deployment package.</a:t>
            </a:r>
          </a:p>
        </p:txBody>
      </p:sp>
      <p:sp>
        <p:nvSpPr>
          <p:cNvPr id="4" name="Slide Number Placeholder 3"/>
          <p:cNvSpPr>
            <a:spLocks noGrp="1"/>
          </p:cNvSpPr>
          <p:nvPr>
            <p:ph type="sldNum" sz="quarter" idx="10"/>
          </p:nvPr>
        </p:nvSpPr>
        <p:spPr/>
        <p:txBody>
          <a:bodyPr/>
          <a:lstStyle/>
          <a:p>
            <a:fld id="{4A31C206-1537-423F-BB86-A04830FAAB21}" type="slidenum">
              <a:rPr lang="en-IN" smtClean="0"/>
              <a:t>6</a:t>
            </a:fld>
            <a:endParaRPr lang="en-IN"/>
          </a:p>
        </p:txBody>
      </p:sp>
      <p:sp>
        <p:nvSpPr>
          <p:cNvPr id="5" name="Rectangle 4">
            <a:extLst>
              <a:ext uri="{FF2B5EF4-FFF2-40B4-BE49-F238E27FC236}">
                <a16:creationId xmlns:a16="http://schemas.microsoft.com/office/drawing/2014/main" id="{B5D7FB71-87B1-43D5-8D7B-70FAC48552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1EAFFF39-3FEB-494B-93F0-E8B8B08D31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57286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that the storage account name must be globally unique because it used for DNS resolution.</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will find the steps in the “Lesson 1: Introduction to Microsoft Azure Storage” section on the following page:</a:t>
            </a:r>
          </a:p>
          <a:p>
            <a:pPr>
              <a:lnSpc>
                <a:spcPct val="107000"/>
              </a:lnSpc>
              <a:spcAft>
                <a:spcPts val="800"/>
              </a:spcAft>
            </a:pPr>
            <a:r>
              <a:rPr lang="en-IN" sz="1000" u="sng"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https://github.com/MicrosoftLearning/20487-DevelopingWindowsAzureAndWebServices/blob/master/Instructions/20487C/20487C_MOD09_DEMO.md</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A31C206-1537-423F-BB86-A04830FAAB21}" type="slidenum">
              <a:rPr lang="en-IN" smtClean="0"/>
              <a:t>7</a:t>
            </a:fld>
            <a:endParaRPr lang="en-IN"/>
          </a:p>
        </p:txBody>
      </p:sp>
      <p:sp>
        <p:nvSpPr>
          <p:cNvPr id="5" name="Rectangle 4">
            <a:extLst>
              <a:ext uri="{FF2B5EF4-FFF2-40B4-BE49-F238E27FC236}">
                <a16:creationId xmlns:a16="http://schemas.microsoft.com/office/drawing/2014/main" id="{0AC62A75-F7BB-49B3-8CC9-7FCC7BDB47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02C5B922-94CA-4633-920F-E582174FCD4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3739022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A31C206-1537-423F-BB86-A04830FAAB21}" type="slidenum">
              <a:rPr lang="en-IN" smtClean="0"/>
              <a:t>8</a:t>
            </a:fld>
            <a:endParaRPr lang="en-IN"/>
          </a:p>
        </p:txBody>
      </p:sp>
      <p:sp>
        <p:nvSpPr>
          <p:cNvPr id="5" name="Rectangle 4">
            <a:extLst>
              <a:ext uri="{FF2B5EF4-FFF2-40B4-BE49-F238E27FC236}">
                <a16:creationId xmlns:a16="http://schemas.microsoft.com/office/drawing/2014/main" id="{73925F52-9C1B-4CA1-A323-ED03C92252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30E988F8-8A23-47AC-874B-F4DF1F8398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30437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latin typeface="Arial" panose="020B0604020202020204" pitchFamily="34" charset="0"/>
                <a:ea typeface="Calibri" panose="020F0502020204030204" pitchFamily="34" charset="0"/>
                <a:cs typeface="Times New Roman" panose="02020603050405020304" pitchFamily="18" charset="0"/>
              </a:rPr>
              <a:t>Explain that Blob storage is intended for storing files. Explain the hierarchy of blobs by presenting the concept of containers.</a:t>
            </a:r>
          </a:p>
        </p:txBody>
      </p:sp>
      <p:sp>
        <p:nvSpPr>
          <p:cNvPr id="4" name="Slide Number Placeholder 3"/>
          <p:cNvSpPr>
            <a:spLocks noGrp="1"/>
          </p:cNvSpPr>
          <p:nvPr>
            <p:ph type="sldNum" sz="quarter" idx="10"/>
          </p:nvPr>
        </p:nvSpPr>
        <p:spPr/>
        <p:txBody>
          <a:bodyPr/>
          <a:lstStyle/>
          <a:p>
            <a:fld id="{4A31C206-1537-423F-BB86-A04830FAAB21}" type="slidenum">
              <a:rPr lang="en-IN" smtClean="0"/>
              <a:t>9</a:t>
            </a:fld>
            <a:endParaRPr lang="en-IN"/>
          </a:p>
        </p:txBody>
      </p:sp>
      <p:sp>
        <p:nvSpPr>
          <p:cNvPr id="5" name="Rectangle 4">
            <a:extLst>
              <a:ext uri="{FF2B5EF4-FFF2-40B4-BE49-F238E27FC236}">
                <a16:creationId xmlns:a16="http://schemas.microsoft.com/office/drawing/2014/main" id="{C6C87925-166E-425E-9867-E28A9E2B52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000000"/>
                </a:solidFill>
                <a:latin typeface="Arial" panose="020B0604020202020204" pitchFamily="34" charset="0"/>
              </a:rPr>
              <a:t>20487C</a:t>
            </a:r>
          </a:p>
        </p:txBody>
      </p:sp>
      <p:sp>
        <p:nvSpPr>
          <p:cNvPr id="6" name="Rectangle 5">
            <a:extLst>
              <a:ext uri="{FF2B5EF4-FFF2-40B4-BE49-F238E27FC236}">
                <a16:creationId xmlns:a16="http://schemas.microsoft.com/office/drawing/2014/main" id="{A02A06A4-F986-4CDA-8C23-B36B44077D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rgbClr val="336699"/>
                </a:solidFill>
                <a:latin typeface="Arial" panose="020B0604020202020204" pitchFamily="34" charset="0"/>
              </a:rPr>
              <a:t>9: Microsoft Azure Storage</a:t>
            </a:r>
          </a:p>
        </p:txBody>
      </p:sp>
    </p:spTree>
    <p:extLst>
      <p:ext uri="{BB962C8B-B14F-4D97-AF65-F5344CB8AC3E}">
        <p14:creationId xmlns:p14="http://schemas.microsoft.com/office/powerpoint/2010/main" val="14383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22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04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25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33BD-7FF1-4433-BF8E-FB7EA1AFCB5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1468DA-4699-4AD3-BAE0-25207F599967}"/>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5109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7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18118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46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311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33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15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0539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6477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953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myaccount.queue.core.windows.net/myqueue"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B22B-F448-4369-BAF9-1958B0E7E3A1}"/>
              </a:ext>
            </a:extLst>
          </p:cNvPr>
          <p:cNvSpPr>
            <a:spLocks noGrp="1"/>
          </p:cNvSpPr>
          <p:nvPr>
            <p:ph type="ctrTitle" sz="quarter"/>
          </p:nvPr>
        </p:nvSpPr>
        <p:spPr>
          <a:xfrm>
            <a:off x="3200400" y="1828800"/>
            <a:ext cx="5732417" cy="1016000"/>
          </a:xfrm>
        </p:spPr>
        <p:txBody>
          <a:bodyPr/>
          <a:lstStyle/>
          <a:p>
            <a:r>
              <a:rPr lang="en-IN"/>
              <a:t>Module 9</a:t>
            </a:r>
          </a:p>
        </p:txBody>
      </p:sp>
      <p:sp>
        <p:nvSpPr>
          <p:cNvPr id="3" name="Subtitle 2">
            <a:extLst>
              <a:ext uri="{FF2B5EF4-FFF2-40B4-BE49-F238E27FC236}">
                <a16:creationId xmlns:a16="http://schemas.microsoft.com/office/drawing/2014/main" id="{237904A9-918A-4327-A48F-1E3FACDD3CC0}"/>
              </a:ext>
            </a:extLst>
          </p:cNvPr>
          <p:cNvSpPr>
            <a:spLocks noGrp="1"/>
          </p:cNvSpPr>
          <p:nvPr>
            <p:ph type="subTitle" sz="quarter" idx="1"/>
          </p:nvPr>
        </p:nvSpPr>
        <p:spPr/>
        <p:txBody>
          <a:bodyPr/>
          <a:lstStyle/>
          <a:p>
            <a:r>
              <a:rPr lang="en-IN"/>
              <a:t>Microsoft Azure Storage
</a:t>
            </a:r>
          </a:p>
        </p:txBody>
      </p:sp>
    </p:spTree>
    <p:extLst>
      <p:ext uri="{BB962C8B-B14F-4D97-AF65-F5344CB8AC3E}">
        <p14:creationId xmlns:p14="http://schemas.microsoft.com/office/powerpoint/2010/main" val="49132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26e4ee2-8958-4285-ba3e-811cb38e36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393A-D36C-48B2-86B5-3DA087B92C53}"/>
              </a:ext>
            </a:extLst>
          </p:cNvPr>
          <p:cNvSpPr>
            <a:spLocks noGrp="1"/>
          </p:cNvSpPr>
          <p:nvPr>
            <p:ph type="title"/>
          </p:nvPr>
        </p:nvSpPr>
        <p:spPr/>
        <p:txBody>
          <a:bodyPr/>
          <a:lstStyle/>
          <a:p>
            <a:r>
              <a:rPr lang="en-IN"/>
              <a:t>Representing Blobs</a:t>
            </a:r>
          </a:p>
        </p:txBody>
      </p:sp>
      <p:sp>
        <p:nvSpPr>
          <p:cNvPr id="4" name="Content Placeholder 2">
            <a:extLst>
              <a:ext uri="{FF2B5EF4-FFF2-40B4-BE49-F238E27FC236}">
                <a16:creationId xmlns:a16="http://schemas.microsoft.com/office/drawing/2014/main" id="{044C69D1-1EF3-45C7-8FF7-1B0594A2530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Blobs can be accessed using HTTP-based API in the following format</a:t>
            </a:r>
          </a:p>
          <a:p>
            <a:pPr marL="284163" lvl="1" indent="0">
              <a:buNone/>
            </a:pPr>
            <a:endParaRPr lang="en-US" b="0" kern="0" dirty="0">
              <a:solidFill>
                <a:srgbClr val="000000"/>
              </a:solidFill>
            </a:endParaRPr>
          </a:p>
          <a:p>
            <a:pPr marL="284163" lvl="1" indent="0">
              <a:buNone/>
            </a:pPr>
            <a:r>
              <a:rPr lang="en-US" sz="1800" b="0" i="1" kern="0" dirty="0">
                <a:solidFill>
                  <a:srgbClr val="000000"/>
                </a:solidFill>
              </a:rPr>
              <a:t>http://&lt;storage account&gt;.blob.core.windows.net/&lt;container&gt;/&lt;bold&gt;</a:t>
            </a:r>
          </a:p>
          <a:p>
            <a:pPr marL="284163" lvl="1" indent="0">
              <a:buNone/>
            </a:pPr>
            <a:endParaRPr lang="en-US" sz="1800" b="0" i="1" kern="0" dirty="0">
              <a:solidFill>
                <a:srgbClr val="000000"/>
              </a:solidFill>
            </a:endParaRPr>
          </a:p>
          <a:p>
            <a:pPr marL="285750" lvl="0" indent="-285750"/>
            <a:r>
              <a:rPr lang="en-US" sz="2200" b="0" kern="0" dirty="0">
                <a:solidFill>
                  <a:srgbClr val="000000"/>
                </a:solidFill>
              </a:rPr>
              <a:t>Containers are not hierarchical, bit you can simulate hierarchy by using path-like blob names</a:t>
            </a:r>
          </a:p>
          <a:p>
            <a:pPr marL="0" lvl="0" indent="0">
              <a:buNone/>
            </a:pPr>
            <a:endParaRPr lang="en-US" sz="2200" b="0" kern="0" dirty="0">
              <a:solidFill>
                <a:srgbClr val="000000"/>
              </a:solidFill>
            </a:endParaRPr>
          </a:p>
          <a:p>
            <a:pPr marL="284163" lvl="1" indent="0">
              <a:buNone/>
            </a:pPr>
            <a:r>
              <a:rPr lang="en-US" sz="1800" b="0" i="1" kern="0" dirty="0">
                <a:solidFill>
                  <a:srgbClr val="000000"/>
                </a:solidFill>
              </a:rPr>
              <a:t>http://myaccount.blob.core.windows.net/photos/</a:t>
            </a:r>
            <a:r>
              <a:rPr lang="en-US" sz="1800" i="1" kern="0" dirty="0">
                <a:solidFill>
                  <a:srgbClr val="000000"/>
                </a:solidFill>
              </a:rPr>
              <a:t>accounting/mike.png</a:t>
            </a:r>
          </a:p>
        </p:txBody>
      </p:sp>
    </p:spTree>
    <p:extLst>
      <p:ext uri="{BB962C8B-B14F-4D97-AF65-F5344CB8AC3E}">
        <p14:creationId xmlns:p14="http://schemas.microsoft.com/office/powerpoint/2010/main" val="10079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E386-14B9-478D-A186-01A8F9A964A4}"/>
              </a:ext>
            </a:extLst>
          </p:cNvPr>
          <p:cNvSpPr>
            <a:spLocks noGrp="1"/>
          </p:cNvSpPr>
          <p:nvPr>
            <p:ph type="title"/>
          </p:nvPr>
        </p:nvSpPr>
        <p:spPr/>
        <p:txBody>
          <a:bodyPr/>
          <a:lstStyle/>
          <a:p>
            <a:r>
              <a:rPr lang="en-IN"/>
              <a:t>Block Blobs vs. Page Blobs</a:t>
            </a:r>
          </a:p>
        </p:txBody>
      </p:sp>
      <p:sp>
        <p:nvSpPr>
          <p:cNvPr id="4" name="Content Placeholder 2">
            <a:extLst>
              <a:ext uri="{FF2B5EF4-FFF2-40B4-BE49-F238E27FC236}">
                <a16:creationId xmlns:a16="http://schemas.microsoft.com/office/drawing/2014/main" id="{716BCD42-7E31-4494-9409-908626EFE9F3}"/>
              </a:ext>
            </a:extLst>
          </p:cNvPr>
          <p:cNvSpPr txBox="1">
            <a:spLocks/>
          </p:cNvSpPr>
          <p:nvPr/>
        </p:nvSpPr>
        <p:spPr>
          <a:xfrm>
            <a:off x="458788" y="1021215"/>
            <a:ext cx="831509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Block blobs are suitable for streaming workloads</a:t>
            </a:r>
          </a:p>
          <a:p>
            <a:pPr lvl="1"/>
            <a:r>
              <a:rPr lang="en-US" b="0" kern="0" dirty="0">
                <a:solidFill>
                  <a:srgbClr val="000000"/>
                </a:solidFill>
              </a:rPr>
              <a:t>Blobs are composed of a block list with unique block IDs</a:t>
            </a:r>
          </a:p>
          <a:p>
            <a:pPr lvl="1"/>
            <a:r>
              <a:rPr lang="en-US" b="0" kern="0" dirty="0">
                <a:solidFill>
                  <a:srgbClr val="000000"/>
                </a:solidFill>
              </a:rPr>
              <a:t>Blocks are uploaded, IDs are then </a:t>
            </a:r>
            <a:r>
              <a:rPr lang="en-US" b="0" kern="0" dirty="0" err="1">
                <a:solidFill>
                  <a:srgbClr val="000000"/>
                </a:solidFill>
              </a:rPr>
              <a:t>commited</a:t>
            </a:r>
            <a:endParaRPr lang="en-US" b="0" kern="0" dirty="0">
              <a:solidFill>
                <a:srgbClr val="000000"/>
              </a:solidFill>
            </a:endParaRPr>
          </a:p>
          <a:p>
            <a:pPr lvl="1"/>
            <a:r>
              <a:rPr lang="en-US" b="0" kern="0" dirty="0">
                <a:solidFill>
                  <a:srgbClr val="000000"/>
                </a:solidFill>
              </a:rPr>
              <a:t>Blocks can be uploaded in parallel</a:t>
            </a:r>
          </a:p>
          <a:p>
            <a:pPr lvl="0"/>
            <a:r>
              <a:rPr lang="en-US" b="0" kern="0" dirty="0">
                <a:solidFill>
                  <a:srgbClr val="000000"/>
                </a:solidFill>
              </a:rPr>
              <a:t>Page blobs are suitable for random access workloads</a:t>
            </a:r>
          </a:p>
          <a:p>
            <a:pPr lvl="1"/>
            <a:r>
              <a:rPr lang="en-US" b="0" kern="0" dirty="0">
                <a:solidFill>
                  <a:srgbClr val="000000"/>
                </a:solidFill>
              </a:rPr>
              <a:t>Blobs are divided into 512-byte pages</a:t>
            </a:r>
          </a:p>
          <a:p>
            <a:pPr lvl="1"/>
            <a:r>
              <a:rPr lang="en-US" b="0" kern="0" dirty="0">
                <a:solidFill>
                  <a:srgbClr val="000000"/>
                </a:solidFill>
              </a:rPr>
              <a:t>Reads and writes are performed using offsets</a:t>
            </a:r>
          </a:p>
          <a:p>
            <a:pPr lvl="1"/>
            <a:r>
              <a:rPr lang="en-US" b="0" kern="0" dirty="0">
                <a:solidFill>
                  <a:srgbClr val="000000"/>
                </a:solidFill>
              </a:rPr>
              <a:t>Write and commit happen in a single transaction</a:t>
            </a:r>
          </a:p>
          <a:p>
            <a:pPr lvl="0"/>
            <a:r>
              <a:rPr lang="en-US" b="0" kern="0" dirty="0">
                <a:solidFill>
                  <a:srgbClr val="000000"/>
                </a:solidFill>
              </a:rPr>
              <a:t>Maximum size of a block blob: 4.75 TB</a:t>
            </a:r>
          </a:p>
          <a:p>
            <a:pPr lvl="0"/>
            <a:r>
              <a:rPr lang="en-US" b="0" kern="0" dirty="0">
                <a:solidFill>
                  <a:srgbClr val="000000"/>
                </a:solidFill>
              </a:rPr>
              <a:t>Maximum size of a page blob: 8 TB</a:t>
            </a:r>
          </a:p>
        </p:txBody>
      </p:sp>
    </p:spTree>
    <p:extLst>
      <p:ext uri="{BB962C8B-B14F-4D97-AF65-F5344CB8AC3E}">
        <p14:creationId xmlns:p14="http://schemas.microsoft.com/office/powerpoint/2010/main" val="104046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43B0-000F-4CDA-B4D7-FC992A042F53}"/>
              </a:ext>
            </a:extLst>
          </p:cNvPr>
          <p:cNvSpPr>
            <a:spLocks noGrp="1"/>
          </p:cNvSpPr>
          <p:nvPr>
            <p:ph type="title"/>
          </p:nvPr>
        </p:nvSpPr>
        <p:spPr/>
        <p:txBody>
          <a:bodyPr/>
          <a:lstStyle/>
          <a:p>
            <a:r>
              <a:rPr lang="en-IN"/>
              <a:t>Creating and Deleting Containers</a:t>
            </a:r>
          </a:p>
        </p:txBody>
      </p:sp>
      <p:sp>
        <p:nvSpPr>
          <p:cNvPr id="4" name="Content Placeholder 2">
            <a:extLst>
              <a:ext uri="{FF2B5EF4-FFF2-40B4-BE49-F238E27FC236}">
                <a16:creationId xmlns:a16="http://schemas.microsoft.com/office/drawing/2014/main" id="{BC71A77F-5FCB-4DC2-AE1F-EF369A535666}"/>
              </a:ext>
            </a:extLst>
          </p:cNvPr>
          <p:cNvSpPr txBox="1">
            <a:spLocks/>
          </p:cNvSpPr>
          <p:nvPr/>
        </p:nvSpPr>
        <p:spPr>
          <a:xfrm>
            <a:off x="458788" y="1021214"/>
            <a:ext cx="8119156" cy="57224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Containers are a logical grouping of blobs</a:t>
            </a:r>
          </a:p>
          <a:p>
            <a:pPr lvl="0"/>
            <a:r>
              <a:rPr lang="en-US" b="0" kern="0" dirty="0">
                <a:solidFill>
                  <a:srgbClr val="000000"/>
                </a:solidFill>
              </a:rPr>
              <a:t>Containers have:</a:t>
            </a:r>
          </a:p>
          <a:p>
            <a:pPr lvl="1"/>
            <a:r>
              <a:rPr lang="en-US" b="0" kern="0" dirty="0">
                <a:solidFill>
                  <a:srgbClr val="000000"/>
                </a:solidFill>
              </a:rPr>
              <a:t>URI</a:t>
            </a:r>
          </a:p>
          <a:p>
            <a:pPr lvl="1"/>
            <a:r>
              <a:rPr lang="en-US" b="0" kern="0" dirty="0">
                <a:solidFill>
                  <a:srgbClr val="000000"/>
                </a:solidFill>
              </a:rPr>
              <a:t>Name</a:t>
            </a:r>
          </a:p>
          <a:p>
            <a:pPr lvl="1"/>
            <a:r>
              <a:rPr lang="en-US" b="0" kern="0" dirty="0">
                <a:solidFill>
                  <a:srgbClr val="000000"/>
                </a:solidFill>
              </a:rPr>
              <a:t>System properties</a:t>
            </a:r>
          </a:p>
          <a:p>
            <a:pPr lvl="1"/>
            <a:r>
              <a:rPr lang="en-US" b="0" kern="0" dirty="0">
                <a:solidFill>
                  <a:srgbClr val="000000"/>
                </a:solidFill>
              </a:rPr>
              <a:t>User metadata</a:t>
            </a:r>
          </a:p>
          <a:p>
            <a:pPr lvl="1"/>
            <a:r>
              <a:rPr lang="en-US" b="0" kern="0" dirty="0">
                <a:solidFill>
                  <a:srgbClr val="000000"/>
                </a:solidFill>
              </a:rPr>
              <a:t>Access control settings</a:t>
            </a:r>
          </a:p>
          <a:p>
            <a:pPr lvl="0"/>
            <a:r>
              <a:rPr lang="en-US" b="0" kern="0" dirty="0">
                <a:solidFill>
                  <a:srgbClr val="000000"/>
                </a:solidFill>
              </a:rPr>
              <a:t>Create and delete containers using</a:t>
            </a:r>
          </a:p>
          <a:p>
            <a:pPr lvl="1"/>
            <a:r>
              <a:rPr lang="en-US" b="0" kern="0" dirty="0">
                <a:solidFill>
                  <a:srgbClr val="000000"/>
                </a:solidFill>
              </a:rPr>
              <a:t>Storage Client API</a:t>
            </a:r>
          </a:p>
          <a:p>
            <a:pPr lvl="1"/>
            <a:r>
              <a:rPr lang="en-US" b="0" kern="0" dirty="0">
                <a:solidFill>
                  <a:srgbClr val="000000"/>
                </a:solidFill>
              </a:rPr>
              <a:t>HTTP-based APIs</a:t>
            </a:r>
          </a:p>
          <a:p>
            <a:pPr lvl="1"/>
            <a:r>
              <a:rPr lang="en-US" b="0" kern="0" dirty="0">
                <a:solidFill>
                  <a:srgbClr val="000000"/>
                </a:solidFill>
              </a:rPr>
              <a:t>Visual Studio 2017</a:t>
            </a:r>
          </a:p>
          <a:p>
            <a:pPr lvl="1"/>
            <a:r>
              <a:rPr lang="en-US" b="0" kern="0" dirty="0">
                <a:solidFill>
                  <a:srgbClr val="000000"/>
                </a:solidFill>
              </a:rPr>
              <a:t>Third-party storage manage tools</a:t>
            </a:r>
          </a:p>
          <a:p>
            <a:pPr lvl="1"/>
            <a:endParaRPr lang="en-US" b="0" kern="0" dirty="0">
              <a:solidFill>
                <a:srgbClr val="000000"/>
              </a:solidFill>
            </a:endParaRPr>
          </a:p>
        </p:txBody>
      </p:sp>
    </p:spTree>
    <p:extLst>
      <p:ext uri="{BB962C8B-B14F-4D97-AF65-F5344CB8AC3E}">
        <p14:creationId xmlns:p14="http://schemas.microsoft.com/office/powerpoint/2010/main" val="31427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f1952fc-91c4-4a34-91be-9b2dea53109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1F3D-D152-4487-A45B-9F5C9CE1AB42}"/>
              </a:ext>
            </a:extLst>
          </p:cNvPr>
          <p:cNvSpPr>
            <a:spLocks noGrp="1"/>
          </p:cNvSpPr>
          <p:nvPr>
            <p:ph type="title"/>
          </p:nvPr>
        </p:nvSpPr>
        <p:spPr/>
        <p:txBody>
          <a:bodyPr/>
          <a:lstStyle/>
          <a:p>
            <a:r>
              <a:rPr lang="en-IN"/>
              <a:t>Creating a Blob Container</a:t>
            </a:r>
          </a:p>
        </p:txBody>
      </p:sp>
      <p:sp>
        <p:nvSpPr>
          <p:cNvPr id="4" name="Content Placeholder 2">
            <a:extLst>
              <a:ext uri="{FF2B5EF4-FFF2-40B4-BE49-F238E27FC236}">
                <a16:creationId xmlns:a16="http://schemas.microsoft.com/office/drawing/2014/main" id="{C72C6864-DC28-45CE-81B5-DA0E661D6F31}"/>
              </a:ext>
            </a:extLst>
          </p:cNvPr>
          <p:cNvSpPr txBox="1">
            <a:spLocks/>
          </p:cNvSpPr>
          <p:nvPr/>
        </p:nvSpPr>
        <p:spPr>
          <a:xfrm>
            <a:off x="458787" y="1021215"/>
            <a:ext cx="835864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100" b="0" kern="0" dirty="0">
                <a:solidFill>
                  <a:srgbClr val="000000"/>
                </a:solidFill>
              </a:rPr>
              <a:t>Var </a:t>
            </a:r>
            <a:r>
              <a:rPr lang="en-US" sz="3100" b="0" kern="0" dirty="0" err="1">
                <a:solidFill>
                  <a:srgbClr val="000000"/>
                </a:solidFill>
              </a:rPr>
              <a:t>storageClient</a:t>
            </a:r>
            <a:r>
              <a:rPr lang="en-US" sz="3100" b="0" kern="0" dirty="0">
                <a:solidFill>
                  <a:srgbClr val="000000"/>
                </a:solidFill>
              </a:rPr>
              <a:t> =</a:t>
            </a:r>
          </a:p>
          <a:p>
            <a:pPr marL="0" lvl="0" indent="0">
              <a:buNone/>
            </a:pPr>
            <a:endParaRPr lang="en-US" sz="3100" b="0" kern="0" dirty="0">
              <a:solidFill>
                <a:srgbClr val="000000"/>
              </a:solidFill>
            </a:endParaRPr>
          </a:p>
          <a:p>
            <a:pPr marL="0" lvl="0" indent="0">
              <a:buNone/>
            </a:pPr>
            <a:r>
              <a:rPr lang="en-US" sz="3100" b="0" kern="0" dirty="0" err="1">
                <a:solidFill>
                  <a:srgbClr val="000000"/>
                </a:solidFill>
              </a:rPr>
              <a:t>CloudStorageAccount.parse</a:t>
            </a:r>
            <a:r>
              <a:rPr lang="en-US" sz="3100" b="0" kern="0" dirty="0">
                <a:solidFill>
                  <a:srgbClr val="000000"/>
                </a:solidFill>
              </a:rPr>
              <a:t>(</a:t>
            </a:r>
            <a:r>
              <a:rPr lang="en-US" sz="3100" b="0" kern="0" dirty="0" err="1">
                <a:solidFill>
                  <a:srgbClr val="000000"/>
                </a:solidFill>
              </a:rPr>
              <a:t>connectionString</a:t>
            </a:r>
            <a:r>
              <a:rPr lang="en-US" sz="3100" b="0" kern="0" dirty="0">
                <a:solidFill>
                  <a:srgbClr val="000000"/>
                </a:solidFill>
              </a:rPr>
              <a:t>);</a:t>
            </a:r>
          </a:p>
          <a:p>
            <a:pPr marL="0" lvl="0" indent="0">
              <a:buNone/>
            </a:pPr>
            <a:r>
              <a:rPr lang="en-US" sz="3100" b="0" kern="0" dirty="0">
                <a:solidFill>
                  <a:srgbClr val="000000"/>
                </a:solidFill>
              </a:rPr>
              <a:t>Var </a:t>
            </a:r>
            <a:r>
              <a:rPr lang="en-US" sz="3100" b="0" kern="0" dirty="0" err="1">
                <a:solidFill>
                  <a:srgbClr val="000000"/>
                </a:solidFill>
              </a:rPr>
              <a:t>blobClient</a:t>
            </a:r>
            <a:r>
              <a:rPr lang="en-US" sz="3100" b="0" kern="0" dirty="0">
                <a:solidFill>
                  <a:srgbClr val="000000"/>
                </a:solidFill>
              </a:rPr>
              <a:t> = </a:t>
            </a:r>
            <a:r>
              <a:rPr lang="en-US" sz="3100" b="0" kern="0" dirty="0" err="1">
                <a:solidFill>
                  <a:srgbClr val="000000"/>
                </a:solidFill>
              </a:rPr>
              <a:t>storageClient.CreateCloudBlobClient</a:t>
            </a:r>
            <a:r>
              <a:rPr lang="en-US" sz="3100" b="0" kern="0" dirty="0">
                <a:solidFill>
                  <a:srgbClr val="000000"/>
                </a:solidFill>
              </a:rPr>
              <a:t>();</a:t>
            </a:r>
          </a:p>
          <a:p>
            <a:pPr marL="0" lvl="0" indent="0">
              <a:buNone/>
            </a:pPr>
            <a:r>
              <a:rPr lang="en-US" sz="3100" b="0" kern="0" dirty="0" err="1">
                <a:solidFill>
                  <a:srgbClr val="000000"/>
                </a:solidFill>
              </a:rPr>
              <a:t>CloudBlobContainer</a:t>
            </a:r>
            <a:r>
              <a:rPr lang="en-US" sz="3100" b="0" kern="0" dirty="0">
                <a:solidFill>
                  <a:srgbClr val="000000"/>
                </a:solidFill>
              </a:rPr>
              <a:t> container =</a:t>
            </a:r>
          </a:p>
          <a:p>
            <a:pPr marL="0" lvl="0" indent="0">
              <a:buNone/>
            </a:pPr>
            <a:r>
              <a:rPr lang="en-US" sz="3100" b="0" kern="0" dirty="0">
                <a:solidFill>
                  <a:srgbClr val="000000"/>
                </a:solidFill>
              </a:rPr>
              <a:t> </a:t>
            </a:r>
            <a:r>
              <a:rPr lang="en-US" sz="3100" b="0" kern="0" dirty="0" err="1">
                <a:solidFill>
                  <a:srgbClr val="000000"/>
                </a:solidFill>
              </a:rPr>
              <a:t>blobclient.GetContainerReference</a:t>
            </a:r>
            <a:r>
              <a:rPr lang="en-US" sz="3100" b="0" kern="0" dirty="0">
                <a:solidFill>
                  <a:srgbClr val="000000"/>
                </a:solidFill>
              </a:rPr>
              <a:t>(“</a:t>
            </a:r>
            <a:r>
              <a:rPr lang="en-US" sz="3100" b="0" kern="0" dirty="0" err="1">
                <a:solidFill>
                  <a:srgbClr val="000000"/>
                </a:solidFill>
              </a:rPr>
              <a:t>MyContainer</a:t>
            </a:r>
            <a:r>
              <a:rPr lang="en-US" sz="3100" b="0" kern="0" dirty="0">
                <a:solidFill>
                  <a:srgbClr val="000000"/>
                </a:solidFill>
              </a:rPr>
              <a:t>”);</a:t>
            </a:r>
          </a:p>
          <a:p>
            <a:pPr marL="0" lvl="0" indent="0">
              <a:buNone/>
            </a:pPr>
            <a:r>
              <a:rPr lang="en-US" sz="3100" b="0" kern="0" dirty="0" err="1">
                <a:solidFill>
                  <a:srgbClr val="000000"/>
                </a:solidFill>
              </a:rPr>
              <a:t>container.CreateIfNotExists</a:t>
            </a:r>
            <a:r>
              <a:rPr lang="en-US" sz="3100" b="0" kern="0" dirty="0">
                <a:solidFill>
                  <a:srgbClr val="000000"/>
                </a:solidFill>
              </a:rPr>
              <a:t>();</a:t>
            </a:r>
          </a:p>
        </p:txBody>
      </p:sp>
    </p:spTree>
    <p:extLst>
      <p:ext uri="{BB962C8B-B14F-4D97-AF65-F5344CB8AC3E}">
        <p14:creationId xmlns:p14="http://schemas.microsoft.com/office/powerpoint/2010/main" val="346721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c92b007-b060-4aa5-9152-5c20c1b63a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5506-C4D9-485F-A5F9-E1E82F93CC22}"/>
              </a:ext>
            </a:extLst>
          </p:cNvPr>
          <p:cNvSpPr>
            <a:spLocks noGrp="1"/>
          </p:cNvSpPr>
          <p:nvPr>
            <p:ph type="title"/>
          </p:nvPr>
        </p:nvSpPr>
        <p:spPr/>
        <p:txBody>
          <a:bodyPr/>
          <a:lstStyle/>
          <a:p>
            <a:r>
              <a:rPr lang="en-IN"/>
              <a:t>Standard Blob Operations</a:t>
            </a:r>
          </a:p>
        </p:txBody>
      </p:sp>
      <p:sp>
        <p:nvSpPr>
          <p:cNvPr id="4" name="Content Placeholder 2">
            <a:extLst>
              <a:ext uri="{FF2B5EF4-FFF2-40B4-BE49-F238E27FC236}">
                <a16:creationId xmlns:a16="http://schemas.microsoft.com/office/drawing/2014/main" id="{75A636B2-BA94-4F34-B055-0990B56A8B7D}"/>
              </a:ext>
            </a:extLst>
          </p:cNvPr>
          <p:cNvSpPr txBox="1">
            <a:spLocks/>
          </p:cNvSpPr>
          <p:nvPr/>
        </p:nvSpPr>
        <p:spPr>
          <a:xfrm>
            <a:off x="458788" y="1021214"/>
            <a:ext cx="8119156" cy="5330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t>
            </a:r>
            <a:r>
              <a:rPr lang="en-US" kern="0">
                <a:solidFill>
                  <a:srgbClr val="000000"/>
                </a:solidFill>
              </a:rPr>
              <a:t>CloudBlockBlob </a:t>
            </a:r>
            <a:r>
              <a:rPr lang="en-US" b="0" kern="0">
                <a:solidFill>
                  <a:srgbClr val="000000"/>
                </a:solidFill>
              </a:rPr>
              <a:t>and </a:t>
            </a:r>
            <a:r>
              <a:rPr lang="en-US" kern="0">
                <a:solidFill>
                  <a:srgbClr val="000000"/>
                </a:solidFill>
              </a:rPr>
              <a:t>CloudPageBlob </a:t>
            </a:r>
            <a:r>
              <a:rPr lang="en-US" b="0" kern="0">
                <a:solidFill>
                  <a:srgbClr val="000000"/>
                </a:solidFill>
              </a:rPr>
              <a:t>classes contains a large number of methods for working with blobs</a:t>
            </a:r>
          </a:p>
          <a:p>
            <a:pPr lvl="1"/>
            <a:r>
              <a:rPr lang="en-US" b="0" kern="0">
                <a:solidFill>
                  <a:srgbClr val="000000"/>
                </a:solidFill>
              </a:rPr>
              <a:t>UploadFromStream</a:t>
            </a:r>
          </a:p>
          <a:p>
            <a:pPr lvl="1"/>
            <a:r>
              <a:rPr lang="en-US" b="0" kern="0">
                <a:solidFill>
                  <a:srgbClr val="000000"/>
                </a:solidFill>
              </a:rPr>
              <a:t>DownloadToStream</a:t>
            </a:r>
          </a:p>
          <a:p>
            <a:pPr lvl="1"/>
            <a:r>
              <a:rPr lang="en-US" b="0" kern="0">
                <a:solidFill>
                  <a:srgbClr val="000000"/>
                </a:solidFill>
              </a:rPr>
              <a:t>Delete</a:t>
            </a:r>
          </a:p>
          <a:p>
            <a:pPr lvl="1"/>
            <a:r>
              <a:rPr lang="en-US" b="0" kern="0">
                <a:solidFill>
                  <a:srgbClr val="000000"/>
                </a:solidFill>
              </a:rPr>
              <a:t>FetchAttributes</a:t>
            </a:r>
          </a:p>
          <a:p>
            <a:pPr lvl="1"/>
            <a:r>
              <a:rPr lang="en-US" b="0" kern="0">
                <a:solidFill>
                  <a:srgbClr val="000000"/>
                </a:solidFill>
              </a:rPr>
              <a:t>SetMetadata</a:t>
            </a:r>
          </a:p>
          <a:p>
            <a:pPr lvl="0"/>
            <a:r>
              <a:rPr lang="en-US" kern="0">
                <a:solidFill>
                  <a:srgbClr val="000000"/>
                </a:solidFill>
              </a:rPr>
              <a:t>CloudBlobContainer</a:t>
            </a:r>
            <a:r>
              <a:rPr lang="en-US" b="0" kern="0">
                <a:solidFill>
                  <a:srgbClr val="000000"/>
                </a:solidFill>
              </a:rPr>
              <a:t> and </a:t>
            </a:r>
            <a:r>
              <a:rPr lang="en-US" kern="0">
                <a:solidFill>
                  <a:srgbClr val="000000"/>
                </a:solidFill>
              </a:rPr>
              <a:t>CloudBlobDirectory </a:t>
            </a:r>
            <a:r>
              <a:rPr lang="en-US" b="0" kern="0">
                <a:solidFill>
                  <a:srgbClr val="000000"/>
                </a:solidFill>
              </a:rPr>
              <a:t>reference</a:t>
            </a:r>
            <a:r>
              <a:rPr lang="en-US" kern="0">
                <a:solidFill>
                  <a:srgbClr val="000000"/>
                </a:solidFill>
              </a:rPr>
              <a:t> </a:t>
            </a:r>
            <a:r>
              <a:rPr lang="en-US" b="0" kern="0">
                <a:solidFill>
                  <a:srgbClr val="000000"/>
                </a:solidFill>
              </a:rPr>
              <a:t>a collection</a:t>
            </a:r>
            <a:r>
              <a:rPr lang="en-US" kern="0">
                <a:solidFill>
                  <a:srgbClr val="000000"/>
                </a:solidFill>
              </a:rPr>
              <a:t> </a:t>
            </a:r>
            <a:r>
              <a:rPr lang="en-US" b="0" kern="0">
                <a:solidFill>
                  <a:srgbClr val="000000"/>
                </a:solidFill>
              </a:rPr>
              <a:t>of blobs</a:t>
            </a:r>
          </a:p>
          <a:p>
            <a:pPr lvl="1"/>
            <a:r>
              <a:rPr lang="en-US" b="0" kern="0">
                <a:solidFill>
                  <a:srgbClr val="000000"/>
                </a:solidFill>
              </a:rPr>
              <a:t>ListBlobs</a:t>
            </a:r>
          </a:p>
          <a:p>
            <a:pPr lvl="1"/>
            <a:r>
              <a:rPr lang="en-US" b="0" kern="0">
                <a:solidFill>
                  <a:srgbClr val="000000"/>
                </a:solidFill>
              </a:rPr>
              <a:t>ListBlobsSegmented</a:t>
            </a:r>
            <a:endParaRPr lang="en-US" b="0" kern="0" dirty="0">
              <a:solidFill>
                <a:srgbClr val="000000"/>
              </a:solidFill>
            </a:endParaRPr>
          </a:p>
        </p:txBody>
      </p:sp>
    </p:spTree>
    <p:extLst>
      <p:ext uri="{BB962C8B-B14F-4D97-AF65-F5344CB8AC3E}">
        <p14:creationId xmlns:p14="http://schemas.microsoft.com/office/powerpoint/2010/main" val="404364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6908740-7a35-4b51-9f56-0d842dbfa6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8A05-EC27-4A51-96D1-B155876C992F}"/>
              </a:ext>
            </a:extLst>
          </p:cNvPr>
          <p:cNvSpPr>
            <a:spLocks noGrp="1"/>
          </p:cNvSpPr>
          <p:nvPr>
            <p:ph type="title"/>
          </p:nvPr>
        </p:nvSpPr>
        <p:spPr/>
        <p:txBody>
          <a:bodyPr/>
          <a:lstStyle/>
          <a:p>
            <a:r>
              <a:rPr lang="en-IN"/>
              <a:t>Upload and Download Blobs</a:t>
            </a:r>
          </a:p>
        </p:txBody>
      </p:sp>
      <p:sp>
        <p:nvSpPr>
          <p:cNvPr id="4" name="Content Placeholder 2">
            <a:extLst>
              <a:ext uri="{FF2B5EF4-FFF2-40B4-BE49-F238E27FC236}">
                <a16:creationId xmlns:a16="http://schemas.microsoft.com/office/drawing/2014/main" id="{06A64DBA-CF95-42B6-8BCE-2379560EABC2}"/>
              </a:ext>
            </a:extLst>
          </p:cNvPr>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a:solidFill>
                  <a:srgbClr val="000000"/>
                </a:solidFill>
              </a:rPr>
              <a:t>Var blobClient = </a:t>
            </a:r>
          </a:p>
          <a:p>
            <a:pPr marL="284163" lvl="1" indent="0">
              <a:buNone/>
            </a:pPr>
            <a:r>
              <a:rPr lang="en-US" sz="2000" b="0" kern="0">
                <a:solidFill>
                  <a:srgbClr val="000000"/>
                </a:solidFill>
              </a:rPr>
              <a:t>storageClient.CreateCloudBlobClient();</a:t>
            </a:r>
          </a:p>
          <a:p>
            <a:pPr marL="0" lvl="0" indent="0">
              <a:buNone/>
            </a:pPr>
            <a:r>
              <a:rPr lang="en-US" sz="2000" b="0" kern="0">
                <a:solidFill>
                  <a:srgbClr val="000000"/>
                </a:solidFill>
              </a:rPr>
              <a:t>CloudBlobContainer container = </a:t>
            </a:r>
          </a:p>
          <a:p>
            <a:pPr marL="284163" lvl="1" indent="0">
              <a:buNone/>
            </a:pPr>
            <a:r>
              <a:rPr lang="en-US" sz="2000" b="0" kern="0">
                <a:solidFill>
                  <a:srgbClr val="000000"/>
                </a:solidFill>
              </a:rPr>
              <a:t>blobClinet.GetContainerReference(“MyContainer”);</a:t>
            </a:r>
          </a:p>
          <a:p>
            <a:pPr marL="0" lvl="0" indent="0">
              <a:buNone/>
            </a:pPr>
            <a:r>
              <a:rPr lang="en-US" sz="2000" b="0" kern="0">
                <a:solidFill>
                  <a:srgbClr val="000000"/>
                </a:solidFill>
              </a:rPr>
              <a:t>CloudBlockBlob myBlob = </a:t>
            </a:r>
          </a:p>
          <a:p>
            <a:pPr marL="284163" lvl="1" indent="0">
              <a:buNone/>
            </a:pPr>
            <a:r>
              <a:rPr lang="en-US" sz="2000" b="0" kern="0">
                <a:solidFill>
                  <a:srgbClr val="000000"/>
                </a:solidFill>
              </a:rPr>
              <a:t>container.GetBlockBlobReference(“MyBlob”);</a:t>
            </a:r>
          </a:p>
          <a:p>
            <a:pPr marL="0" lvl="0" indent="0">
              <a:buNone/>
            </a:pPr>
            <a:endParaRPr lang="en-US" sz="2000" b="0" kern="0">
              <a:solidFill>
                <a:srgbClr val="000000"/>
              </a:solidFill>
            </a:endParaRPr>
          </a:p>
          <a:p>
            <a:pPr marL="0" lvl="0" indent="0">
              <a:buNone/>
            </a:pPr>
            <a:r>
              <a:rPr lang="en-US" sz="2000" b="0" kern="0">
                <a:solidFill>
                  <a:srgbClr val="000000"/>
                </a:solidFill>
              </a:rPr>
              <a:t>If (!myBlob.Exists())</a:t>
            </a:r>
          </a:p>
          <a:p>
            <a:pPr marL="0" lvl="0" indent="0">
              <a:buNone/>
            </a:pPr>
            <a:r>
              <a:rPr lang="en-US" sz="2000" b="0" kern="0">
                <a:solidFill>
                  <a:srgbClr val="000000"/>
                </a:solidFill>
              </a:rPr>
              <a:t>{</a:t>
            </a:r>
          </a:p>
          <a:p>
            <a:pPr marL="284163" lvl="1" indent="0">
              <a:buNone/>
            </a:pPr>
            <a:r>
              <a:rPr lang="en-US" sz="2000" b="0" kern="0">
                <a:solidFill>
                  <a:srgbClr val="000000"/>
                </a:solidFill>
              </a:rPr>
              <a:t>myBlob.UploadFromStream(fileStream);</a:t>
            </a:r>
          </a:p>
          <a:p>
            <a:pPr marL="284163" lvl="1" indent="0">
              <a:buNone/>
            </a:pPr>
            <a:r>
              <a:rPr lang="en-US" sz="2000" b="0" kern="0">
                <a:solidFill>
                  <a:srgbClr val="000000"/>
                </a:solidFill>
              </a:rPr>
              <a:t>myBlob.DownloadeToStream(memoryStream);</a:t>
            </a:r>
          </a:p>
          <a:p>
            <a:pPr marL="284163" lvl="1" indent="0">
              <a:buNone/>
            </a:pPr>
            <a:r>
              <a:rPr lang="en-US" sz="2000" b="0" kern="0">
                <a:solidFill>
                  <a:srgbClr val="000000"/>
                </a:solidFill>
              </a:rPr>
              <a:t>myBlob.Delete();</a:t>
            </a:r>
          </a:p>
          <a:p>
            <a:pPr marL="0" lvl="0" indent="0">
              <a:buNone/>
            </a:pPr>
            <a:r>
              <a:rPr lang="en-US" sz="2000" b="0" kern="0">
                <a:solidFill>
                  <a:srgbClr val="000000"/>
                </a:solidFill>
              </a:rPr>
              <a:t>}</a:t>
            </a:r>
            <a:endParaRPr lang="en-US" sz="2000" b="0" kern="0" dirty="0">
              <a:solidFill>
                <a:srgbClr val="000000"/>
              </a:solidFill>
            </a:endParaRPr>
          </a:p>
        </p:txBody>
      </p:sp>
    </p:spTree>
    <p:extLst>
      <p:ext uri="{BB962C8B-B14F-4D97-AF65-F5344CB8AC3E}">
        <p14:creationId xmlns:p14="http://schemas.microsoft.com/office/powerpoint/2010/main" val="338002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ba1bcfc-4839-40a0-b721-a9a7906ea32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2FBD-134C-414C-9F02-699E7F91FB6D}"/>
              </a:ext>
            </a:extLst>
          </p:cNvPr>
          <p:cNvSpPr>
            <a:spLocks noGrp="1"/>
          </p:cNvSpPr>
          <p:nvPr>
            <p:ph type="title"/>
          </p:nvPr>
        </p:nvSpPr>
        <p:spPr>
          <a:xfrm>
            <a:off x="460374" y="-2"/>
            <a:ext cx="8378825" cy="740664"/>
          </a:xfrm>
        </p:spPr>
        <p:txBody>
          <a:bodyPr/>
          <a:lstStyle/>
          <a:p>
            <a:r>
              <a:rPr lang="en-US" dirty="0"/>
              <a:t>Demonstration: Uploading and Downloading Blobs from the Microsoft Azure Storage Emulator</a:t>
            </a:r>
            <a:endParaRPr lang="en-IN" dirty="0"/>
          </a:p>
        </p:txBody>
      </p:sp>
      <p:sp>
        <p:nvSpPr>
          <p:cNvPr id="4" name="Content Placeholder 2">
            <a:extLst>
              <a:ext uri="{FF2B5EF4-FFF2-40B4-BE49-F238E27FC236}">
                <a16:creationId xmlns:a16="http://schemas.microsoft.com/office/drawing/2014/main" id="{4C8C0C17-5FB1-49A2-9869-2B06914750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this demonstration, you will learn how to:</a:t>
            </a:r>
          </a:p>
          <a:p>
            <a:pPr lvl="1"/>
            <a:r>
              <a:rPr lang="en-US" b="0" kern="0" dirty="0">
                <a:solidFill>
                  <a:srgbClr val="000000"/>
                </a:solidFill>
              </a:rPr>
              <a:t>Use the Storage API to:</a:t>
            </a:r>
          </a:p>
          <a:p>
            <a:pPr lvl="2"/>
            <a:r>
              <a:rPr lang="en-US" b="0" kern="0" dirty="0">
                <a:solidFill>
                  <a:srgbClr val="000000"/>
                </a:solidFill>
              </a:rPr>
              <a:t>Create blob containers</a:t>
            </a:r>
          </a:p>
          <a:p>
            <a:pPr lvl="2"/>
            <a:r>
              <a:rPr lang="en-US" b="0" kern="0" dirty="0">
                <a:solidFill>
                  <a:srgbClr val="000000"/>
                </a:solidFill>
              </a:rPr>
              <a:t>Upload files to a blob container</a:t>
            </a:r>
          </a:p>
          <a:p>
            <a:pPr lvl="2"/>
            <a:r>
              <a:rPr lang="en-US" b="0" kern="0" dirty="0">
                <a:solidFill>
                  <a:srgbClr val="000000"/>
                </a:solidFill>
              </a:rPr>
              <a:t>Download a blob from a container</a:t>
            </a:r>
          </a:p>
          <a:p>
            <a:pPr lvl="2"/>
            <a:r>
              <a:rPr lang="en-US" b="0" kern="0" dirty="0">
                <a:solidFill>
                  <a:srgbClr val="000000"/>
                </a:solidFill>
              </a:rPr>
              <a:t>Get a list of blobs in a container</a:t>
            </a:r>
          </a:p>
          <a:p>
            <a:pPr lvl="1"/>
            <a:r>
              <a:rPr lang="en-US" b="0" kern="0" dirty="0">
                <a:solidFill>
                  <a:srgbClr val="000000"/>
                </a:solidFill>
              </a:rPr>
              <a:t>Download a blob by using an HTTP GET request</a:t>
            </a:r>
          </a:p>
          <a:p>
            <a:pPr lvl="1"/>
            <a:r>
              <a:rPr lang="en-US" b="0" kern="0" dirty="0">
                <a:solidFill>
                  <a:srgbClr val="000000"/>
                </a:solidFill>
              </a:rPr>
              <a:t>View the contents of a blob storage in Visual Studio 2017</a:t>
            </a:r>
          </a:p>
          <a:p>
            <a:pPr lvl="1"/>
            <a:endParaRPr lang="en-US" b="0" kern="0" dirty="0">
              <a:solidFill>
                <a:srgbClr val="000000"/>
              </a:solidFill>
            </a:endParaRPr>
          </a:p>
        </p:txBody>
      </p:sp>
    </p:spTree>
    <p:extLst>
      <p:ext uri="{BB962C8B-B14F-4D97-AF65-F5344CB8AC3E}">
        <p14:creationId xmlns:p14="http://schemas.microsoft.com/office/powerpoint/2010/main" val="383936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7602725-4a44-49c1-97d2-f268bd43f9a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9229-68E6-4F5F-A7E6-1DF395BE0084}"/>
              </a:ext>
            </a:extLst>
          </p:cNvPr>
          <p:cNvSpPr>
            <a:spLocks noGrp="1"/>
          </p:cNvSpPr>
          <p:nvPr>
            <p:ph type="title"/>
          </p:nvPr>
        </p:nvSpPr>
        <p:spPr/>
        <p:txBody>
          <a:bodyPr/>
          <a:lstStyle/>
          <a:p>
            <a:r>
              <a:rPr lang="en-IN"/>
              <a:t>Creating Retry Policies</a:t>
            </a:r>
          </a:p>
        </p:txBody>
      </p:sp>
      <p:sp>
        <p:nvSpPr>
          <p:cNvPr id="4" name="Content Placeholder 2">
            <a:extLst>
              <a:ext uri="{FF2B5EF4-FFF2-40B4-BE49-F238E27FC236}">
                <a16:creationId xmlns:a16="http://schemas.microsoft.com/office/drawing/2014/main" id="{117DDEEE-F8C3-45B9-BC2C-6A4524339ED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Storage is an independent service and requires access over the network</a:t>
            </a:r>
          </a:p>
          <a:p>
            <a:pPr lvl="0"/>
            <a:r>
              <a:rPr lang="en-US" sz="2400" b="0" kern="0">
                <a:solidFill>
                  <a:srgbClr val="000000"/>
                </a:solidFill>
              </a:rPr>
              <a:t>To overcome temporary access problems, use retry policies</a:t>
            </a:r>
          </a:p>
          <a:p>
            <a:pPr lvl="0"/>
            <a:r>
              <a:rPr lang="en-US" sz="2400" b="0" kern="0">
                <a:solidFill>
                  <a:srgbClr val="000000"/>
                </a:solidFill>
              </a:rPr>
              <a:t>Storage Client contains a built-in retry mechanism with three retry policies:</a:t>
            </a:r>
          </a:p>
          <a:p>
            <a:pPr lvl="1"/>
            <a:r>
              <a:rPr lang="en-US" sz="2000" b="0" kern="0">
                <a:solidFill>
                  <a:srgbClr val="000000"/>
                </a:solidFill>
              </a:rPr>
              <a:t>NoRetry</a:t>
            </a:r>
          </a:p>
          <a:p>
            <a:pPr lvl="1"/>
            <a:r>
              <a:rPr lang="en-US" sz="2000" b="0" kern="0">
                <a:solidFill>
                  <a:srgbClr val="000000"/>
                </a:solidFill>
              </a:rPr>
              <a:t>LinearRetry</a:t>
            </a:r>
          </a:p>
          <a:p>
            <a:pPr lvl="1"/>
            <a:r>
              <a:rPr lang="en-US" sz="2000" b="0" kern="0">
                <a:solidFill>
                  <a:srgbClr val="000000"/>
                </a:solidFill>
              </a:rPr>
              <a:t>ExponentialRetry</a:t>
            </a:r>
          </a:p>
          <a:p>
            <a:pPr lvl="0"/>
            <a:r>
              <a:rPr lang="en-US" sz="2400" b="0" kern="0">
                <a:solidFill>
                  <a:srgbClr val="000000"/>
                </a:solidFill>
              </a:rPr>
              <a:t>You can construct your own custom retry policy</a:t>
            </a:r>
          </a:p>
          <a:p>
            <a:pPr marL="0" lvl="0" indent="0">
              <a:buNone/>
            </a:pPr>
            <a:endParaRPr lang="en-US" b="0" kern="0">
              <a:solidFill>
                <a:srgbClr val="000000"/>
              </a:solidFill>
            </a:endParaRPr>
          </a:p>
          <a:p>
            <a:pPr marL="0" lvl="0" indent="0">
              <a:buNone/>
            </a:pPr>
            <a:r>
              <a:rPr lang="en-US" sz="1800" b="0" kern="0">
                <a:solidFill>
                  <a:srgbClr val="000000"/>
                </a:solidFill>
                <a:latin typeface="Segoe "/>
              </a:rPr>
              <a:t>var blobclient = storageAccount.CreateCloudBlobClient();</a:t>
            </a:r>
          </a:p>
          <a:p>
            <a:pPr marL="0" lvl="0" indent="0">
              <a:buNone/>
            </a:pPr>
            <a:r>
              <a:rPr lang="en-US" sz="1800" b="0" kern="0">
                <a:solidFill>
                  <a:srgbClr val="000000"/>
                </a:solidFill>
                <a:latin typeface="Segoe "/>
              </a:rPr>
              <a:t>blobClient.RetryPolicy = new LinearRetry(TimeSpan.FromSeconds(2), 10);</a:t>
            </a:r>
            <a:endParaRPr lang="en-US" sz="1800" b="0" kern="0" dirty="0">
              <a:solidFill>
                <a:srgbClr val="000000"/>
              </a:solidFill>
              <a:latin typeface="Segoe "/>
            </a:endParaRPr>
          </a:p>
        </p:txBody>
      </p:sp>
    </p:spTree>
    <p:extLst>
      <p:ext uri="{BB962C8B-B14F-4D97-AF65-F5344CB8AC3E}">
        <p14:creationId xmlns:p14="http://schemas.microsoft.com/office/powerpoint/2010/main" val="107508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098B-F1AF-4D75-9D6F-EA05E5F8C6D8}"/>
              </a:ext>
            </a:extLst>
          </p:cNvPr>
          <p:cNvSpPr>
            <a:spLocks noGrp="1"/>
          </p:cNvSpPr>
          <p:nvPr>
            <p:ph type="title"/>
          </p:nvPr>
        </p:nvSpPr>
        <p:spPr/>
        <p:txBody>
          <a:bodyPr/>
          <a:lstStyle/>
          <a:p>
            <a:r>
              <a:rPr lang="en-IN"/>
              <a:t>Lesson 3: Table Storage</a:t>
            </a:r>
          </a:p>
        </p:txBody>
      </p:sp>
      <p:sp>
        <p:nvSpPr>
          <p:cNvPr id="3" name="Text Placeholder 2">
            <a:extLst>
              <a:ext uri="{FF2B5EF4-FFF2-40B4-BE49-F238E27FC236}">
                <a16:creationId xmlns:a16="http://schemas.microsoft.com/office/drawing/2014/main" id="{90DA6ACC-BAE2-45AD-9EA4-20C9A7338E07}"/>
              </a:ext>
            </a:extLst>
          </p:cNvPr>
          <p:cNvSpPr>
            <a:spLocks noGrp="1"/>
          </p:cNvSpPr>
          <p:nvPr>
            <p:ph type="body" idx="1"/>
          </p:nvPr>
        </p:nvSpPr>
        <p:spPr/>
        <p:txBody>
          <a:bodyPr/>
          <a:lstStyle/>
          <a:p>
            <a:r>
              <a:rPr lang="en-US"/>
              <a:t>Table Storage vs. Relational Databases
Working with Tables: Creating and Deleting
Creating Entity Structures in Code
Working with Entities: Query, Add, Update, and Delete
Demonstration: Working with Tables and Reshaping Entities</a:t>
            </a:r>
            <a:endParaRPr lang="en-IN"/>
          </a:p>
        </p:txBody>
      </p:sp>
    </p:spTree>
    <p:extLst>
      <p:ext uri="{BB962C8B-B14F-4D97-AF65-F5344CB8AC3E}">
        <p14:creationId xmlns:p14="http://schemas.microsoft.com/office/powerpoint/2010/main" val="364970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1C1C-905A-4E77-8B67-54DAC2B4D02A}"/>
              </a:ext>
            </a:extLst>
          </p:cNvPr>
          <p:cNvSpPr>
            <a:spLocks noGrp="1"/>
          </p:cNvSpPr>
          <p:nvPr>
            <p:ph type="title"/>
          </p:nvPr>
        </p:nvSpPr>
        <p:spPr/>
        <p:txBody>
          <a:bodyPr/>
          <a:lstStyle/>
          <a:p>
            <a:r>
              <a:rPr lang="en-IN"/>
              <a:t>Table Storage vs. Relational Databases</a:t>
            </a:r>
          </a:p>
        </p:txBody>
      </p:sp>
      <p:sp>
        <p:nvSpPr>
          <p:cNvPr id="4" name="Content Placeholder 2">
            <a:extLst>
              <a:ext uri="{FF2B5EF4-FFF2-40B4-BE49-F238E27FC236}">
                <a16:creationId xmlns:a16="http://schemas.microsoft.com/office/drawing/2014/main" id="{62875703-BF73-4DC8-AB18-B1D93401B46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is a lightweight Key-Value NoSQL database</a:t>
            </a:r>
          </a:p>
          <a:p>
            <a:pPr lvl="1"/>
            <a:r>
              <a:rPr lang="en-US" b="0" kern="0">
                <a:solidFill>
                  <a:srgbClr val="000000"/>
                </a:solidFill>
              </a:rPr>
              <a:t>No schema</a:t>
            </a:r>
          </a:p>
          <a:p>
            <a:pPr lvl="1"/>
            <a:r>
              <a:rPr lang="en-US" b="0" kern="0">
                <a:solidFill>
                  <a:srgbClr val="000000"/>
                </a:solidFill>
              </a:rPr>
              <a:t>Simple data querying</a:t>
            </a:r>
          </a:p>
          <a:p>
            <a:pPr lvl="1"/>
            <a:r>
              <a:rPr lang="en-US" b="0" kern="0">
                <a:solidFill>
                  <a:srgbClr val="000000"/>
                </a:solidFill>
              </a:rPr>
              <a:t>Designed for scale</a:t>
            </a:r>
          </a:p>
          <a:p>
            <a:pPr lvl="1"/>
            <a:r>
              <a:rPr lang="en-US" b="0" kern="0">
                <a:solidFill>
                  <a:srgbClr val="000000"/>
                </a:solidFill>
              </a:rPr>
              <a:t>No joins, foreign keys, or stored procedure</a:t>
            </a:r>
          </a:p>
          <a:p>
            <a:pPr lvl="0"/>
            <a:r>
              <a:rPr lang="en-US" b="0" kern="0">
                <a:solidFill>
                  <a:srgbClr val="000000"/>
                </a:solidFill>
              </a:rPr>
              <a:t>Table storage stores entities</a:t>
            </a:r>
          </a:p>
          <a:p>
            <a:pPr lvl="1"/>
            <a:r>
              <a:rPr lang="en-US" b="0" kern="0">
                <a:solidFill>
                  <a:srgbClr val="000000"/>
                </a:solidFill>
              </a:rPr>
              <a:t>Set of properties of primitive types</a:t>
            </a:r>
          </a:p>
          <a:p>
            <a:pPr lvl="1"/>
            <a:r>
              <a:rPr lang="en-US" b="0" kern="0">
                <a:solidFill>
                  <a:srgbClr val="000000"/>
                </a:solidFill>
              </a:rPr>
              <a:t>Must include partition key, row key, and a timestamp</a:t>
            </a:r>
            <a:endParaRPr lang="en-US" b="0" kern="0" dirty="0">
              <a:solidFill>
                <a:srgbClr val="000000"/>
              </a:solidFill>
            </a:endParaRPr>
          </a:p>
        </p:txBody>
      </p:sp>
    </p:spTree>
    <p:extLst>
      <p:ext uri="{BB962C8B-B14F-4D97-AF65-F5344CB8AC3E}">
        <p14:creationId xmlns:p14="http://schemas.microsoft.com/office/powerpoint/2010/main" val="29119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BAEF-A09F-4C54-A333-F3E7C16E996B}"/>
              </a:ext>
            </a:extLst>
          </p:cNvPr>
          <p:cNvSpPr>
            <a:spLocks noGrp="1"/>
          </p:cNvSpPr>
          <p:nvPr>
            <p:ph type="title"/>
          </p:nvPr>
        </p:nvSpPr>
        <p:spPr/>
        <p:txBody>
          <a:bodyPr/>
          <a:lstStyle/>
          <a:p>
            <a:r>
              <a:rPr lang="en-IN"/>
              <a:t>Module Overview</a:t>
            </a:r>
          </a:p>
        </p:txBody>
      </p:sp>
      <p:sp>
        <p:nvSpPr>
          <p:cNvPr id="3" name="Text Placeholder 2">
            <a:extLst>
              <a:ext uri="{FF2B5EF4-FFF2-40B4-BE49-F238E27FC236}">
                <a16:creationId xmlns:a16="http://schemas.microsoft.com/office/drawing/2014/main" id="{23FEF092-E5F3-4A50-9FBB-43AECB019CB3}"/>
              </a:ext>
            </a:extLst>
          </p:cNvPr>
          <p:cNvSpPr>
            <a:spLocks noGrp="1"/>
          </p:cNvSpPr>
          <p:nvPr>
            <p:ph type="body" idx="1"/>
          </p:nvPr>
        </p:nvSpPr>
        <p:spPr/>
        <p:txBody>
          <a:bodyPr/>
          <a:lstStyle/>
          <a:p>
            <a:r>
              <a:rPr lang="en-US"/>
              <a:t>Introduction to Azure Storage
Azure Blob Storage
Table Storage
Queue Storage
Restricting Access to Storage</a:t>
            </a:r>
            <a:endParaRPr lang="en-IN"/>
          </a:p>
        </p:txBody>
      </p:sp>
    </p:spTree>
    <p:extLst>
      <p:ext uri="{BB962C8B-B14F-4D97-AF65-F5344CB8AC3E}">
        <p14:creationId xmlns:p14="http://schemas.microsoft.com/office/powerpoint/2010/main" val="92795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AF4A-AA99-46A9-806E-9C60060263F0}"/>
              </a:ext>
            </a:extLst>
          </p:cNvPr>
          <p:cNvSpPr>
            <a:spLocks noGrp="1"/>
          </p:cNvSpPr>
          <p:nvPr>
            <p:ph type="title"/>
          </p:nvPr>
        </p:nvSpPr>
        <p:spPr/>
        <p:txBody>
          <a:bodyPr/>
          <a:lstStyle/>
          <a:p>
            <a:r>
              <a:rPr lang="en-US"/>
              <a:t>Working with Tables: Creating and Deleting</a:t>
            </a:r>
            <a:endParaRPr lang="en-IN"/>
          </a:p>
        </p:txBody>
      </p:sp>
      <p:sp>
        <p:nvSpPr>
          <p:cNvPr id="4" name="Content Placeholder 2">
            <a:extLst>
              <a:ext uri="{FF2B5EF4-FFF2-40B4-BE49-F238E27FC236}">
                <a16:creationId xmlns:a16="http://schemas.microsoft.com/office/drawing/2014/main" id="{AD08FA70-55C0-4CF2-A842-F8C662A8162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To create or delete a table, use</a:t>
            </a:r>
          </a:p>
          <a:p>
            <a:pPr lvl="1"/>
            <a:r>
              <a:rPr lang="en-US" b="0" kern="0" dirty="0"/>
              <a:t>Storage Client API</a:t>
            </a:r>
          </a:p>
          <a:p>
            <a:pPr lvl="1"/>
            <a:r>
              <a:rPr lang="en-US" b="0" kern="0" dirty="0"/>
              <a:t>HTTP-based APIs</a:t>
            </a:r>
          </a:p>
          <a:p>
            <a:pPr lvl="1"/>
            <a:r>
              <a:rPr lang="en-US" b="0" kern="0" dirty="0"/>
              <a:t>Visual Studio 2017</a:t>
            </a:r>
          </a:p>
          <a:p>
            <a:pPr lvl="1"/>
            <a:r>
              <a:rPr lang="en-US" b="0" kern="0" dirty="0"/>
              <a:t>Third-party storage management tools</a:t>
            </a:r>
          </a:p>
          <a:p>
            <a:endParaRPr lang="en-US" b="0" kern="0" dirty="0"/>
          </a:p>
          <a:p>
            <a:endParaRPr lang="en-US" b="0" kern="0" dirty="0"/>
          </a:p>
          <a:p>
            <a:pPr marL="0" indent="0">
              <a:buFont typeface="Arial" pitchFamily="34" charset="0"/>
              <a:buNone/>
            </a:pPr>
            <a:r>
              <a:rPr lang="en-US" sz="2000" b="0" kern="0" dirty="0" err="1"/>
              <a:t>var</a:t>
            </a:r>
            <a:r>
              <a:rPr lang="en-US" sz="2000" b="0" kern="0" dirty="0"/>
              <a:t> </a:t>
            </a:r>
            <a:r>
              <a:rPr lang="en-US" sz="2000" b="0" kern="0" dirty="0" err="1"/>
              <a:t>storageClient</a:t>
            </a:r>
            <a:r>
              <a:rPr lang="en-US" sz="2000" b="0" kern="0" dirty="0"/>
              <a:t> = </a:t>
            </a:r>
            <a:r>
              <a:rPr lang="en-US" sz="2000" b="0" kern="0" dirty="0" err="1"/>
              <a:t>CloudStorageAccount.Parse</a:t>
            </a:r>
            <a:r>
              <a:rPr lang="en-US" sz="2000" b="0" kern="0" dirty="0"/>
              <a:t>(</a:t>
            </a:r>
            <a:r>
              <a:rPr lang="en-US" sz="2000" b="0" kern="0" dirty="0" err="1"/>
              <a:t>connectionString</a:t>
            </a:r>
            <a:r>
              <a:rPr lang="en-US" sz="2000" b="0" kern="0" dirty="0"/>
              <a:t>);</a:t>
            </a:r>
          </a:p>
          <a:p>
            <a:pPr marL="0" indent="0">
              <a:buFont typeface="Arial" pitchFamily="34" charset="0"/>
              <a:buNone/>
            </a:pPr>
            <a:r>
              <a:rPr lang="en-US" sz="2000" b="0" kern="0" dirty="0" err="1"/>
              <a:t>var</a:t>
            </a:r>
            <a:r>
              <a:rPr lang="en-US" sz="2000" b="0" kern="0" dirty="0"/>
              <a:t> </a:t>
            </a:r>
            <a:r>
              <a:rPr lang="en-US" sz="2000" b="0" kern="0" dirty="0" err="1"/>
              <a:t>tableClient</a:t>
            </a:r>
            <a:r>
              <a:rPr lang="en-US" sz="2000" b="0" kern="0" dirty="0"/>
              <a:t> = </a:t>
            </a:r>
            <a:r>
              <a:rPr lang="en-US" sz="2000" b="0" kern="0" dirty="0" err="1"/>
              <a:t>storageClient.CreateCloudTableClient</a:t>
            </a:r>
            <a:r>
              <a:rPr lang="en-US" sz="2000" b="0" kern="0" dirty="0"/>
              <a:t>();</a:t>
            </a:r>
          </a:p>
          <a:p>
            <a:pPr marL="0" indent="0">
              <a:buFont typeface="Arial" pitchFamily="34" charset="0"/>
              <a:buNone/>
            </a:pPr>
            <a:r>
              <a:rPr lang="en-US" sz="2000" b="0" kern="0" dirty="0" err="1"/>
              <a:t>var</a:t>
            </a:r>
            <a:r>
              <a:rPr lang="en-US" sz="2000" b="0" kern="0" dirty="0"/>
              <a:t> table = </a:t>
            </a:r>
            <a:r>
              <a:rPr lang="en-US" sz="2000" b="0" kern="0" dirty="0" err="1"/>
              <a:t>tableClient.GetTableReference</a:t>
            </a:r>
            <a:r>
              <a:rPr lang="en-US" sz="2000" b="0" kern="0" dirty="0"/>
              <a:t>(“customers”);</a:t>
            </a:r>
          </a:p>
          <a:p>
            <a:pPr marL="0" indent="0">
              <a:buFont typeface="Arial" pitchFamily="34" charset="0"/>
              <a:buNone/>
            </a:pPr>
            <a:r>
              <a:rPr lang="en-US" sz="2000" b="0" kern="0" dirty="0" err="1"/>
              <a:t>table.CreateIfNotExists</a:t>
            </a:r>
            <a:r>
              <a:rPr lang="en-US" sz="2000" b="0" kern="0" dirty="0"/>
              <a:t>();</a:t>
            </a:r>
          </a:p>
          <a:p>
            <a:endParaRPr lang="en-US" b="0" kern="0" dirty="0"/>
          </a:p>
        </p:txBody>
      </p:sp>
    </p:spTree>
    <p:extLst>
      <p:ext uri="{BB962C8B-B14F-4D97-AF65-F5344CB8AC3E}">
        <p14:creationId xmlns:p14="http://schemas.microsoft.com/office/powerpoint/2010/main" val="267439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AF01-914A-46CB-8AB6-2DF21DDFFA05}"/>
              </a:ext>
            </a:extLst>
          </p:cNvPr>
          <p:cNvSpPr>
            <a:spLocks noGrp="1"/>
          </p:cNvSpPr>
          <p:nvPr>
            <p:ph type="title"/>
          </p:nvPr>
        </p:nvSpPr>
        <p:spPr/>
        <p:txBody>
          <a:bodyPr/>
          <a:lstStyle/>
          <a:p>
            <a:r>
              <a:rPr lang="en-US"/>
              <a:t>Creating Entity Structures in Code</a:t>
            </a:r>
            <a:endParaRPr lang="en-IN"/>
          </a:p>
        </p:txBody>
      </p:sp>
      <p:sp>
        <p:nvSpPr>
          <p:cNvPr id="4" name="Content Placeholder 2">
            <a:extLst>
              <a:ext uri="{FF2B5EF4-FFF2-40B4-BE49-F238E27FC236}">
                <a16:creationId xmlns:a16="http://schemas.microsoft.com/office/drawing/2014/main" id="{C7CF9105-B4E0-48C3-89B2-6F01F9173DD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Key-value sets are expressed as managed objects referred to as Entities</a:t>
            </a:r>
          </a:p>
          <a:p>
            <a:pPr lvl="0"/>
            <a:r>
              <a:rPr lang="en-GB" b="0" kern="0">
                <a:solidFill>
                  <a:srgbClr val="000000"/>
                </a:solidFill>
              </a:rPr>
              <a:t>Each entity contains three basic properties: </a:t>
            </a:r>
            <a:r>
              <a:rPr lang="en-GB" kern="0">
                <a:solidFill>
                  <a:srgbClr val="000000"/>
                </a:solidFill>
              </a:rPr>
              <a:t>PartitionKey</a:t>
            </a:r>
            <a:r>
              <a:rPr lang="en-GB" b="0" kern="0">
                <a:solidFill>
                  <a:srgbClr val="000000"/>
                </a:solidFill>
              </a:rPr>
              <a:t>, </a:t>
            </a:r>
            <a:r>
              <a:rPr lang="en-GB" kern="0">
                <a:solidFill>
                  <a:srgbClr val="000000"/>
                </a:solidFill>
              </a:rPr>
              <a:t>RowKey</a:t>
            </a:r>
            <a:r>
              <a:rPr lang="en-GB" b="0" kern="0">
                <a:solidFill>
                  <a:srgbClr val="000000"/>
                </a:solidFill>
              </a:rPr>
              <a:t>, and </a:t>
            </a:r>
            <a:r>
              <a:rPr lang="en-GB" kern="0">
                <a:solidFill>
                  <a:srgbClr val="000000"/>
                </a:solidFill>
              </a:rPr>
              <a:t>Timestamp</a:t>
            </a:r>
          </a:p>
          <a:p>
            <a:pPr lvl="0"/>
            <a:r>
              <a:rPr lang="en-GB" b="0" kern="0">
                <a:solidFill>
                  <a:srgbClr val="000000"/>
                </a:solidFill>
              </a:rPr>
              <a:t>To create an entity class, either:</a:t>
            </a:r>
          </a:p>
          <a:p>
            <a:pPr lvl="1"/>
            <a:r>
              <a:rPr lang="en-GB" b="0" kern="0">
                <a:solidFill>
                  <a:srgbClr val="000000"/>
                </a:solidFill>
              </a:rPr>
              <a:t>Derive from the </a:t>
            </a:r>
            <a:r>
              <a:rPr lang="en-GB" kern="0">
                <a:solidFill>
                  <a:srgbClr val="000000"/>
                </a:solidFill>
              </a:rPr>
              <a:t>TableServiceEntity</a:t>
            </a:r>
            <a:r>
              <a:rPr lang="en-GB" b="0" kern="0">
                <a:solidFill>
                  <a:srgbClr val="000000"/>
                </a:solidFill>
              </a:rPr>
              <a:t> class, to inherit the required properties</a:t>
            </a:r>
          </a:p>
          <a:p>
            <a:pPr lvl="1"/>
            <a:r>
              <a:rPr lang="en-GB" b="0" kern="0">
                <a:solidFill>
                  <a:srgbClr val="000000"/>
                </a:solidFill>
              </a:rPr>
              <a:t>Define the required properties explicitly and decorate the class with the </a:t>
            </a:r>
            <a:r>
              <a:rPr lang="en-GB" kern="0">
                <a:solidFill>
                  <a:srgbClr val="000000"/>
                </a:solidFill>
              </a:rPr>
              <a:t>[</a:t>
            </a:r>
            <a:r>
              <a:rPr lang="en-US" kern="0">
                <a:solidFill>
                  <a:srgbClr val="000000"/>
                </a:solidFill>
              </a:rPr>
              <a:t>DataServiceKey]</a:t>
            </a:r>
            <a:r>
              <a:rPr lang="en-US" b="0" kern="0">
                <a:solidFill>
                  <a:srgbClr val="000000"/>
                </a:solidFill>
              </a:rPr>
              <a:t> attribute</a:t>
            </a:r>
          </a:p>
          <a:p>
            <a:pPr lvl="0"/>
            <a:endParaRPr lang="en-US" b="0" kern="0" dirty="0">
              <a:solidFill>
                <a:srgbClr val="000000"/>
              </a:solidFill>
            </a:endParaRPr>
          </a:p>
        </p:txBody>
      </p:sp>
    </p:spTree>
    <p:extLst>
      <p:ext uri="{BB962C8B-B14F-4D97-AF65-F5344CB8AC3E}">
        <p14:creationId xmlns:p14="http://schemas.microsoft.com/office/powerpoint/2010/main" val="264814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9c0702-beae-458d-9510-8c423988a4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6D6A-7E9F-4D73-B4E1-AB65968216FE}"/>
              </a:ext>
            </a:extLst>
          </p:cNvPr>
          <p:cNvSpPr>
            <a:spLocks noGrp="1"/>
          </p:cNvSpPr>
          <p:nvPr>
            <p:ph type="title"/>
          </p:nvPr>
        </p:nvSpPr>
        <p:spPr/>
        <p:txBody>
          <a:bodyPr/>
          <a:lstStyle/>
          <a:p>
            <a:r>
              <a:rPr lang="en-US"/>
              <a:t>Working with Entities: Query, Add, Update, and Delete</a:t>
            </a:r>
            <a:endParaRPr lang="en-IN"/>
          </a:p>
        </p:txBody>
      </p:sp>
      <p:sp>
        <p:nvSpPr>
          <p:cNvPr id="4" name="Content Placeholder 2">
            <a:extLst>
              <a:ext uri="{FF2B5EF4-FFF2-40B4-BE49-F238E27FC236}">
                <a16:creationId xmlns:a16="http://schemas.microsoft.com/office/drawing/2014/main" id="{88587C81-7947-49CC-AE4D-041583E0DD2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Entity operations are performed using the </a:t>
            </a:r>
            <a:r>
              <a:rPr lang="en-US" kern="0">
                <a:solidFill>
                  <a:srgbClr val="000000"/>
                </a:solidFill>
              </a:rPr>
              <a:t>TableOperation</a:t>
            </a:r>
            <a:r>
              <a:rPr lang="en-US" b="0" kern="0">
                <a:solidFill>
                  <a:srgbClr val="000000"/>
                </a:solidFill>
              </a:rPr>
              <a:t> and </a:t>
            </a:r>
            <a:r>
              <a:rPr lang="en-US" kern="0">
                <a:solidFill>
                  <a:srgbClr val="000000"/>
                </a:solidFill>
              </a:rPr>
              <a:t>TableQuery</a:t>
            </a:r>
            <a:r>
              <a:rPr lang="en-US" b="0" kern="0">
                <a:solidFill>
                  <a:srgbClr val="000000"/>
                </a:solidFill>
              </a:rPr>
              <a:t> classes</a:t>
            </a:r>
          </a:p>
          <a:p>
            <a:pPr lvl="0"/>
            <a:r>
              <a:rPr lang="en-GB" b="0" kern="0">
                <a:solidFill>
                  <a:srgbClr val="000000"/>
                </a:solidFill>
              </a:rPr>
              <a:t>Use the </a:t>
            </a:r>
            <a:r>
              <a:rPr lang="en-GB" kern="0">
                <a:solidFill>
                  <a:srgbClr val="000000"/>
                </a:solidFill>
              </a:rPr>
              <a:t>TableOperation</a:t>
            </a:r>
            <a:r>
              <a:rPr lang="en-GB" b="0" kern="0">
                <a:solidFill>
                  <a:srgbClr val="000000"/>
                </a:solidFill>
              </a:rPr>
              <a:t> class to perform CRUD operations</a:t>
            </a:r>
            <a:endParaRPr lang="en-US" b="0" kern="0">
              <a:solidFill>
                <a:srgbClr val="000000"/>
              </a:solidFill>
            </a:endParaRPr>
          </a:p>
          <a:p>
            <a:pPr lvl="1"/>
            <a:r>
              <a:rPr lang="en-US" b="0" kern="0">
                <a:solidFill>
                  <a:srgbClr val="000000"/>
                </a:solidFill>
              </a:rPr>
              <a:t>Insert, Replace, Delete, Retrieve</a:t>
            </a:r>
          </a:p>
          <a:p>
            <a:pPr lvl="0"/>
            <a:r>
              <a:rPr lang="en-US" b="0" kern="0">
                <a:solidFill>
                  <a:srgbClr val="000000"/>
                </a:solidFill>
              </a:rPr>
              <a:t>Use the </a:t>
            </a:r>
            <a:r>
              <a:rPr lang="en-US" kern="0">
                <a:solidFill>
                  <a:srgbClr val="000000"/>
                </a:solidFill>
              </a:rPr>
              <a:t>TableQuery</a:t>
            </a:r>
            <a:r>
              <a:rPr lang="en-US" b="0" kern="0">
                <a:solidFill>
                  <a:srgbClr val="000000"/>
                </a:solidFill>
              </a:rPr>
              <a:t> class for a more advanced query API</a:t>
            </a:r>
          </a:p>
          <a:p>
            <a:pPr lvl="0"/>
            <a:endParaRPr lang="en-US" b="0" kern="0" dirty="0">
              <a:solidFill>
                <a:srgbClr val="000000"/>
              </a:solidFill>
            </a:endParaRPr>
          </a:p>
        </p:txBody>
      </p:sp>
    </p:spTree>
    <p:extLst>
      <p:ext uri="{BB962C8B-B14F-4D97-AF65-F5344CB8AC3E}">
        <p14:creationId xmlns:p14="http://schemas.microsoft.com/office/powerpoint/2010/main" val="3920515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8881d73-93a8-422c-ab88-b7ecb45030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565E-4965-4C6B-BBF2-6E2232C0F303}"/>
              </a:ext>
            </a:extLst>
          </p:cNvPr>
          <p:cNvSpPr>
            <a:spLocks noGrp="1"/>
          </p:cNvSpPr>
          <p:nvPr>
            <p:ph type="title"/>
          </p:nvPr>
        </p:nvSpPr>
        <p:spPr/>
        <p:txBody>
          <a:bodyPr/>
          <a:lstStyle/>
          <a:p>
            <a:r>
              <a:rPr lang="en-IN"/>
              <a:t>Querying Entities</a:t>
            </a:r>
          </a:p>
        </p:txBody>
      </p:sp>
      <p:sp>
        <p:nvSpPr>
          <p:cNvPr id="4" name="Content Placeholder 2">
            <a:extLst>
              <a:ext uri="{FF2B5EF4-FFF2-40B4-BE49-F238E27FC236}">
                <a16:creationId xmlns:a16="http://schemas.microsoft.com/office/drawing/2014/main" id="{49DBA4C1-2050-4046-944C-73B63B25E53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var table =</a:t>
            </a: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  tableClient.GetTableReference(“customers”);</a:t>
            </a:r>
          </a:p>
          <a:p>
            <a:pPr marL="0" lvl="0" indent="0">
              <a:buNone/>
            </a:pPr>
            <a:endParaRPr lang="en-US" b="0" kern="0">
              <a:solidFill>
                <a:srgbClr val="000000"/>
              </a:solidFill>
              <a:latin typeface="Lucida Sans Unicode" panose="020B0602030504020204" pitchFamily="34" charset="0"/>
              <a:cs typeface="Lucida Sans Unicode" panose="020B0602030504020204" pitchFamily="34" charset="0"/>
            </a:endParaRP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IQueryable&lt;Person&gt; query = </a:t>
            </a: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 from p in table.CreateQuery&lt;Person&gt;()</a:t>
            </a: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 where p.PartitionKey == "USA"</a:t>
            </a: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 select p;</a:t>
            </a:r>
          </a:p>
          <a:p>
            <a:pPr marL="0" lvl="0" indent="0">
              <a:buNone/>
            </a:pPr>
            <a:endParaRPr lang="en-US" b="0" kern="0">
              <a:solidFill>
                <a:srgbClr val="000000"/>
              </a:solidFill>
              <a:latin typeface="Lucida Sans Unicode" panose="020B0602030504020204" pitchFamily="34" charset="0"/>
              <a:cs typeface="Lucida Sans Unicode" panose="020B0602030504020204" pitchFamily="34" charset="0"/>
            </a:endParaRPr>
          </a:p>
          <a:p>
            <a:pPr marL="0" lvl="0" indent="0">
              <a:buNone/>
            </a:pPr>
            <a:r>
              <a:rPr lang="en-US" b="0" kern="0">
                <a:solidFill>
                  <a:srgbClr val="000000"/>
                </a:solidFill>
                <a:latin typeface="Lucida Sans Unicode" panose="020B0602030504020204" pitchFamily="34" charset="0"/>
                <a:cs typeface="Lucida Sans Unicode" panose="020B0602030504020204" pitchFamily="34" charset="0"/>
              </a:rPr>
              <a:t>persons = query.ToList();</a:t>
            </a:r>
          </a:p>
          <a:p>
            <a:pPr lvl="0"/>
            <a:endParaRPr lang="en-US" b="0" kern="0" dirty="0">
              <a:solidFill>
                <a:srgbClr val="000000"/>
              </a:solidFill>
            </a:endParaRPr>
          </a:p>
        </p:txBody>
      </p:sp>
    </p:spTree>
    <p:extLst>
      <p:ext uri="{BB962C8B-B14F-4D97-AF65-F5344CB8AC3E}">
        <p14:creationId xmlns:p14="http://schemas.microsoft.com/office/powerpoint/2010/main" val="65092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d6bf62f-5945-4a74-928e-ce165820026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F11F-7B29-4B65-9AFC-1CE0DD2505E7}"/>
              </a:ext>
            </a:extLst>
          </p:cNvPr>
          <p:cNvSpPr>
            <a:spLocks noGrp="1"/>
          </p:cNvSpPr>
          <p:nvPr>
            <p:ph type="title"/>
          </p:nvPr>
        </p:nvSpPr>
        <p:spPr/>
        <p:txBody>
          <a:bodyPr/>
          <a:lstStyle/>
          <a:p>
            <a:r>
              <a:rPr lang="en-US"/>
              <a:t>Adding Entities to a Table</a:t>
            </a:r>
            <a:endParaRPr lang="en-IN"/>
          </a:p>
        </p:txBody>
      </p:sp>
      <p:sp>
        <p:nvSpPr>
          <p:cNvPr id="4" name="Content Placeholder 2">
            <a:extLst>
              <a:ext uri="{FF2B5EF4-FFF2-40B4-BE49-F238E27FC236}">
                <a16:creationId xmlns:a16="http://schemas.microsoft.com/office/drawing/2014/main" id="{5ECC4BA8-E89F-442C-8AEC-46A1414B089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latin typeface="Lucida Sans Unicode" pitchFamily="34" charset="0"/>
                <a:cs typeface="Lucida Sans Unicode" pitchFamily="34" charset="0"/>
              </a:rPr>
              <a:t>var client = storageClient.CreateCloudTableClient();</a:t>
            </a:r>
          </a:p>
          <a:p>
            <a:pPr marL="0" lvl="0" indent="0">
              <a:buNone/>
            </a:pPr>
            <a:r>
              <a:rPr lang="en-US" b="0" kern="0">
                <a:solidFill>
                  <a:srgbClr val="000000"/>
                </a:solidFill>
                <a:latin typeface="Lucida Sans Unicode" pitchFamily="34" charset="0"/>
                <a:cs typeface="Lucida Sans Unicode" pitchFamily="34" charset="0"/>
              </a:rPr>
              <a:t>var table = client.GetTableReference(“customers”);</a:t>
            </a:r>
          </a:p>
          <a:p>
            <a:pPr marL="0" lvl="0" indent="0">
              <a:buNone/>
            </a:pPr>
            <a:endParaRPr lang="en-US" b="0" kern="0">
              <a:solidFill>
                <a:srgbClr val="000000"/>
              </a:solidFill>
              <a:latin typeface="Lucida Sans Unicode" pitchFamily="34" charset="0"/>
              <a:cs typeface="Lucida Sans Unicode" pitchFamily="34" charset="0"/>
            </a:endParaRPr>
          </a:p>
          <a:p>
            <a:pPr marL="0" lvl="0" indent="0">
              <a:buNone/>
            </a:pPr>
            <a:r>
              <a:rPr lang="en-US" b="0" kern="0">
                <a:solidFill>
                  <a:srgbClr val="000000"/>
                </a:solidFill>
                <a:latin typeface="Lucida Sans Unicode" pitchFamily="34" charset="0"/>
                <a:cs typeface="Lucida Sans Unicode" pitchFamily="34" charset="0"/>
              </a:rPr>
              <a:t>var newPerson = </a:t>
            </a:r>
          </a:p>
          <a:p>
            <a:pPr marL="0" lvl="0" indent="0">
              <a:buNone/>
            </a:pPr>
            <a:r>
              <a:rPr lang="en-US" b="0" kern="0">
                <a:solidFill>
                  <a:srgbClr val="000000"/>
                </a:solidFill>
                <a:latin typeface="Lucida Sans Unicode" pitchFamily="34" charset="0"/>
                <a:cs typeface="Lucida Sans Unicode" pitchFamily="34" charset="0"/>
              </a:rPr>
              <a:t>   new Person("USA", Guid.NewGuid().ToString());</a:t>
            </a:r>
          </a:p>
          <a:p>
            <a:pPr marL="0" lvl="0" indent="0">
              <a:buNone/>
            </a:pPr>
            <a:endParaRPr lang="en-US" b="0" kern="0">
              <a:solidFill>
                <a:srgbClr val="000000"/>
              </a:solidFill>
              <a:latin typeface="Lucida Sans Unicode" pitchFamily="34" charset="0"/>
              <a:cs typeface="Lucida Sans Unicode" pitchFamily="34" charset="0"/>
            </a:endParaRPr>
          </a:p>
          <a:p>
            <a:pPr marL="0" lvl="0" indent="0">
              <a:buNone/>
            </a:pPr>
            <a:r>
              <a:rPr lang="en-US" b="0" kern="0">
                <a:solidFill>
                  <a:srgbClr val="000000"/>
                </a:solidFill>
                <a:latin typeface="Lucida Sans Unicode" pitchFamily="34" charset="0"/>
                <a:cs typeface="Lucida Sans Unicode" pitchFamily="34" charset="0"/>
              </a:rPr>
              <a:t>var insert = TableOperation.Insert(newPerson);</a:t>
            </a:r>
          </a:p>
          <a:p>
            <a:pPr marL="0" lvl="0" indent="0">
              <a:buNone/>
            </a:pPr>
            <a:r>
              <a:rPr lang="en-US" b="0" kern="0">
                <a:solidFill>
                  <a:srgbClr val="000000"/>
                </a:solidFill>
                <a:latin typeface="Lucida Sans Unicode" pitchFamily="34" charset="0"/>
                <a:cs typeface="Lucida Sans Unicode" pitchFamily="34" charset="0"/>
              </a:rPr>
              <a:t>table.Execute(insert);</a:t>
            </a:r>
          </a:p>
          <a:p>
            <a:pPr lvl="0"/>
            <a:endParaRPr lang="en-US" b="0" kern="0" dirty="0">
              <a:solidFill>
                <a:srgbClr val="000000"/>
              </a:solidFill>
            </a:endParaRPr>
          </a:p>
        </p:txBody>
      </p:sp>
    </p:spTree>
    <p:extLst>
      <p:ext uri="{BB962C8B-B14F-4D97-AF65-F5344CB8AC3E}">
        <p14:creationId xmlns:p14="http://schemas.microsoft.com/office/powerpoint/2010/main" val="88376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20365c0-504d-43a2-aa7b-6b4ab9f2faf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56A7-3815-4F24-90B3-2CE633F8BFE2}"/>
              </a:ext>
            </a:extLst>
          </p:cNvPr>
          <p:cNvSpPr>
            <a:spLocks noGrp="1"/>
          </p:cNvSpPr>
          <p:nvPr>
            <p:ph type="title"/>
          </p:nvPr>
        </p:nvSpPr>
        <p:spPr/>
        <p:txBody>
          <a:bodyPr/>
          <a:lstStyle/>
          <a:p>
            <a:r>
              <a:rPr lang="en-US"/>
              <a:t>Demonstration: Working with Tables and Reshaping Entities</a:t>
            </a:r>
            <a:endParaRPr lang="en-IN"/>
          </a:p>
        </p:txBody>
      </p:sp>
      <p:sp>
        <p:nvSpPr>
          <p:cNvPr id="4" name="Content Placeholder 2">
            <a:extLst>
              <a:ext uri="{FF2B5EF4-FFF2-40B4-BE49-F238E27FC236}">
                <a16:creationId xmlns:a16="http://schemas.microsoft.com/office/drawing/2014/main" id="{CA3F73FB-B31B-4ED7-AEA5-9AF121B779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storage table</a:t>
            </a:r>
          </a:p>
          <a:p>
            <a:pPr lvl="1"/>
            <a:r>
              <a:rPr lang="en-US" b="0" kern="0">
                <a:solidFill>
                  <a:srgbClr val="000000"/>
                </a:solidFill>
              </a:rPr>
              <a:t>Get the contents of a table</a:t>
            </a:r>
          </a:p>
          <a:p>
            <a:pPr lvl="1"/>
            <a:r>
              <a:rPr lang="en-US" b="0" kern="0">
                <a:solidFill>
                  <a:srgbClr val="000000"/>
                </a:solidFill>
              </a:rPr>
              <a:t>Query a table by its partition key</a:t>
            </a:r>
          </a:p>
          <a:p>
            <a:pPr lvl="1"/>
            <a:r>
              <a:rPr lang="en-US" b="0" kern="0">
                <a:solidFill>
                  <a:srgbClr val="000000"/>
                </a:solidFill>
              </a:rPr>
              <a:t>Add an entity to a table</a:t>
            </a:r>
            <a:endParaRPr lang="en-US" b="0" kern="0" dirty="0">
              <a:solidFill>
                <a:srgbClr val="000000"/>
              </a:solidFill>
            </a:endParaRPr>
          </a:p>
        </p:txBody>
      </p:sp>
    </p:spTree>
    <p:extLst>
      <p:ext uri="{BB962C8B-B14F-4D97-AF65-F5344CB8AC3E}">
        <p14:creationId xmlns:p14="http://schemas.microsoft.com/office/powerpoint/2010/main" val="327351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bf60a6f-d85b-4251-9a68-54e1b617c46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FAA5-2DF0-4352-ABAB-D77C33C8F583}"/>
              </a:ext>
            </a:extLst>
          </p:cNvPr>
          <p:cNvSpPr>
            <a:spLocks noGrp="1"/>
          </p:cNvSpPr>
          <p:nvPr>
            <p:ph type="title"/>
          </p:nvPr>
        </p:nvSpPr>
        <p:spPr/>
        <p:txBody>
          <a:bodyPr/>
          <a:lstStyle/>
          <a:p>
            <a:r>
              <a:rPr lang="en-IN"/>
              <a:t>Lesson 4: Queue Storage</a:t>
            </a:r>
          </a:p>
        </p:txBody>
      </p:sp>
      <p:sp>
        <p:nvSpPr>
          <p:cNvPr id="3" name="Text Placeholder 2">
            <a:extLst>
              <a:ext uri="{FF2B5EF4-FFF2-40B4-BE49-F238E27FC236}">
                <a16:creationId xmlns:a16="http://schemas.microsoft.com/office/drawing/2014/main" id="{B63FF604-4EE0-44CB-9C8A-524AE0DB9E62}"/>
              </a:ext>
            </a:extLst>
          </p:cNvPr>
          <p:cNvSpPr>
            <a:spLocks noGrp="1"/>
          </p:cNvSpPr>
          <p:nvPr>
            <p:ph type="body" idx="1"/>
          </p:nvPr>
        </p:nvSpPr>
        <p:spPr/>
        <p:txBody>
          <a:bodyPr/>
          <a:lstStyle/>
          <a:p>
            <a:r>
              <a:rPr lang="en-IN"/>
              <a:t>Azure Queues vs. Service Bus Queues
Creating and Deleting Queues
Sending Messages to a Queue
Pulling Messages from Queues: Peek and DeQueue
Demonstration: Working with Queues</a:t>
            </a:r>
          </a:p>
        </p:txBody>
      </p:sp>
    </p:spTree>
    <p:extLst>
      <p:ext uri="{BB962C8B-B14F-4D97-AF65-F5344CB8AC3E}">
        <p14:creationId xmlns:p14="http://schemas.microsoft.com/office/powerpoint/2010/main" val="526446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53487b1-9dff-42dc-bc2e-13798d8a25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7F99-96C6-4133-B355-0FCB53B9CEAD}"/>
              </a:ext>
            </a:extLst>
          </p:cNvPr>
          <p:cNvSpPr>
            <a:spLocks noGrp="1"/>
          </p:cNvSpPr>
          <p:nvPr>
            <p:ph type="title"/>
          </p:nvPr>
        </p:nvSpPr>
        <p:spPr/>
        <p:txBody>
          <a:bodyPr/>
          <a:lstStyle/>
          <a:p>
            <a:r>
              <a:rPr lang="fr-FR"/>
              <a:t>Azure Queues vs. Service Bus Queues</a:t>
            </a:r>
            <a:endParaRPr lang="en-IN"/>
          </a:p>
        </p:txBody>
      </p:sp>
      <p:sp>
        <p:nvSpPr>
          <p:cNvPr id="4" name="Content Placeholder 2">
            <a:extLst>
              <a:ext uri="{FF2B5EF4-FFF2-40B4-BE49-F238E27FC236}">
                <a16:creationId xmlns:a16="http://schemas.microsoft.com/office/drawing/2014/main" id="{CB6AA5C5-3822-4FEE-8C1F-68520E5F1E1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Queue storage is used as a communication channel between applications</a:t>
            </a:r>
          </a:p>
          <a:p>
            <a:pPr lvl="0"/>
            <a:r>
              <a:rPr lang="en-US" b="0" kern="0">
                <a:solidFill>
                  <a:srgbClr val="000000"/>
                </a:solidFill>
              </a:rPr>
              <a:t>Queues, as part of Storage, also require credentials to access the queue</a:t>
            </a:r>
          </a:p>
          <a:p>
            <a:pPr lvl="0"/>
            <a:r>
              <a:rPr lang="en-US" b="0" kern="0">
                <a:solidFill>
                  <a:srgbClr val="000000"/>
                </a:solidFill>
              </a:rPr>
              <a:t>There are several differences between Queue storage and Service Bus queue</a:t>
            </a:r>
          </a:p>
          <a:p>
            <a:pPr lvl="0"/>
            <a:endParaRPr lang="en-US" b="0" kern="0" dirty="0">
              <a:solidFill>
                <a:srgbClr val="000000"/>
              </a:solidFill>
            </a:endParaRPr>
          </a:p>
        </p:txBody>
      </p:sp>
    </p:spTree>
    <p:extLst>
      <p:ext uri="{BB962C8B-B14F-4D97-AF65-F5344CB8AC3E}">
        <p14:creationId xmlns:p14="http://schemas.microsoft.com/office/powerpoint/2010/main" val="116957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f26a601-1a75-422e-993d-d47c666c554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24A1-C79D-4CAC-A5B8-A6829F56B1E3}"/>
              </a:ext>
            </a:extLst>
          </p:cNvPr>
          <p:cNvSpPr>
            <a:spLocks noGrp="1"/>
          </p:cNvSpPr>
          <p:nvPr>
            <p:ph type="title"/>
          </p:nvPr>
        </p:nvSpPr>
        <p:spPr/>
        <p:txBody>
          <a:bodyPr/>
          <a:lstStyle/>
          <a:p>
            <a:r>
              <a:rPr lang="fr-FR" dirty="0"/>
              <a:t>Queue Storage Services vs. Service Bus Queues</a:t>
            </a:r>
            <a:endParaRPr lang="en-IN" dirty="0"/>
          </a:p>
        </p:txBody>
      </p:sp>
      <p:graphicFrame>
        <p:nvGraphicFramePr>
          <p:cNvPr id="4" name="Content Placeholder 1">
            <a:extLst>
              <a:ext uri="{FF2B5EF4-FFF2-40B4-BE49-F238E27FC236}">
                <a16:creationId xmlns:a16="http://schemas.microsoft.com/office/drawing/2014/main" id="{4CA41367-4524-47DD-813C-E8C03B09BDAA}"/>
              </a:ext>
            </a:extLst>
          </p:cNvPr>
          <p:cNvGraphicFramePr>
            <a:graphicFrameLocks/>
          </p:cNvGraphicFramePr>
          <p:nvPr>
            <p:extLst>
              <p:ext uri="{D42A27DB-BD31-4B8C-83A1-F6EECF244321}">
                <p14:modId xmlns:p14="http://schemas.microsoft.com/office/powerpoint/2010/main" val="2659661962"/>
              </p:ext>
            </p:extLst>
          </p:nvPr>
        </p:nvGraphicFramePr>
        <p:xfrm>
          <a:off x="458788" y="1020763"/>
          <a:ext cx="8564568" cy="5606790"/>
        </p:xfrm>
        <a:graphic>
          <a:graphicData uri="http://schemas.openxmlformats.org/drawingml/2006/table">
            <a:tbl>
              <a:tblPr firstRow="1" bandRow="1">
                <a:tableStyleId>{21E4AEA4-8DFA-4A89-87EB-49C32662AFE0}</a:tableStyleId>
              </a:tblPr>
              <a:tblGrid>
                <a:gridCol w="3106739">
                  <a:extLst>
                    <a:ext uri="{9D8B030D-6E8A-4147-A177-3AD203B41FA5}">
                      <a16:colId xmlns:a16="http://schemas.microsoft.com/office/drawing/2014/main" val="20000"/>
                    </a:ext>
                  </a:extLst>
                </a:gridCol>
                <a:gridCol w="1891376">
                  <a:extLst>
                    <a:ext uri="{9D8B030D-6E8A-4147-A177-3AD203B41FA5}">
                      <a16:colId xmlns:a16="http://schemas.microsoft.com/office/drawing/2014/main" val="20001"/>
                    </a:ext>
                  </a:extLst>
                </a:gridCol>
                <a:gridCol w="3566453">
                  <a:extLst>
                    <a:ext uri="{9D8B030D-6E8A-4147-A177-3AD203B41FA5}">
                      <a16:colId xmlns:a16="http://schemas.microsoft.com/office/drawing/2014/main" val="20002"/>
                    </a:ext>
                  </a:extLst>
                </a:gridCol>
              </a:tblGrid>
              <a:tr h="540754">
                <a:tc>
                  <a:txBody>
                    <a:bodyPr/>
                    <a:lstStyle/>
                    <a:p>
                      <a:pPr marL="95250" marR="95250">
                        <a:lnSpc>
                          <a:spcPts val="1575"/>
                        </a:lnSpc>
                        <a:spcBef>
                          <a:spcPts val="750"/>
                        </a:spcBef>
                        <a:spcAft>
                          <a:spcPts val="750"/>
                        </a:spcAft>
                      </a:pPr>
                      <a:r>
                        <a:rPr lang="en-US" sz="1800" dirty="0">
                          <a:effectLst/>
                          <a:latin typeface="Segoe UI" panose="020B0502040204020203" pitchFamily="34" charset="0"/>
                          <a:cs typeface="Segoe UI" panose="020B0502040204020203" pitchFamily="34" charset="0"/>
                        </a:rPr>
                        <a:t>Comparison Criteria</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gn="ctr">
                        <a:lnSpc>
                          <a:spcPts val="1575"/>
                        </a:lnSpc>
                        <a:spcBef>
                          <a:spcPts val="750"/>
                        </a:spcBef>
                        <a:spcAft>
                          <a:spcPts val="750"/>
                        </a:spcAft>
                      </a:pPr>
                      <a:r>
                        <a:rPr lang="en-US" sz="1800" dirty="0">
                          <a:effectLst/>
                          <a:latin typeface="Segoe UI" panose="020B0502040204020203" pitchFamily="34" charset="0"/>
                          <a:cs typeface="Segoe UI" panose="020B0502040204020203" pitchFamily="34" charset="0"/>
                        </a:rPr>
                        <a:t>Windows Azure </a:t>
                      </a:r>
                      <a:br>
                        <a:rPr lang="en-US" sz="1800" dirty="0">
                          <a:effectLst/>
                          <a:latin typeface="Segoe UI" panose="020B0502040204020203" pitchFamily="34" charset="0"/>
                          <a:cs typeface="Segoe UI" panose="020B0502040204020203" pitchFamily="34" charset="0"/>
                        </a:rPr>
                      </a:br>
                      <a:r>
                        <a:rPr lang="en-US" sz="1800" dirty="0">
                          <a:effectLst/>
                          <a:latin typeface="Segoe UI" panose="020B0502040204020203" pitchFamily="34" charset="0"/>
                          <a:cs typeface="Segoe UI" panose="020B0502040204020203" pitchFamily="34" charset="0"/>
                        </a:rPr>
                        <a:t>Queues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gn="ctr">
                        <a:lnSpc>
                          <a:spcPts val="1575"/>
                        </a:lnSpc>
                        <a:spcBef>
                          <a:spcPts val="750"/>
                        </a:spcBef>
                        <a:spcAft>
                          <a:spcPts val="750"/>
                        </a:spcAft>
                      </a:pPr>
                      <a:r>
                        <a:rPr lang="en-US" sz="1800" dirty="0">
                          <a:effectLst/>
                          <a:latin typeface="Segoe UI" panose="020B0502040204020203" pitchFamily="34" charset="0"/>
                          <a:cs typeface="Segoe UI" panose="020B0502040204020203" pitchFamily="34" charset="0"/>
                        </a:rPr>
                        <a:t>Service Bus Queues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54290">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Maximum message size</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64 KB</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256 KB</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54290">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Maximum queue size</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500 TB</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80 GB</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54290">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Authentication</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Storage Key</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Identities</a:t>
                      </a:r>
                      <a:r>
                        <a:rPr lang="en-US" sz="1800" kern="1200" baseline="0" dirty="0">
                          <a:solidFill>
                            <a:schemeClr val="dk1"/>
                          </a:solidFill>
                          <a:effectLst/>
                          <a:latin typeface="Segoe UI" panose="020B0502040204020203" pitchFamily="34" charset="0"/>
                          <a:ea typeface="+mn-ea"/>
                          <a:cs typeface="Segoe UI" panose="020B0502040204020203" pitchFamily="34" charset="0"/>
                        </a:rPr>
                        <a:t> (name and password)</a:t>
                      </a:r>
                      <a:endParaRPr lang="en-US" sz="1800" kern="1200" dirty="0">
                        <a:solidFill>
                          <a:schemeClr val="dk1"/>
                        </a:solidFill>
                        <a:effectLst/>
                        <a:latin typeface="Segoe UI" panose="020B0502040204020203" pitchFamily="34" charset="0"/>
                        <a:ea typeface="+mn-ea"/>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Delivery guarantee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At-Least-Once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At-Least-Once</a:t>
                      </a:r>
                    </a:p>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At-Most-Once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Transaction support</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Receive mode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Peek &amp; Lease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Peek &amp; Lock</a:t>
                      </a:r>
                    </a:p>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Receive &amp; Delete</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Automatic dead lettering</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Server-side transaction log</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8"/>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Purge queue function</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9"/>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Message groups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10"/>
                  </a:ext>
                </a:extLst>
              </a:tr>
              <a:tr h="454290">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WCF integration</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No</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95250" marR="95250">
                        <a:lnSpc>
                          <a:spcPts val="1350"/>
                        </a:lnSpc>
                        <a:spcAft>
                          <a:spcPts val="0"/>
                        </a:spcAft>
                      </a:pPr>
                      <a:r>
                        <a:rPr lang="en-US" sz="1800" dirty="0">
                          <a:effectLst/>
                          <a:latin typeface="Segoe UI" panose="020B0502040204020203" pitchFamily="34" charset="0"/>
                          <a:cs typeface="Segoe UI" panose="020B0502040204020203" pitchFamily="34" charset="0"/>
                        </a:rPr>
                        <a:t>Yes</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3579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10424a3-a253-4bcd-bd38-43b505459b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5281-7DDA-4BDB-A7A4-F593902DFDEB}"/>
              </a:ext>
            </a:extLst>
          </p:cNvPr>
          <p:cNvSpPr>
            <a:spLocks noGrp="1"/>
          </p:cNvSpPr>
          <p:nvPr>
            <p:ph type="title"/>
          </p:nvPr>
        </p:nvSpPr>
        <p:spPr/>
        <p:txBody>
          <a:bodyPr/>
          <a:lstStyle/>
          <a:p>
            <a:r>
              <a:rPr lang="en-IN"/>
              <a:t>Creating and Deleting Queues</a:t>
            </a:r>
          </a:p>
        </p:txBody>
      </p:sp>
      <p:sp>
        <p:nvSpPr>
          <p:cNvPr id="4" name="Content Placeholder 2">
            <a:extLst>
              <a:ext uri="{FF2B5EF4-FFF2-40B4-BE49-F238E27FC236}">
                <a16:creationId xmlns:a16="http://schemas.microsoft.com/office/drawing/2014/main" id="{7AEC76BB-BB94-4D84-A8B2-C250204B2F5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Create or delete a queue by using:</a:t>
            </a:r>
          </a:p>
          <a:p>
            <a:pPr lvl="1"/>
            <a:r>
              <a:rPr lang="en-US" b="0" kern="0" dirty="0">
                <a:solidFill>
                  <a:srgbClr val="000000"/>
                </a:solidFill>
              </a:rPr>
              <a:t>The </a:t>
            </a:r>
            <a:r>
              <a:rPr lang="en-US" kern="0" dirty="0" err="1">
                <a:solidFill>
                  <a:srgbClr val="000000"/>
                </a:solidFill>
              </a:rPr>
              <a:t>CloudQueueClient</a:t>
            </a:r>
            <a:r>
              <a:rPr lang="en-US" b="0" kern="0" dirty="0">
                <a:solidFill>
                  <a:srgbClr val="000000"/>
                </a:solidFill>
              </a:rPr>
              <a:t> class to get a queue object reference and create or delete a queue</a:t>
            </a:r>
          </a:p>
          <a:p>
            <a:pPr lvl="1"/>
            <a:r>
              <a:rPr lang="en-US" b="0" kern="0" dirty="0">
                <a:solidFill>
                  <a:srgbClr val="000000"/>
                </a:solidFill>
              </a:rPr>
              <a:t>HTTP-based APIs and submit an HTTP PUT or DELETE request to the URL:</a:t>
            </a:r>
            <a:br>
              <a:rPr lang="en-US" b="0" kern="0" dirty="0">
                <a:solidFill>
                  <a:srgbClr val="000000"/>
                </a:solidFill>
              </a:rPr>
            </a:br>
            <a:r>
              <a:rPr lang="en-US" sz="2000" b="0" u="sng" kern="0" dirty="0">
                <a:solidFill>
                  <a:srgbClr val="000000"/>
                </a:solidFill>
                <a:hlinkClick r:id="rId3"/>
              </a:rPr>
              <a:t>http://myaccount.queue.core.windows.net/myqueue</a:t>
            </a:r>
            <a:r>
              <a:rPr lang="en-US" sz="2000" b="0" kern="0" dirty="0">
                <a:solidFill>
                  <a:srgbClr val="000000"/>
                </a:solidFill>
              </a:rPr>
              <a:t> </a:t>
            </a:r>
          </a:p>
          <a:p>
            <a:pPr lvl="1"/>
            <a:r>
              <a:rPr lang="en-US" b="0" kern="0" dirty="0">
                <a:solidFill>
                  <a:srgbClr val="000000"/>
                </a:solidFill>
              </a:rPr>
              <a:t>Server Explorer window in Visual Studio 2017</a:t>
            </a:r>
          </a:p>
          <a:p>
            <a:pPr lvl="1"/>
            <a:r>
              <a:rPr lang="en-US" b="0" kern="0" dirty="0">
                <a:solidFill>
                  <a:srgbClr val="000000"/>
                </a:solidFill>
              </a:rPr>
              <a:t>Third-party storage management tools</a:t>
            </a:r>
          </a:p>
          <a:p>
            <a:pPr marL="0" lvl="0" indent="0">
              <a:buNone/>
            </a:pPr>
            <a:endParaRPr lang="en-US" sz="1800" b="0" kern="0" dirty="0">
              <a:solidFill>
                <a:srgbClr val="000000"/>
              </a:solidFill>
              <a:latin typeface="Lucida Sans Unicode" panose="020B0602030504020204" pitchFamily="34" charset="0"/>
              <a:cs typeface="Lucida Sans Unicode" panose="020B0602030504020204" pitchFamily="34" charset="0"/>
            </a:endParaRPr>
          </a:p>
          <a:p>
            <a:pPr marL="0" lvl="0" indent="0">
              <a:buNone/>
            </a:pPr>
            <a:r>
              <a:rPr lang="en-US" sz="1800" b="0" kern="0" dirty="0" err="1">
                <a:solidFill>
                  <a:srgbClr val="000000"/>
                </a:solidFill>
                <a:latin typeface="Lucida Sans Unicode" panose="020B0602030504020204" pitchFamily="34" charset="0"/>
                <a:cs typeface="Lucida Sans Unicode" panose="020B0602030504020204" pitchFamily="34" charset="0"/>
              </a:rPr>
              <a:t>var</a:t>
            </a:r>
            <a:r>
              <a:rPr lang="en-US" sz="1800" b="0" kern="0" dirty="0">
                <a:solidFill>
                  <a:srgbClr val="000000"/>
                </a:solidFill>
                <a:latin typeface="Lucida Sans Unicode" panose="020B0602030504020204" pitchFamily="34" charset="0"/>
                <a:cs typeface="Lucida Sans Unicode" panose="020B0602030504020204" pitchFamily="34" charset="0"/>
              </a:rPr>
              <a:t> </a:t>
            </a:r>
            <a:r>
              <a:rPr lang="en-US" sz="1800" b="0" kern="0" dirty="0" err="1">
                <a:solidFill>
                  <a:srgbClr val="000000"/>
                </a:solidFill>
                <a:latin typeface="Lucida Sans Unicode" panose="020B0602030504020204" pitchFamily="34" charset="0"/>
                <a:cs typeface="Lucida Sans Unicode" panose="020B0602030504020204" pitchFamily="34" charset="0"/>
              </a:rPr>
              <a:t>storageClient</a:t>
            </a:r>
            <a:r>
              <a:rPr lang="en-US" sz="1800" b="0" kern="0" dirty="0">
                <a:solidFill>
                  <a:srgbClr val="000000"/>
                </a:solidFill>
                <a:latin typeface="Lucida Sans Unicode" panose="020B0602030504020204" pitchFamily="34" charset="0"/>
                <a:cs typeface="Lucida Sans Unicode" panose="020B0602030504020204" pitchFamily="34" charset="0"/>
              </a:rPr>
              <a:t> = </a:t>
            </a:r>
            <a:r>
              <a:rPr lang="en-US" sz="1800" b="0" kern="0" dirty="0" err="1">
                <a:solidFill>
                  <a:srgbClr val="000000"/>
                </a:solidFill>
                <a:latin typeface="Lucida Sans Unicode" panose="020B0602030504020204" pitchFamily="34" charset="0"/>
                <a:cs typeface="Lucida Sans Unicode" panose="020B0602030504020204" pitchFamily="34" charset="0"/>
              </a:rPr>
              <a:t>CloudStorageAccount.Parse</a:t>
            </a:r>
            <a:r>
              <a:rPr lang="en-US" sz="1800" b="0" kern="0" dirty="0">
                <a:solidFill>
                  <a:srgbClr val="000000"/>
                </a:solidFill>
                <a:latin typeface="Lucida Sans Unicode" panose="020B0602030504020204" pitchFamily="34" charset="0"/>
                <a:cs typeface="Lucida Sans Unicode" panose="020B0602030504020204" pitchFamily="34" charset="0"/>
              </a:rPr>
              <a:t>(</a:t>
            </a:r>
            <a:r>
              <a:rPr lang="en-US" sz="1800" b="0" kern="0" dirty="0" err="1">
                <a:solidFill>
                  <a:srgbClr val="000000"/>
                </a:solidFill>
                <a:latin typeface="Lucida Sans Unicode" panose="020B0602030504020204" pitchFamily="34" charset="0"/>
                <a:cs typeface="Lucida Sans Unicode" panose="020B0602030504020204" pitchFamily="34" charset="0"/>
              </a:rPr>
              <a:t>connectionString</a:t>
            </a:r>
            <a:r>
              <a:rPr lang="en-US" sz="1800" b="0" kern="0" dirty="0">
                <a:solidFill>
                  <a:srgbClr val="000000"/>
                </a:solidFill>
                <a:latin typeface="Lucida Sans Unicode" panose="020B0602030504020204" pitchFamily="34" charset="0"/>
                <a:cs typeface="Lucida Sans Unicode" panose="020B0602030504020204" pitchFamily="34" charset="0"/>
              </a:rPr>
              <a:t>);</a:t>
            </a:r>
          </a:p>
          <a:p>
            <a:pPr marL="0" lvl="0" indent="0">
              <a:buNone/>
            </a:pPr>
            <a:r>
              <a:rPr lang="en-US" sz="1800" b="0" kern="0" dirty="0" err="1">
                <a:solidFill>
                  <a:srgbClr val="000000"/>
                </a:solidFill>
                <a:latin typeface="Lucida Sans Unicode" panose="020B0602030504020204" pitchFamily="34" charset="0"/>
                <a:cs typeface="Lucida Sans Unicode" panose="020B0602030504020204" pitchFamily="34" charset="0"/>
              </a:rPr>
              <a:t>var</a:t>
            </a:r>
            <a:r>
              <a:rPr lang="en-US" sz="1800" b="0" kern="0" dirty="0">
                <a:solidFill>
                  <a:srgbClr val="000000"/>
                </a:solidFill>
                <a:latin typeface="Lucida Sans Unicode" panose="020B0602030504020204" pitchFamily="34" charset="0"/>
                <a:cs typeface="Lucida Sans Unicode" panose="020B0602030504020204" pitchFamily="34" charset="0"/>
              </a:rPr>
              <a:t> </a:t>
            </a:r>
            <a:r>
              <a:rPr lang="en-US" sz="1800" b="0" kern="0" dirty="0" err="1">
                <a:solidFill>
                  <a:srgbClr val="000000"/>
                </a:solidFill>
                <a:latin typeface="Lucida Sans Unicode" panose="020B0602030504020204" pitchFamily="34" charset="0"/>
                <a:cs typeface="Lucida Sans Unicode" panose="020B0602030504020204" pitchFamily="34" charset="0"/>
              </a:rPr>
              <a:t>queueClient</a:t>
            </a:r>
            <a:r>
              <a:rPr lang="en-US" sz="1800" b="0" kern="0" dirty="0">
                <a:solidFill>
                  <a:srgbClr val="000000"/>
                </a:solidFill>
                <a:latin typeface="Lucida Sans Unicode" panose="020B0602030504020204" pitchFamily="34" charset="0"/>
                <a:cs typeface="Lucida Sans Unicode" panose="020B0602030504020204" pitchFamily="34" charset="0"/>
              </a:rPr>
              <a:t> = </a:t>
            </a:r>
            <a:r>
              <a:rPr lang="en-US" sz="1800" b="0" kern="0" dirty="0" err="1">
                <a:solidFill>
                  <a:srgbClr val="000000"/>
                </a:solidFill>
                <a:latin typeface="Lucida Sans Unicode" panose="020B0602030504020204" pitchFamily="34" charset="0"/>
                <a:cs typeface="Lucida Sans Unicode" panose="020B0602030504020204" pitchFamily="34" charset="0"/>
              </a:rPr>
              <a:t>storageClient.CreateCloudQueueClient</a:t>
            </a:r>
            <a:r>
              <a:rPr lang="en-US" sz="1800" b="0" kern="0" dirty="0">
                <a:solidFill>
                  <a:srgbClr val="000000"/>
                </a:solidFill>
                <a:latin typeface="Lucida Sans Unicode" panose="020B0602030504020204" pitchFamily="34" charset="0"/>
                <a:cs typeface="Lucida Sans Unicode" panose="020B0602030504020204" pitchFamily="34" charset="0"/>
              </a:rPr>
              <a:t>();</a:t>
            </a:r>
          </a:p>
          <a:p>
            <a:pPr marL="0" lvl="0" indent="0">
              <a:buNone/>
            </a:pPr>
            <a:r>
              <a:rPr lang="en-US" sz="1800" b="0" kern="0" dirty="0" err="1">
                <a:solidFill>
                  <a:srgbClr val="000000"/>
                </a:solidFill>
                <a:latin typeface="Lucida Sans Unicode" panose="020B0602030504020204" pitchFamily="34" charset="0"/>
                <a:cs typeface="Lucida Sans Unicode" panose="020B0602030504020204" pitchFamily="34" charset="0"/>
              </a:rPr>
              <a:t>var</a:t>
            </a:r>
            <a:r>
              <a:rPr lang="en-US" sz="1800" b="0" kern="0" dirty="0">
                <a:solidFill>
                  <a:srgbClr val="000000"/>
                </a:solidFill>
                <a:latin typeface="Lucida Sans Unicode" panose="020B0602030504020204" pitchFamily="34" charset="0"/>
                <a:cs typeface="Lucida Sans Unicode" panose="020B0602030504020204" pitchFamily="34" charset="0"/>
              </a:rPr>
              <a:t> </a:t>
            </a:r>
            <a:r>
              <a:rPr lang="en-US" sz="1800" b="0" kern="0" dirty="0" err="1">
                <a:solidFill>
                  <a:srgbClr val="000000"/>
                </a:solidFill>
                <a:latin typeface="Lucida Sans Unicode" panose="020B0602030504020204" pitchFamily="34" charset="0"/>
                <a:cs typeface="Lucida Sans Unicode" panose="020B0602030504020204" pitchFamily="34" charset="0"/>
              </a:rPr>
              <a:t>myQueue</a:t>
            </a:r>
            <a:r>
              <a:rPr lang="en-US" sz="1800" b="0" kern="0" dirty="0">
                <a:solidFill>
                  <a:srgbClr val="000000"/>
                </a:solidFill>
                <a:latin typeface="Lucida Sans Unicode" panose="020B0602030504020204" pitchFamily="34" charset="0"/>
                <a:cs typeface="Lucida Sans Unicode" panose="020B0602030504020204" pitchFamily="34" charset="0"/>
              </a:rPr>
              <a:t> = </a:t>
            </a:r>
            <a:r>
              <a:rPr lang="en-US" sz="1800" b="0" kern="0" dirty="0" err="1">
                <a:solidFill>
                  <a:srgbClr val="000000"/>
                </a:solidFill>
                <a:latin typeface="Lucida Sans Unicode" panose="020B0602030504020204" pitchFamily="34" charset="0"/>
                <a:cs typeface="Lucida Sans Unicode" panose="020B0602030504020204" pitchFamily="34" charset="0"/>
              </a:rPr>
              <a:t>queueClient.GetQueueReference</a:t>
            </a:r>
            <a:r>
              <a:rPr lang="en-US" sz="1800" b="0" kern="0" dirty="0">
                <a:solidFill>
                  <a:srgbClr val="000000"/>
                </a:solidFill>
                <a:latin typeface="Lucida Sans Unicode" panose="020B0602030504020204" pitchFamily="34" charset="0"/>
                <a:cs typeface="Lucida Sans Unicode" panose="020B0602030504020204" pitchFamily="34" charset="0"/>
              </a:rPr>
              <a:t>("</a:t>
            </a:r>
            <a:r>
              <a:rPr lang="en-US" sz="1800" b="0" kern="0" dirty="0" err="1">
                <a:solidFill>
                  <a:srgbClr val="000000"/>
                </a:solidFill>
                <a:latin typeface="Lucida Sans Unicode" panose="020B0602030504020204" pitchFamily="34" charset="0"/>
                <a:cs typeface="Lucida Sans Unicode" panose="020B0602030504020204" pitchFamily="34" charset="0"/>
              </a:rPr>
              <a:t>myqueue</a:t>
            </a:r>
            <a:r>
              <a:rPr lang="en-US" sz="1800" b="0" kern="0" dirty="0">
                <a:solidFill>
                  <a:srgbClr val="000000"/>
                </a:solidFill>
                <a:latin typeface="Lucida Sans Unicode" panose="020B0602030504020204" pitchFamily="34" charset="0"/>
                <a:cs typeface="Lucida Sans Unicode" panose="020B0602030504020204" pitchFamily="34" charset="0"/>
              </a:rPr>
              <a:t>");</a:t>
            </a:r>
          </a:p>
          <a:p>
            <a:pPr marL="0" lvl="0" indent="0">
              <a:buNone/>
            </a:pPr>
            <a:r>
              <a:rPr lang="en-US" sz="1800" b="0" kern="0" dirty="0" err="1">
                <a:solidFill>
                  <a:srgbClr val="000000"/>
                </a:solidFill>
                <a:latin typeface="Lucida Sans Unicode" panose="020B0602030504020204" pitchFamily="34" charset="0"/>
                <a:cs typeface="Lucida Sans Unicode" panose="020B0602030504020204" pitchFamily="34" charset="0"/>
              </a:rPr>
              <a:t>myQueue.Delete</a:t>
            </a:r>
            <a:r>
              <a:rPr lang="en-US" sz="1800" b="0" kern="0" dirty="0">
                <a:solidFill>
                  <a:srgbClr val="000000"/>
                </a:solidFill>
                <a:latin typeface="Lucida Sans Unicode" panose="020B0602030504020204" pitchFamily="34" charset="0"/>
                <a:cs typeface="Lucida Sans Unicode" panose="020B0602030504020204" pitchFamily="34" charset="0"/>
              </a:rPr>
              <a:t>();	</a:t>
            </a:r>
            <a:endParaRPr lang="en-US" sz="5400" b="0" kern="0" dirty="0">
              <a:solidFill>
                <a:srgbClr val="000000"/>
              </a:solidFill>
              <a:latin typeface="Lucida Sans Unicode" panose="020B0602030504020204" pitchFamily="34" charset="0"/>
              <a:cs typeface="Lucida Sans Unicode" panose="020B0602030504020204" pitchFamily="34" charset="0"/>
            </a:endParaRPr>
          </a:p>
          <a:p>
            <a:pPr lvl="0"/>
            <a:endParaRPr lang="en-US" b="0" kern="0" dirty="0">
              <a:solidFill>
                <a:srgbClr val="000000"/>
              </a:solidFill>
            </a:endParaRPr>
          </a:p>
        </p:txBody>
      </p:sp>
    </p:spTree>
    <p:extLst>
      <p:ext uri="{BB962C8B-B14F-4D97-AF65-F5344CB8AC3E}">
        <p14:creationId xmlns:p14="http://schemas.microsoft.com/office/powerpoint/2010/main" val="418046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8BCB-4211-44D7-A644-EE6957E934B6}"/>
              </a:ext>
            </a:extLst>
          </p:cNvPr>
          <p:cNvSpPr>
            <a:spLocks noGrp="1"/>
          </p:cNvSpPr>
          <p:nvPr>
            <p:ph type="title"/>
          </p:nvPr>
        </p:nvSpPr>
        <p:spPr/>
        <p:txBody>
          <a:bodyPr/>
          <a:lstStyle/>
          <a:p>
            <a:r>
              <a:rPr lang="en-US"/>
              <a:t>Lesson 1: Introduction to Azure Storage</a:t>
            </a:r>
            <a:endParaRPr lang="en-IN"/>
          </a:p>
        </p:txBody>
      </p:sp>
      <p:sp>
        <p:nvSpPr>
          <p:cNvPr id="3" name="Text Placeholder 2">
            <a:extLst>
              <a:ext uri="{FF2B5EF4-FFF2-40B4-BE49-F238E27FC236}">
                <a16:creationId xmlns:a16="http://schemas.microsoft.com/office/drawing/2014/main" id="{B35BECBA-B5B7-43AC-B737-CC9DE5772BE8}"/>
              </a:ext>
            </a:extLst>
          </p:cNvPr>
          <p:cNvSpPr>
            <a:spLocks noGrp="1"/>
          </p:cNvSpPr>
          <p:nvPr>
            <p:ph type="body" idx="1"/>
          </p:nvPr>
        </p:nvSpPr>
        <p:spPr/>
        <p:txBody>
          <a:bodyPr/>
          <a:lstStyle/>
          <a:p>
            <a:r>
              <a:rPr lang="en-US"/>
              <a:t>Azure Hosted Environments Transiency
Storage Approaches Offered by Azure
Microsoft Azure Storage Accounts
Demonstration: Creating an Azure Storage Account</a:t>
            </a:r>
            <a:endParaRPr lang="en-IN"/>
          </a:p>
        </p:txBody>
      </p:sp>
    </p:spTree>
    <p:extLst>
      <p:ext uri="{BB962C8B-B14F-4D97-AF65-F5344CB8AC3E}">
        <p14:creationId xmlns:p14="http://schemas.microsoft.com/office/powerpoint/2010/main" val="252553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7d7b14c8-d28d-473e-81e3-8baa4b47b7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26F-A126-426D-9D46-059BF479B861}"/>
              </a:ext>
            </a:extLst>
          </p:cNvPr>
          <p:cNvSpPr>
            <a:spLocks noGrp="1"/>
          </p:cNvSpPr>
          <p:nvPr>
            <p:ph type="title"/>
          </p:nvPr>
        </p:nvSpPr>
        <p:spPr/>
        <p:txBody>
          <a:bodyPr/>
          <a:lstStyle/>
          <a:p>
            <a:r>
              <a:rPr lang="en-US"/>
              <a:t>Sending Messages to a Queue</a:t>
            </a:r>
            <a:endParaRPr lang="en-IN"/>
          </a:p>
        </p:txBody>
      </p:sp>
      <p:sp>
        <p:nvSpPr>
          <p:cNvPr id="4" name="Content Placeholder 2">
            <a:extLst>
              <a:ext uri="{FF2B5EF4-FFF2-40B4-BE49-F238E27FC236}">
                <a16:creationId xmlns:a16="http://schemas.microsoft.com/office/drawing/2014/main" id="{CEE7763A-F983-4D3F-96A0-CAD9F33FBA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add a message to an existing queue by using C#:</a:t>
            </a:r>
          </a:p>
          <a:p>
            <a:pPr lvl="1"/>
            <a:r>
              <a:rPr lang="en-US" b="0" kern="0" dirty="0">
                <a:solidFill>
                  <a:srgbClr val="000000"/>
                </a:solidFill>
              </a:rPr>
              <a:t>Create a new </a:t>
            </a:r>
            <a:r>
              <a:rPr lang="en-US" kern="0" dirty="0" err="1">
                <a:solidFill>
                  <a:srgbClr val="000000"/>
                </a:solidFill>
              </a:rPr>
              <a:t>CloudQueueMessage</a:t>
            </a:r>
            <a:r>
              <a:rPr lang="en-US" b="0" kern="0" dirty="0">
                <a:solidFill>
                  <a:srgbClr val="000000"/>
                </a:solidFill>
              </a:rPr>
              <a:t> object</a:t>
            </a:r>
          </a:p>
          <a:p>
            <a:pPr lvl="1"/>
            <a:r>
              <a:rPr lang="en-US" b="0" kern="0" dirty="0">
                <a:solidFill>
                  <a:srgbClr val="000000"/>
                </a:solidFill>
              </a:rPr>
              <a:t>Use either the constructor or the </a:t>
            </a:r>
            <a:r>
              <a:rPr lang="en-US" kern="0" dirty="0" err="1">
                <a:solidFill>
                  <a:srgbClr val="000000"/>
                </a:solidFill>
              </a:rPr>
              <a:t>SetMessageContent</a:t>
            </a:r>
            <a:r>
              <a:rPr lang="en-US" b="0" kern="0" dirty="0">
                <a:solidFill>
                  <a:srgbClr val="000000"/>
                </a:solidFill>
              </a:rPr>
              <a:t> method to set the content</a:t>
            </a:r>
          </a:p>
          <a:p>
            <a:pPr lvl="1"/>
            <a:r>
              <a:rPr lang="en-US" b="0" kern="0" dirty="0">
                <a:solidFill>
                  <a:srgbClr val="000000"/>
                </a:solidFill>
              </a:rPr>
              <a:t>Call the </a:t>
            </a:r>
            <a:r>
              <a:rPr lang="en-US" kern="0" dirty="0" err="1">
                <a:solidFill>
                  <a:srgbClr val="000000"/>
                </a:solidFill>
              </a:rPr>
              <a:t>AddMessage</a:t>
            </a:r>
            <a:r>
              <a:rPr lang="en-US" b="0" kern="0" dirty="0">
                <a:solidFill>
                  <a:srgbClr val="000000"/>
                </a:solidFill>
              </a:rPr>
              <a:t> method</a:t>
            </a:r>
          </a:p>
          <a:p>
            <a:pPr lvl="0"/>
            <a:r>
              <a:rPr lang="en-US" b="0" kern="0" dirty="0">
                <a:solidFill>
                  <a:srgbClr val="000000"/>
                </a:solidFill>
              </a:rPr>
              <a:t>To add a message to a queue by using the HTTP-based APIs</a:t>
            </a:r>
          </a:p>
          <a:p>
            <a:pPr lvl="1"/>
            <a:r>
              <a:rPr lang="en-US" b="0" kern="0" dirty="0">
                <a:solidFill>
                  <a:srgbClr val="000000"/>
                </a:solidFill>
              </a:rPr>
              <a:t>Send an HTTP POST request to:</a:t>
            </a:r>
            <a:br>
              <a:rPr lang="en-US" b="0" kern="0" dirty="0">
                <a:solidFill>
                  <a:srgbClr val="000000"/>
                </a:solidFill>
              </a:rPr>
            </a:br>
            <a:r>
              <a:rPr lang="en-US" sz="2000" b="0" i="1" kern="0" dirty="0">
                <a:solidFill>
                  <a:srgbClr val="000000"/>
                </a:solidFill>
              </a:rPr>
              <a:t>http://myaccount.queue.core.windows.net/myqueue/messages?visibilitytimeout={seconds}&amp;messagettl={seconds}</a:t>
            </a:r>
          </a:p>
          <a:p>
            <a:pPr lvl="1"/>
            <a:r>
              <a:rPr lang="en-US" b="0" kern="0" dirty="0">
                <a:solidFill>
                  <a:srgbClr val="000000"/>
                </a:solidFill>
              </a:rPr>
              <a:t>Place the content in the message's body</a:t>
            </a:r>
          </a:p>
          <a:p>
            <a:pPr lvl="0"/>
            <a:endParaRPr lang="en-US" b="0" kern="0" dirty="0">
              <a:solidFill>
                <a:srgbClr val="000000"/>
              </a:solidFill>
            </a:endParaRPr>
          </a:p>
        </p:txBody>
      </p:sp>
    </p:spTree>
    <p:extLst>
      <p:ext uri="{BB962C8B-B14F-4D97-AF65-F5344CB8AC3E}">
        <p14:creationId xmlns:p14="http://schemas.microsoft.com/office/powerpoint/2010/main" val="734077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f2dd6b6-ab6b-4b91-982d-383ec5ec38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5525-2328-4256-81CB-2111F9082FEA}"/>
              </a:ext>
            </a:extLst>
          </p:cNvPr>
          <p:cNvSpPr>
            <a:spLocks noGrp="1"/>
          </p:cNvSpPr>
          <p:nvPr>
            <p:ph type="title"/>
          </p:nvPr>
        </p:nvSpPr>
        <p:spPr/>
        <p:txBody>
          <a:bodyPr/>
          <a:lstStyle/>
          <a:p>
            <a:r>
              <a:rPr lang="en-US"/>
              <a:t>Adding a Message to the Queue</a:t>
            </a:r>
            <a:endParaRPr lang="en-IN"/>
          </a:p>
        </p:txBody>
      </p:sp>
      <p:sp>
        <p:nvSpPr>
          <p:cNvPr id="4" name="Content Placeholder 2">
            <a:extLst>
              <a:ext uri="{FF2B5EF4-FFF2-40B4-BE49-F238E27FC236}">
                <a16:creationId xmlns:a16="http://schemas.microsoft.com/office/drawing/2014/main" id="{A5515744-F477-41B5-BA69-0A929B90295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err="1">
                <a:solidFill>
                  <a:srgbClr val="000000"/>
                </a:solidFill>
                <a:latin typeface="Lucida Sans Unicode" pitchFamily="34" charset="0"/>
                <a:cs typeface="Lucida Sans Unicode" pitchFamily="34" charset="0"/>
              </a:rPr>
              <a:t>var</a:t>
            </a:r>
            <a:r>
              <a:rPr lang="en-US" b="0" kern="0" dirty="0">
                <a:solidFill>
                  <a:srgbClr val="000000"/>
                </a:solidFill>
                <a:latin typeface="Lucida Sans Unicode" pitchFamily="34" charset="0"/>
                <a:cs typeface="Lucida Sans Unicode" pitchFamily="34" charset="0"/>
              </a:rPr>
              <a:t> </a:t>
            </a:r>
            <a:r>
              <a:rPr lang="en-US" b="0" kern="0" dirty="0" err="1">
                <a:solidFill>
                  <a:srgbClr val="000000"/>
                </a:solidFill>
                <a:latin typeface="Lucida Sans Unicode" pitchFamily="34" charset="0"/>
                <a:cs typeface="Lucida Sans Unicode" pitchFamily="34" charset="0"/>
              </a:rPr>
              <a:t>myQueue</a:t>
            </a:r>
            <a:r>
              <a:rPr lang="en-US" b="0" kern="0" dirty="0">
                <a:solidFill>
                  <a:srgbClr val="000000"/>
                </a:solidFill>
                <a:latin typeface="Lucida Sans Unicode" pitchFamily="34" charset="0"/>
                <a:cs typeface="Lucida Sans Unicode" pitchFamily="34" charset="0"/>
              </a:rPr>
              <a:t> = </a:t>
            </a:r>
          </a:p>
          <a:p>
            <a:pPr marL="0" lvl="0" indent="0">
              <a:buNone/>
            </a:pPr>
            <a:r>
              <a:rPr lang="en-US" b="0" kern="0" dirty="0">
                <a:solidFill>
                  <a:srgbClr val="000000"/>
                </a:solidFill>
                <a:latin typeface="Lucida Sans Unicode" pitchFamily="34" charset="0"/>
                <a:cs typeface="Lucida Sans Unicode" pitchFamily="34" charset="0"/>
              </a:rPr>
              <a:t> </a:t>
            </a:r>
            <a:r>
              <a:rPr lang="en-US" b="0" kern="0" dirty="0" err="1">
                <a:solidFill>
                  <a:srgbClr val="000000"/>
                </a:solidFill>
                <a:latin typeface="Lucida Sans Unicode" pitchFamily="34" charset="0"/>
                <a:cs typeface="Lucida Sans Unicode" pitchFamily="34" charset="0"/>
              </a:rPr>
              <a:t>queueClient.GetQueueReference</a:t>
            </a:r>
            <a:r>
              <a:rPr lang="en-US" b="0" kern="0" dirty="0">
                <a:solidFill>
                  <a:srgbClr val="000000"/>
                </a:solidFill>
                <a:latin typeface="Lucida Sans Unicode" pitchFamily="34" charset="0"/>
                <a:cs typeface="Lucida Sans Unicode" pitchFamily="34" charset="0"/>
              </a:rPr>
              <a:t>("</a:t>
            </a:r>
            <a:r>
              <a:rPr lang="en-US" b="0" kern="0" dirty="0" err="1">
                <a:solidFill>
                  <a:srgbClr val="000000"/>
                </a:solidFill>
                <a:latin typeface="Lucida Sans Unicode" pitchFamily="34" charset="0"/>
                <a:cs typeface="Lucida Sans Unicode" pitchFamily="34" charset="0"/>
              </a:rPr>
              <a:t>myqueue</a:t>
            </a:r>
            <a:r>
              <a:rPr lang="en-US" b="0" kern="0" dirty="0">
                <a:solidFill>
                  <a:srgbClr val="000000"/>
                </a:solidFill>
                <a:latin typeface="Lucida Sans Unicode" pitchFamily="34" charset="0"/>
                <a:cs typeface="Lucida Sans Unicode" pitchFamily="34" charset="0"/>
              </a:rPr>
              <a:t>");</a:t>
            </a:r>
          </a:p>
          <a:p>
            <a:pPr marL="0" lvl="0" indent="0">
              <a:buNone/>
            </a:pPr>
            <a:endParaRPr lang="en-US" b="0" kern="0" dirty="0">
              <a:solidFill>
                <a:srgbClr val="000000"/>
              </a:solidFill>
              <a:latin typeface="Lucida Sans Unicode" pitchFamily="34" charset="0"/>
              <a:cs typeface="Lucida Sans Unicode" pitchFamily="34" charset="0"/>
            </a:endParaRPr>
          </a:p>
          <a:p>
            <a:pPr marL="0" lvl="0" indent="0">
              <a:buNone/>
            </a:pPr>
            <a:r>
              <a:rPr lang="en-US" b="0" kern="0" dirty="0" err="1">
                <a:solidFill>
                  <a:srgbClr val="000000"/>
                </a:solidFill>
                <a:latin typeface="Lucida Sans Unicode" pitchFamily="34" charset="0"/>
                <a:cs typeface="Lucida Sans Unicode" pitchFamily="34" charset="0"/>
              </a:rPr>
              <a:t>CloudQueueMessage</a:t>
            </a:r>
            <a:r>
              <a:rPr lang="en-US" b="0" kern="0" dirty="0">
                <a:solidFill>
                  <a:srgbClr val="000000"/>
                </a:solidFill>
                <a:latin typeface="Lucida Sans Unicode" pitchFamily="34" charset="0"/>
                <a:cs typeface="Lucida Sans Unicode" pitchFamily="34" charset="0"/>
              </a:rPr>
              <a:t> message = new </a:t>
            </a:r>
          </a:p>
          <a:p>
            <a:pPr marL="0" lvl="0" indent="0">
              <a:buNone/>
            </a:pPr>
            <a:r>
              <a:rPr lang="en-US" b="0" kern="0" dirty="0">
                <a:solidFill>
                  <a:srgbClr val="000000"/>
                </a:solidFill>
                <a:latin typeface="Lucida Sans Unicode" pitchFamily="34" charset="0"/>
                <a:cs typeface="Lucida Sans Unicode" pitchFamily="34" charset="0"/>
              </a:rPr>
              <a:t>   </a:t>
            </a:r>
            <a:r>
              <a:rPr lang="en-US" b="0" kern="0" dirty="0" err="1">
                <a:solidFill>
                  <a:srgbClr val="000000"/>
                </a:solidFill>
                <a:latin typeface="Lucida Sans Unicode" pitchFamily="34" charset="0"/>
                <a:cs typeface="Lucida Sans Unicode" pitchFamily="34" charset="0"/>
              </a:rPr>
              <a:t>CloudQueueMessage</a:t>
            </a:r>
            <a:r>
              <a:rPr lang="en-US" b="0" kern="0" dirty="0">
                <a:solidFill>
                  <a:srgbClr val="000000"/>
                </a:solidFill>
                <a:latin typeface="Lucida Sans Unicode" pitchFamily="34" charset="0"/>
                <a:cs typeface="Lucida Sans Unicode" pitchFamily="34" charset="0"/>
              </a:rPr>
              <a:t>("Hello, World");</a:t>
            </a:r>
          </a:p>
          <a:p>
            <a:pPr marL="0" lvl="0" indent="0">
              <a:buNone/>
            </a:pPr>
            <a:endParaRPr lang="en-US" b="0" kern="0" dirty="0">
              <a:solidFill>
                <a:srgbClr val="000000"/>
              </a:solidFill>
              <a:latin typeface="Lucida Sans Unicode" pitchFamily="34" charset="0"/>
              <a:cs typeface="Lucida Sans Unicode" pitchFamily="34" charset="0"/>
            </a:endParaRPr>
          </a:p>
          <a:p>
            <a:pPr marL="0" lvl="0" indent="0">
              <a:buNone/>
            </a:pPr>
            <a:r>
              <a:rPr lang="en-US" b="0" kern="0" dirty="0" err="1">
                <a:solidFill>
                  <a:srgbClr val="000000"/>
                </a:solidFill>
                <a:latin typeface="Lucida Sans Unicode" pitchFamily="34" charset="0"/>
                <a:cs typeface="Lucida Sans Unicode" pitchFamily="34" charset="0"/>
              </a:rPr>
              <a:t>myQueue.AddMessage</a:t>
            </a:r>
            <a:r>
              <a:rPr lang="en-US" b="0" kern="0" dirty="0">
                <a:solidFill>
                  <a:srgbClr val="000000"/>
                </a:solidFill>
                <a:latin typeface="Lucida Sans Unicode" pitchFamily="34" charset="0"/>
                <a:cs typeface="Lucida Sans Unicode" pitchFamily="34" charset="0"/>
              </a:rPr>
              <a:t>(message);</a:t>
            </a:r>
          </a:p>
          <a:p>
            <a:pPr marL="0" lvl="0" indent="0">
              <a:buNone/>
            </a:pPr>
            <a:endParaRPr lang="en-US" b="0" kern="0" dirty="0">
              <a:solidFill>
                <a:srgbClr val="000000"/>
              </a:solidFill>
              <a:latin typeface="Lucida Sans Unicode" pitchFamily="34" charset="0"/>
              <a:cs typeface="Lucida Sans Unicode" pitchFamily="34" charset="0"/>
            </a:endParaRPr>
          </a:p>
          <a:p>
            <a:pPr lvl="0"/>
            <a:endParaRPr lang="en-US" b="0" kern="0" dirty="0">
              <a:solidFill>
                <a:srgbClr val="000000"/>
              </a:solidFill>
            </a:endParaRPr>
          </a:p>
        </p:txBody>
      </p:sp>
    </p:spTree>
    <p:extLst>
      <p:ext uri="{BB962C8B-B14F-4D97-AF65-F5344CB8AC3E}">
        <p14:creationId xmlns:p14="http://schemas.microsoft.com/office/powerpoint/2010/main" val="1153842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161684d-37d9-44ad-9a7b-78feb2ff46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D601-8827-4572-BDE7-DDCB3B8C2657}"/>
              </a:ext>
            </a:extLst>
          </p:cNvPr>
          <p:cNvSpPr>
            <a:spLocks noGrp="1"/>
          </p:cNvSpPr>
          <p:nvPr>
            <p:ph type="title"/>
          </p:nvPr>
        </p:nvSpPr>
        <p:spPr>
          <a:xfrm>
            <a:off x="460374" y="-2"/>
            <a:ext cx="8444139" cy="740664"/>
          </a:xfrm>
        </p:spPr>
        <p:txBody>
          <a:bodyPr/>
          <a:lstStyle/>
          <a:p>
            <a:r>
              <a:rPr lang="en-US" dirty="0"/>
              <a:t>Pulling Messages from Queues: Peek and </a:t>
            </a:r>
            <a:r>
              <a:rPr lang="en-US" dirty="0" err="1"/>
              <a:t>DeQueue</a:t>
            </a:r>
            <a:endParaRPr lang="en-IN" dirty="0"/>
          </a:p>
        </p:txBody>
      </p:sp>
      <p:sp>
        <p:nvSpPr>
          <p:cNvPr id="4" name="Content Placeholder 2">
            <a:extLst>
              <a:ext uri="{FF2B5EF4-FFF2-40B4-BE49-F238E27FC236}">
                <a16:creationId xmlns:a16="http://schemas.microsoft.com/office/drawing/2014/main" id="{C2107EBB-758B-4D41-88B2-3072C571610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dequeue a message, call the </a:t>
            </a:r>
            <a:r>
              <a:rPr lang="en-US" kern="0">
                <a:solidFill>
                  <a:srgbClr val="000000"/>
                </a:solidFill>
              </a:rPr>
              <a:t>GetMessage</a:t>
            </a:r>
            <a:r>
              <a:rPr lang="en-US" b="0" kern="0">
                <a:solidFill>
                  <a:srgbClr val="000000"/>
                </a:solidFill>
              </a:rPr>
              <a:t> method of the </a:t>
            </a:r>
            <a:r>
              <a:rPr lang="en-US" kern="0">
                <a:solidFill>
                  <a:srgbClr val="000000"/>
                </a:solidFill>
              </a:rPr>
              <a:t>CloudQueue</a:t>
            </a:r>
            <a:r>
              <a:rPr lang="en-US" b="0" kern="0">
                <a:solidFill>
                  <a:srgbClr val="000000"/>
                </a:solidFill>
              </a:rPr>
              <a:t> class</a:t>
            </a:r>
          </a:p>
          <a:p>
            <a:pPr lvl="1"/>
            <a:r>
              <a:rPr lang="en-US" b="0" kern="0">
                <a:solidFill>
                  <a:srgbClr val="000000"/>
                </a:solidFill>
              </a:rPr>
              <a:t>The message will become invisible to other clients for the duration of an invisibility period</a:t>
            </a:r>
          </a:p>
          <a:p>
            <a:pPr lvl="1"/>
            <a:r>
              <a:rPr lang="en-US" b="0" kern="0">
                <a:solidFill>
                  <a:srgbClr val="000000"/>
                </a:solidFill>
              </a:rPr>
              <a:t>After processing a message, it must be deleted from the queue by calling the </a:t>
            </a:r>
            <a:r>
              <a:rPr lang="en-US" kern="0">
                <a:solidFill>
                  <a:srgbClr val="000000"/>
                </a:solidFill>
              </a:rPr>
              <a:t>DeleteMessage </a:t>
            </a:r>
            <a:r>
              <a:rPr lang="en-US" b="0" kern="0">
                <a:solidFill>
                  <a:srgbClr val="000000"/>
                </a:solidFill>
              </a:rPr>
              <a:t>method</a:t>
            </a:r>
          </a:p>
          <a:p>
            <a:pPr lvl="0"/>
            <a:r>
              <a:rPr lang="en-US" b="0" kern="0">
                <a:solidFill>
                  <a:srgbClr val="000000"/>
                </a:solidFill>
              </a:rPr>
              <a:t>To peek at queued messages, call the </a:t>
            </a:r>
            <a:r>
              <a:rPr lang="en-US" kern="0">
                <a:solidFill>
                  <a:srgbClr val="000000"/>
                </a:solidFill>
              </a:rPr>
              <a:t>PeekMessage</a:t>
            </a:r>
            <a:r>
              <a:rPr lang="en-US" b="0" kern="0">
                <a:solidFill>
                  <a:srgbClr val="000000"/>
                </a:solidFill>
              </a:rPr>
              <a:t> method of the </a:t>
            </a:r>
            <a:r>
              <a:rPr lang="en-US" kern="0">
                <a:solidFill>
                  <a:srgbClr val="000000"/>
                </a:solidFill>
              </a:rPr>
              <a:t>CloudQueue</a:t>
            </a:r>
            <a:r>
              <a:rPr lang="en-US" b="0" kern="0">
                <a:solidFill>
                  <a:srgbClr val="000000"/>
                </a:solidFill>
              </a:rPr>
              <a:t> class</a:t>
            </a:r>
          </a:p>
          <a:p>
            <a:pPr lvl="0"/>
            <a:r>
              <a:rPr lang="en-US" b="0" kern="0">
                <a:solidFill>
                  <a:srgbClr val="000000"/>
                </a:solidFill>
              </a:rPr>
              <a:t>The queue also supports batch processing with the </a:t>
            </a:r>
            <a:r>
              <a:rPr lang="en-US" kern="0">
                <a:solidFill>
                  <a:srgbClr val="000000"/>
                </a:solidFill>
              </a:rPr>
              <a:t>GetMessages</a:t>
            </a:r>
            <a:r>
              <a:rPr lang="en-US" b="0" kern="0">
                <a:solidFill>
                  <a:srgbClr val="000000"/>
                </a:solidFill>
              </a:rPr>
              <a:t> and </a:t>
            </a:r>
            <a:r>
              <a:rPr lang="en-US" kern="0">
                <a:solidFill>
                  <a:srgbClr val="000000"/>
                </a:solidFill>
              </a:rPr>
              <a:t>PeekMessages</a:t>
            </a:r>
            <a:r>
              <a:rPr lang="en-US" b="0" kern="0">
                <a:solidFill>
                  <a:srgbClr val="000000"/>
                </a:solidFill>
              </a:rPr>
              <a:t> methods</a:t>
            </a:r>
          </a:p>
          <a:p>
            <a:pPr lvl="0"/>
            <a:endParaRPr lang="en-US" b="0" kern="0" dirty="0">
              <a:solidFill>
                <a:srgbClr val="000000"/>
              </a:solidFill>
            </a:endParaRPr>
          </a:p>
        </p:txBody>
      </p:sp>
    </p:spTree>
    <p:extLst>
      <p:ext uri="{BB962C8B-B14F-4D97-AF65-F5344CB8AC3E}">
        <p14:creationId xmlns:p14="http://schemas.microsoft.com/office/powerpoint/2010/main" val="2323736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73db1d43-753a-4d83-a829-c050a0a67d9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E156-8E07-46D0-9FDC-0AB334F28C30}"/>
              </a:ext>
            </a:extLst>
          </p:cNvPr>
          <p:cNvSpPr>
            <a:spLocks noGrp="1"/>
          </p:cNvSpPr>
          <p:nvPr>
            <p:ph type="title"/>
          </p:nvPr>
        </p:nvSpPr>
        <p:spPr/>
        <p:txBody>
          <a:bodyPr/>
          <a:lstStyle/>
          <a:p>
            <a:r>
              <a:rPr lang="en-IN"/>
              <a:t>Working with Queued Messages</a:t>
            </a:r>
          </a:p>
        </p:txBody>
      </p:sp>
      <p:sp>
        <p:nvSpPr>
          <p:cNvPr id="4" name="Content Placeholder 2">
            <a:extLst>
              <a:ext uri="{FF2B5EF4-FFF2-40B4-BE49-F238E27FC236}">
                <a16:creationId xmlns:a16="http://schemas.microsoft.com/office/drawing/2014/main" id="{5548B579-E93F-4030-AEDF-F4420C64667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Queue/Delete:</a:t>
            </a:r>
          </a:p>
          <a:p>
            <a:pPr marL="679450" lvl="2" indent="0">
              <a:buNone/>
            </a:pPr>
            <a:r>
              <a:rPr lang="en-US" sz="1800" b="0" kern="0">
                <a:solidFill>
                  <a:srgbClr val="000000"/>
                </a:solidFill>
                <a:latin typeface="Lucida Sans Unicode" pitchFamily="34" charset="0"/>
                <a:cs typeface="Lucida Sans Unicode" pitchFamily="34" charset="0"/>
              </a:rPr>
              <a:t>var storageClient = CloudStorageAccount.Parse(connectionString);</a:t>
            </a:r>
          </a:p>
          <a:p>
            <a:pPr marL="679450" lvl="2" indent="0">
              <a:buNone/>
            </a:pPr>
            <a:r>
              <a:rPr lang="en-US" sz="1800" b="0" kern="0">
                <a:solidFill>
                  <a:srgbClr val="000000"/>
                </a:solidFill>
                <a:latin typeface="Lucida Sans Unicode" pitchFamily="34" charset="0"/>
                <a:cs typeface="Lucida Sans Unicode" pitchFamily="34" charset="0"/>
              </a:rPr>
              <a:t>var queueClient = storageClient.CreateCloudQueueClient();</a:t>
            </a:r>
          </a:p>
          <a:p>
            <a:pPr marL="679450" lvl="2" indent="0">
              <a:buNone/>
            </a:pPr>
            <a:r>
              <a:rPr lang="en-US" sz="1800" b="0" kern="0">
                <a:solidFill>
                  <a:srgbClr val="000000"/>
                </a:solidFill>
                <a:latin typeface="Lucida Sans Unicode" pitchFamily="34" charset="0"/>
                <a:cs typeface="Lucida Sans Unicode" pitchFamily="34" charset="0"/>
              </a:rPr>
              <a:t>var queue = queueClient.GetQueueReference("myqueue");</a:t>
            </a:r>
          </a:p>
          <a:p>
            <a:pPr marL="679450" lvl="2" indent="0">
              <a:buNone/>
            </a:pPr>
            <a:r>
              <a:rPr lang="en-US" sz="1800" b="0" kern="0">
                <a:solidFill>
                  <a:srgbClr val="000000"/>
                </a:solidFill>
                <a:latin typeface="Lucida Sans Unicode" pitchFamily="34" charset="0"/>
                <a:cs typeface="Lucida Sans Unicode" pitchFamily="34" charset="0"/>
              </a:rPr>
              <a:t>var message = queue.GetMessage(TimeSpan.FromSeconds(60));</a:t>
            </a:r>
          </a:p>
          <a:p>
            <a:pPr marL="679450" lvl="2" indent="0">
              <a:buNone/>
            </a:pPr>
            <a:r>
              <a:rPr lang="en-US" sz="1800" b="0" kern="0">
                <a:solidFill>
                  <a:srgbClr val="000000"/>
                </a:solidFill>
                <a:latin typeface="Lucida Sans Unicode" pitchFamily="34" charset="0"/>
                <a:cs typeface="Lucida Sans Unicode" pitchFamily="34" charset="0"/>
              </a:rPr>
              <a:t>//Do some work...	</a:t>
            </a:r>
          </a:p>
          <a:p>
            <a:pPr marL="679450" lvl="2" indent="0">
              <a:buNone/>
            </a:pPr>
            <a:r>
              <a:rPr lang="en-US" sz="1800" b="0" kern="0">
                <a:solidFill>
                  <a:srgbClr val="000000"/>
                </a:solidFill>
                <a:latin typeface="Lucida Sans Unicode" pitchFamily="34" charset="0"/>
                <a:cs typeface="Lucida Sans Unicode" pitchFamily="34" charset="0"/>
              </a:rPr>
              <a:t>queue.DeleteMessage(message);</a:t>
            </a:r>
          </a:p>
          <a:p>
            <a:pPr lvl="0"/>
            <a:r>
              <a:rPr lang="en-US" b="0" kern="0">
                <a:solidFill>
                  <a:srgbClr val="000000"/>
                </a:solidFill>
              </a:rPr>
              <a:t>Peek:</a:t>
            </a:r>
          </a:p>
          <a:p>
            <a:pPr marL="679450" lvl="2" indent="0">
              <a:buNone/>
            </a:pPr>
            <a:r>
              <a:rPr lang="en-US" sz="1800" b="0" kern="0">
                <a:solidFill>
                  <a:srgbClr val="000000"/>
                </a:solidFill>
                <a:latin typeface="Lucida Sans Unicode" pitchFamily="34" charset="0"/>
                <a:cs typeface="Lucida Sans Unicode" pitchFamily="34" charset="0"/>
              </a:rPr>
              <a:t>var queueClient = storageClient.CreateCloudQueueClient();</a:t>
            </a:r>
          </a:p>
          <a:p>
            <a:pPr marL="679450" lvl="2" indent="0">
              <a:buNone/>
            </a:pPr>
            <a:r>
              <a:rPr lang="en-US" sz="1800" b="0" kern="0">
                <a:solidFill>
                  <a:srgbClr val="000000"/>
                </a:solidFill>
                <a:latin typeface="Lucida Sans Unicode" pitchFamily="34" charset="0"/>
                <a:cs typeface="Lucida Sans Unicode" pitchFamily="34" charset="0"/>
              </a:rPr>
              <a:t>var queue = queueClient.GetQueueReference("myqueue");</a:t>
            </a:r>
          </a:p>
          <a:p>
            <a:pPr marL="679450" lvl="2" indent="0">
              <a:buNone/>
            </a:pPr>
            <a:r>
              <a:rPr lang="en-US" sz="1800" b="0" kern="0">
                <a:solidFill>
                  <a:srgbClr val="000000"/>
                </a:solidFill>
                <a:latin typeface="Lucida Sans Unicode" pitchFamily="34" charset="0"/>
                <a:cs typeface="Lucida Sans Unicode" pitchFamily="34" charset="0"/>
              </a:rPr>
              <a:t>var message = queue.PeekMessage();</a:t>
            </a:r>
          </a:p>
          <a:p>
            <a:pPr marL="679450" lvl="2" indent="0">
              <a:buNone/>
            </a:pPr>
            <a:r>
              <a:rPr lang="en-US" sz="1800" b="0" kern="0">
                <a:solidFill>
                  <a:srgbClr val="000000"/>
                </a:solidFill>
                <a:latin typeface="Lucida Sans Unicode" pitchFamily="34" charset="0"/>
                <a:cs typeface="Lucida Sans Unicode" pitchFamily="34" charset="0"/>
              </a:rPr>
              <a:t>//Process message</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5081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97e8f50e-bf10-4d09-9850-d4680f7578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C771-DD8A-4F1C-A358-1953467A249F}"/>
              </a:ext>
            </a:extLst>
          </p:cNvPr>
          <p:cNvSpPr>
            <a:spLocks noGrp="1"/>
          </p:cNvSpPr>
          <p:nvPr>
            <p:ph type="title"/>
          </p:nvPr>
        </p:nvSpPr>
        <p:spPr/>
        <p:txBody>
          <a:bodyPr/>
          <a:lstStyle/>
          <a:p>
            <a:r>
              <a:rPr lang="en-IN"/>
              <a:t>Demonstration: Working with Queues</a:t>
            </a:r>
          </a:p>
        </p:txBody>
      </p:sp>
      <p:sp>
        <p:nvSpPr>
          <p:cNvPr id="4" name="Content Placeholder 2">
            <a:extLst>
              <a:ext uri="{FF2B5EF4-FFF2-40B4-BE49-F238E27FC236}">
                <a16:creationId xmlns:a16="http://schemas.microsoft.com/office/drawing/2014/main" id="{69D6F863-23B3-4C09-85CD-58495D436B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an Azure queue</a:t>
            </a:r>
          </a:p>
          <a:p>
            <a:pPr lvl="1"/>
            <a:r>
              <a:rPr lang="en-US" b="0" kern="0">
                <a:solidFill>
                  <a:srgbClr val="000000"/>
                </a:solidFill>
              </a:rPr>
              <a:t>Add messages to a queue</a:t>
            </a:r>
          </a:p>
          <a:p>
            <a:pPr lvl="1"/>
            <a:r>
              <a:rPr lang="en-US" b="0" kern="0">
                <a:solidFill>
                  <a:srgbClr val="000000"/>
                </a:solidFill>
              </a:rPr>
              <a:t>Retrieve messages from a queue</a:t>
            </a:r>
          </a:p>
          <a:p>
            <a:pPr lvl="1"/>
            <a:r>
              <a:rPr lang="en-US" b="0" kern="0">
                <a:solidFill>
                  <a:srgbClr val="000000"/>
                </a:solidFill>
              </a:rPr>
              <a:t>Delete messages from a queue</a:t>
            </a:r>
          </a:p>
          <a:p>
            <a:pPr lvl="0"/>
            <a:endParaRPr lang="en-US" b="0" kern="0" dirty="0">
              <a:solidFill>
                <a:srgbClr val="000000"/>
              </a:solidFill>
            </a:endParaRPr>
          </a:p>
        </p:txBody>
      </p:sp>
    </p:spTree>
    <p:extLst>
      <p:ext uri="{BB962C8B-B14F-4D97-AF65-F5344CB8AC3E}">
        <p14:creationId xmlns:p14="http://schemas.microsoft.com/office/powerpoint/2010/main" val="1549650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85c8cf86-c1b4-4328-94fe-b4c169766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63A0-6722-4FA0-902B-B8B339A41E36}"/>
              </a:ext>
            </a:extLst>
          </p:cNvPr>
          <p:cNvSpPr>
            <a:spLocks noGrp="1"/>
          </p:cNvSpPr>
          <p:nvPr>
            <p:ph type="title"/>
          </p:nvPr>
        </p:nvSpPr>
        <p:spPr/>
        <p:txBody>
          <a:bodyPr/>
          <a:lstStyle/>
          <a:p>
            <a:r>
              <a:rPr lang="en-US"/>
              <a:t>Lesson 5: Restricting Access to Storage</a:t>
            </a:r>
            <a:endParaRPr lang="en-IN"/>
          </a:p>
        </p:txBody>
      </p:sp>
      <p:sp>
        <p:nvSpPr>
          <p:cNvPr id="3" name="Text Placeholder 2">
            <a:extLst>
              <a:ext uri="{FF2B5EF4-FFF2-40B4-BE49-F238E27FC236}">
                <a16:creationId xmlns:a16="http://schemas.microsoft.com/office/drawing/2014/main" id="{B1C2E695-861A-43B4-8D7C-78967FC2E10E}"/>
              </a:ext>
            </a:extLst>
          </p:cNvPr>
          <p:cNvSpPr>
            <a:spLocks noGrp="1"/>
          </p:cNvSpPr>
          <p:nvPr>
            <p:ph type="body" idx="1"/>
          </p:nvPr>
        </p:nvSpPr>
        <p:spPr/>
        <p:txBody>
          <a:bodyPr/>
          <a:lstStyle/>
          <a:p>
            <a:r>
              <a:rPr lang="en-US"/>
              <a:t>Configuring Access Level for Blob Containers and their Content
Shared Access Signatures
Configuring Shared Access Signatures
Configuring Shared Access Signatures Using Policies
Demonstration: Configuring Shared Access Signature for a Blob Container</a:t>
            </a:r>
            <a:endParaRPr lang="en-IN"/>
          </a:p>
        </p:txBody>
      </p:sp>
    </p:spTree>
    <p:extLst>
      <p:ext uri="{BB962C8B-B14F-4D97-AF65-F5344CB8AC3E}">
        <p14:creationId xmlns:p14="http://schemas.microsoft.com/office/powerpoint/2010/main" val="550314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54cab163-b2a0-471e-b093-29a60e65cf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4DB8-AB40-44FA-A671-8822196987ED}"/>
              </a:ext>
            </a:extLst>
          </p:cNvPr>
          <p:cNvSpPr>
            <a:spLocks noGrp="1"/>
          </p:cNvSpPr>
          <p:nvPr>
            <p:ph type="title"/>
          </p:nvPr>
        </p:nvSpPr>
        <p:spPr>
          <a:xfrm>
            <a:off x="460375" y="-2"/>
            <a:ext cx="8422368" cy="740664"/>
          </a:xfrm>
        </p:spPr>
        <p:txBody>
          <a:bodyPr/>
          <a:lstStyle/>
          <a:p>
            <a:r>
              <a:rPr lang="en-US" dirty="0"/>
              <a:t>Configuring Access Level for Blob Containers and their Content</a:t>
            </a:r>
            <a:endParaRPr lang="en-IN" dirty="0"/>
          </a:p>
        </p:txBody>
      </p:sp>
      <p:sp>
        <p:nvSpPr>
          <p:cNvPr id="4" name="Content Placeholder 2">
            <a:extLst>
              <a:ext uri="{FF2B5EF4-FFF2-40B4-BE49-F238E27FC236}">
                <a16:creationId xmlns:a16="http://schemas.microsoft.com/office/drawing/2014/main" id="{E70DBC10-2B65-4487-909C-5943D1FFB57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Blob containers might contain private information</a:t>
            </a:r>
          </a:p>
          <a:p>
            <a:pPr lvl="0"/>
            <a:r>
              <a:rPr lang="en-US" b="0" kern="0">
                <a:solidFill>
                  <a:srgbClr val="000000"/>
                </a:solidFill>
              </a:rPr>
              <a:t>Access to containers and their blobs can be controlled by setting the container's permissions</a:t>
            </a:r>
          </a:p>
          <a:p>
            <a:pPr lvl="0"/>
            <a:r>
              <a:rPr lang="en-US" b="0" kern="0">
                <a:solidFill>
                  <a:srgbClr val="000000"/>
                </a:solidFill>
              </a:rPr>
              <a:t>Create a </a:t>
            </a:r>
            <a:r>
              <a:rPr lang="en-US" kern="0">
                <a:solidFill>
                  <a:srgbClr val="000000"/>
                </a:solidFill>
              </a:rPr>
              <a:t>BlobContainerPermissions</a:t>
            </a:r>
            <a:r>
              <a:rPr lang="en-US" b="0" kern="0">
                <a:solidFill>
                  <a:srgbClr val="000000"/>
                </a:solidFill>
              </a:rPr>
              <a:t> object and set the </a:t>
            </a:r>
            <a:r>
              <a:rPr lang="en-US" kern="0">
                <a:solidFill>
                  <a:srgbClr val="000000"/>
                </a:solidFill>
              </a:rPr>
              <a:t>PublicAccess</a:t>
            </a:r>
            <a:r>
              <a:rPr lang="en-US" b="0" kern="0">
                <a:solidFill>
                  <a:srgbClr val="000000"/>
                </a:solidFill>
              </a:rPr>
              <a:t> property to:</a:t>
            </a:r>
          </a:p>
          <a:p>
            <a:pPr lvl="1"/>
            <a:r>
              <a:rPr lang="en-US" kern="0">
                <a:solidFill>
                  <a:srgbClr val="000000"/>
                </a:solidFill>
              </a:rPr>
              <a:t>Container</a:t>
            </a:r>
            <a:r>
              <a:rPr lang="en-US" b="0" kern="0">
                <a:solidFill>
                  <a:srgbClr val="000000"/>
                </a:solidFill>
              </a:rPr>
              <a:t>. Full public read access</a:t>
            </a:r>
          </a:p>
          <a:p>
            <a:pPr lvl="1"/>
            <a:r>
              <a:rPr lang="en-US" kern="0">
                <a:solidFill>
                  <a:srgbClr val="000000"/>
                </a:solidFill>
              </a:rPr>
              <a:t>Blob</a:t>
            </a:r>
            <a:r>
              <a:rPr lang="en-US" b="0" kern="0">
                <a:solidFill>
                  <a:srgbClr val="000000"/>
                </a:solidFill>
              </a:rPr>
              <a:t>. Read access for blobs only (cannot list container)</a:t>
            </a:r>
          </a:p>
          <a:p>
            <a:pPr lvl="1"/>
            <a:r>
              <a:rPr lang="en-US" kern="0">
                <a:solidFill>
                  <a:srgbClr val="000000"/>
                </a:solidFill>
              </a:rPr>
              <a:t>Off</a:t>
            </a:r>
            <a:r>
              <a:rPr lang="en-US" b="0" kern="0">
                <a:solidFill>
                  <a:srgbClr val="000000"/>
                </a:solidFill>
              </a:rPr>
              <a:t>. Private only </a:t>
            </a:r>
          </a:p>
          <a:p>
            <a:pPr lvl="0"/>
            <a:r>
              <a:rPr lang="en-US" b="0" kern="0">
                <a:solidFill>
                  <a:srgbClr val="000000"/>
                </a:solidFill>
              </a:rPr>
              <a:t>Finally, call the </a:t>
            </a:r>
            <a:r>
              <a:rPr lang="en-US" kern="0">
                <a:solidFill>
                  <a:srgbClr val="000000"/>
                </a:solidFill>
              </a:rPr>
              <a:t>SetPermissions</a:t>
            </a:r>
            <a:r>
              <a:rPr lang="en-US" b="0" kern="0">
                <a:solidFill>
                  <a:srgbClr val="000000"/>
                </a:solidFill>
              </a:rPr>
              <a:t> method on the </a:t>
            </a:r>
            <a:r>
              <a:rPr lang="en-US" kern="0">
                <a:solidFill>
                  <a:srgbClr val="000000"/>
                </a:solidFill>
              </a:rPr>
              <a:t>CloudBlobContainer</a:t>
            </a:r>
            <a:r>
              <a:rPr lang="en-US" b="0" kern="0">
                <a:solidFill>
                  <a:srgbClr val="000000"/>
                </a:solidFill>
              </a:rPr>
              <a:t> object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36346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24f79428-b596-454e-b285-9ecb18a281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81EC-CD5A-4EAF-8E96-C26BEE5E7ECD}"/>
              </a:ext>
            </a:extLst>
          </p:cNvPr>
          <p:cNvSpPr>
            <a:spLocks noGrp="1"/>
          </p:cNvSpPr>
          <p:nvPr>
            <p:ph type="title"/>
          </p:nvPr>
        </p:nvSpPr>
        <p:spPr/>
        <p:txBody>
          <a:bodyPr/>
          <a:lstStyle/>
          <a:p>
            <a:r>
              <a:rPr lang="en-US"/>
              <a:t>Set Access Level Permission for a Blob Container</a:t>
            </a:r>
            <a:endParaRPr lang="en-IN"/>
          </a:p>
        </p:txBody>
      </p:sp>
      <p:sp>
        <p:nvSpPr>
          <p:cNvPr id="4" name="Content Placeholder 2">
            <a:extLst>
              <a:ext uri="{FF2B5EF4-FFF2-40B4-BE49-F238E27FC236}">
                <a16:creationId xmlns:a16="http://schemas.microsoft.com/office/drawing/2014/main" id="{E3845E36-0A19-47C0-B93B-4ACE49577D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a:solidFill>
                  <a:srgbClr val="000000"/>
                </a:solidFill>
                <a:latin typeface="Lucida Sans Unicode" pitchFamily="34" charset="0"/>
                <a:cs typeface="Lucida Sans Unicode" pitchFamily="34" charset="0"/>
              </a:rPr>
              <a:t>var storageClient = </a:t>
            </a:r>
          </a:p>
          <a:p>
            <a:pPr marL="0" lvl="0" indent="0">
              <a:buNone/>
            </a:pPr>
            <a:r>
              <a:rPr lang="en-US" sz="2000" b="0" kern="0">
                <a:solidFill>
                  <a:srgbClr val="000000"/>
                </a:solidFill>
                <a:latin typeface="Lucida Sans Unicode" pitchFamily="34" charset="0"/>
                <a:cs typeface="Lucida Sans Unicode" pitchFamily="34" charset="0"/>
              </a:rPr>
              <a:t>   CloudStorageAccount.Parse(connectionString);</a:t>
            </a:r>
          </a:p>
          <a:p>
            <a:pPr marL="0" lvl="0" indent="0">
              <a:buNone/>
            </a:pPr>
            <a:r>
              <a:rPr lang="en-US" sz="2000" b="0" kern="0">
                <a:solidFill>
                  <a:srgbClr val="000000"/>
                </a:solidFill>
                <a:latin typeface="Lucida Sans Unicode" pitchFamily="34" charset="0"/>
                <a:cs typeface="Lucida Sans Unicode" pitchFamily="34" charset="0"/>
              </a:rPr>
              <a:t>var blobClient =   </a:t>
            </a:r>
          </a:p>
          <a:p>
            <a:pPr marL="0" lvl="0" indent="0">
              <a:buNone/>
            </a:pPr>
            <a:r>
              <a:rPr lang="en-US" sz="2000" b="0" kern="0">
                <a:solidFill>
                  <a:srgbClr val="000000"/>
                </a:solidFill>
                <a:latin typeface="Lucida Sans Unicode" pitchFamily="34" charset="0"/>
                <a:cs typeface="Lucida Sans Unicode" pitchFamily="34" charset="0"/>
              </a:rPr>
              <a:t>   storageClient.CreateCloudBlobClient();</a:t>
            </a:r>
          </a:p>
          <a:p>
            <a:pPr marL="0" lvl="0" indent="0">
              <a:buNone/>
            </a:pPr>
            <a:r>
              <a:rPr lang="en-US" sz="2000" b="0" kern="0">
                <a:solidFill>
                  <a:srgbClr val="000000"/>
                </a:solidFill>
                <a:latin typeface="Lucida Sans Unicode" pitchFamily="34" charset="0"/>
                <a:cs typeface="Lucida Sans Unicode" pitchFamily="34" charset="0"/>
              </a:rPr>
              <a:t>var container = </a:t>
            </a:r>
          </a:p>
          <a:p>
            <a:pPr marL="0" lvl="0" indent="0">
              <a:buNone/>
            </a:pPr>
            <a:r>
              <a:rPr lang="en-US" sz="2000" b="0" kern="0">
                <a:solidFill>
                  <a:srgbClr val="000000"/>
                </a:solidFill>
                <a:latin typeface="Lucida Sans Unicode" pitchFamily="34" charset="0"/>
                <a:cs typeface="Lucida Sans Unicode" pitchFamily="34" charset="0"/>
              </a:rPr>
              <a:t>   blobClient.GetContainerReference("MyContainer");</a:t>
            </a:r>
          </a:p>
          <a:p>
            <a:pPr marL="0" lvl="0" indent="0">
              <a:buNone/>
            </a:pPr>
            <a:r>
              <a:rPr lang="en-US" sz="2000" b="0" kern="0">
                <a:solidFill>
                  <a:srgbClr val="000000"/>
                </a:solidFill>
                <a:latin typeface="Lucida Sans Unicode" pitchFamily="34" charset="0"/>
                <a:cs typeface="Lucida Sans Unicode" pitchFamily="34" charset="0"/>
              </a:rPr>
              <a:t>var permissions = new BlobContainerPermissions()   </a:t>
            </a:r>
          </a:p>
          <a:p>
            <a:pPr marL="0" lvl="0" indent="0">
              <a:buNone/>
            </a:pPr>
            <a:r>
              <a:rPr lang="en-US" sz="2000" b="0" kern="0">
                <a:solidFill>
                  <a:srgbClr val="000000"/>
                </a:solidFill>
                <a:latin typeface="Lucida Sans Unicode" pitchFamily="34" charset="0"/>
                <a:cs typeface="Lucida Sans Unicode" pitchFamily="34" charset="0"/>
              </a:rPr>
              <a:t>  {</a:t>
            </a:r>
          </a:p>
          <a:p>
            <a:pPr marL="0" lvl="0" indent="0">
              <a:buNone/>
            </a:pPr>
            <a:r>
              <a:rPr lang="en-US" sz="2000" b="0" kern="0">
                <a:solidFill>
                  <a:srgbClr val="000000"/>
                </a:solidFill>
                <a:latin typeface="Lucida Sans Unicode" pitchFamily="34" charset="0"/>
                <a:cs typeface="Lucida Sans Unicode" pitchFamily="34" charset="0"/>
              </a:rPr>
              <a:t>      PublicAccess=BlobContainerPublicAccessType.Blob</a:t>
            </a:r>
          </a:p>
          <a:p>
            <a:pPr marL="0" lvl="0" indent="0">
              <a:buNone/>
            </a:pPr>
            <a:r>
              <a:rPr lang="en-US" sz="2000" b="0" kern="0">
                <a:solidFill>
                  <a:srgbClr val="000000"/>
                </a:solidFill>
                <a:latin typeface="Lucida Sans Unicode" pitchFamily="34" charset="0"/>
                <a:cs typeface="Lucida Sans Unicode" pitchFamily="34" charset="0"/>
              </a:rPr>
              <a:t>  };</a:t>
            </a:r>
          </a:p>
          <a:p>
            <a:pPr marL="0" lvl="0" indent="0">
              <a:buNone/>
            </a:pPr>
            <a:r>
              <a:rPr lang="en-US" sz="2000" b="0" kern="0">
                <a:solidFill>
                  <a:srgbClr val="000000"/>
                </a:solidFill>
                <a:latin typeface="Lucida Sans Unicode" pitchFamily="34" charset="0"/>
                <a:cs typeface="Lucida Sans Unicode" pitchFamily="34" charset="0"/>
              </a:rPr>
              <a:t>container.SetPermissions(permissions);</a:t>
            </a:r>
          </a:p>
          <a:p>
            <a:pPr marL="0" lvl="0" indent="0">
              <a:buNone/>
            </a:pPr>
            <a:endParaRPr lang="en-US" sz="2000" b="0" kern="0">
              <a:solidFill>
                <a:srgbClr val="000000"/>
              </a:solidFill>
              <a:latin typeface="Lucida Sans Unicode" pitchFamily="34" charset="0"/>
              <a:cs typeface="Lucida Sans Unicode" pitchFamily="34" charset="0"/>
            </a:endParaRPr>
          </a:p>
          <a:p>
            <a:pPr lvl="0"/>
            <a:endParaRPr lang="en-US" sz="2000" b="0" kern="0" dirty="0">
              <a:solidFill>
                <a:srgbClr val="000000"/>
              </a:solidFill>
            </a:endParaRPr>
          </a:p>
        </p:txBody>
      </p:sp>
    </p:spTree>
    <p:extLst>
      <p:ext uri="{BB962C8B-B14F-4D97-AF65-F5344CB8AC3E}">
        <p14:creationId xmlns:p14="http://schemas.microsoft.com/office/powerpoint/2010/main" val="355411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162d996b-5c8a-4208-a493-a55f304f9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FECA-15E1-4164-B50C-9FB7C4F878A0}"/>
              </a:ext>
            </a:extLst>
          </p:cNvPr>
          <p:cNvSpPr>
            <a:spLocks noGrp="1"/>
          </p:cNvSpPr>
          <p:nvPr>
            <p:ph type="title"/>
          </p:nvPr>
        </p:nvSpPr>
        <p:spPr/>
        <p:txBody>
          <a:bodyPr/>
          <a:lstStyle/>
          <a:p>
            <a:r>
              <a:rPr lang="en-IN"/>
              <a:t>Shared Access Signatures</a:t>
            </a:r>
          </a:p>
        </p:txBody>
      </p:sp>
      <p:sp>
        <p:nvSpPr>
          <p:cNvPr id="4" name="Content Placeholder 2">
            <a:extLst>
              <a:ext uri="{FF2B5EF4-FFF2-40B4-BE49-F238E27FC236}">
                <a16:creationId xmlns:a16="http://schemas.microsoft.com/office/drawing/2014/main" id="{B158DF83-7A01-4260-B5F3-66B474CBFBA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Shared Access Signatures (SAS) are short-lived URLs for granting specific access rights to a storage resource </a:t>
            </a:r>
          </a:p>
          <a:p>
            <a:pPr lvl="0"/>
            <a:r>
              <a:rPr lang="en-US" sz="2400" b="0" kern="0" dirty="0">
                <a:solidFill>
                  <a:srgbClr val="000000"/>
                </a:solidFill>
              </a:rPr>
              <a:t>Clients can use SAS tokens to perform storage activities without acquiring the storage credentials</a:t>
            </a:r>
          </a:p>
          <a:p>
            <a:pPr lvl="0"/>
            <a:r>
              <a:rPr lang="en-US" sz="2400" b="0" kern="0" dirty="0">
                <a:solidFill>
                  <a:srgbClr val="000000"/>
                </a:solidFill>
              </a:rPr>
              <a:t>The token is a query string containing</a:t>
            </a:r>
          </a:p>
          <a:p>
            <a:pPr lvl="1"/>
            <a:r>
              <a:rPr lang="en-US" sz="2000" b="0" kern="0" dirty="0">
                <a:solidFill>
                  <a:srgbClr val="000000"/>
                </a:solidFill>
              </a:rPr>
              <a:t>Access rights	</a:t>
            </a:r>
          </a:p>
          <a:p>
            <a:pPr lvl="1"/>
            <a:r>
              <a:rPr lang="en-US" sz="2000" b="0" kern="0" dirty="0">
                <a:solidFill>
                  <a:srgbClr val="000000"/>
                </a:solidFill>
              </a:rPr>
              <a:t>Validity time frame</a:t>
            </a:r>
          </a:p>
          <a:p>
            <a:pPr lvl="1"/>
            <a:r>
              <a:rPr lang="en-US" sz="2000" b="0" kern="0" dirty="0">
                <a:solidFill>
                  <a:srgbClr val="000000"/>
                </a:solidFill>
              </a:rPr>
              <a:t>Validation signature</a:t>
            </a:r>
          </a:p>
          <a:p>
            <a:pPr lvl="1"/>
            <a:endParaRPr lang="en-US" sz="2000" b="0" kern="0" dirty="0">
              <a:solidFill>
                <a:srgbClr val="000000"/>
              </a:solidFill>
            </a:endParaRPr>
          </a:p>
          <a:p>
            <a:pPr marL="0" lvl="1" indent="0">
              <a:buNone/>
            </a:pPr>
            <a:r>
              <a:rPr lang="en-US" sz="1800" b="0" kern="0" dirty="0">
                <a:solidFill>
                  <a:srgbClr val="000000"/>
                </a:solidFill>
                <a:latin typeface="Lucida Sans Unicode" panose="020B0602030504020204" pitchFamily="34" charset="0"/>
                <a:cs typeface="Lucida Sans Unicode" panose="020B0602030504020204" pitchFamily="34" charset="0"/>
              </a:rPr>
              <a:t>http://.../pics/</a:t>
            </a:r>
            <a:r>
              <a:rPr lang="en-US" sz="1800" b="0" kern="0" dirty="0" err="1">
                <a:solidFill>
                  <a:srgbClr val="000000"/>
                </a:solidFill>
                <a:latin typeface="Lucida Sans Unicode" panose="020B0602030504020204" pitchFamily="34" charset="0"/>
                <a:cs typeface="Lucida Sans Unicode" panose="020B0602030504020204" pitchFamily="34" charset="0"/>
              </a:rPr>
              <a:t>image.jpg?sr</a:t>
            </a:r>
            <a:r>
              <a:rPr lang="en-US" sz="1800" b="0" kern="0" dirty="0">
                <a:solidFill>
                  <a:srgbClr val="000000"/>
                </a:solidFill>
                <a:latin typeface="Lucida Sans Unicode" panose="020B0602030504020204" pitchFamily="34" charset="0"/>
                <a:cs typeface="Lucida Sans Unicode" panose="020B0602030504020204" pitchFamily="34" charset="0"/>
              </a:rPr>
              <a:t>=</a:t>
            </a:r>
            <a:r>
              <a:rPr lang="en-US" sz="1800" b="0" kern="0" dirty="0" err="1">
                <a:solidFill>
                  <a:srgbClr val="000000"/>
                </a:solidFill>
                <a:latin typeface="Lucida Sans Unicode" panose="020B0602030504020204" pitchFamily="34" charset="0"/>
                <a:cs typeface="Lucida Sans Unicode" panose="020B0602030504020204" pitchFamily="34" charset="0"/>
              </a:rPr>
              <a:t>c&amp;st</a:t>
            </a:r>
            <a:r>
              <a:rPr lang="en-US" sz="1800" b="0" kern="0" dirty="0">
                <a:solidFill>
                  <a:srgbClr val="000000"/>
                </a:solidFill>
                <a:latin typeface="Lucida Sans Unicode" panose="020B0602030504020204" pitchFamily="34" charset="0"/>
                <a:cs typeface="Lucida Sans Unicode" panose="020B0602030504020204" pitchFamily="34" charset="0"/>
              </a:rPr>
              <a:t>=2013-02-11T08:20Z</a:t>
            </a:r>
            <a:br>
              <a:rPr lang="en-US" sz="1800" b="0" kern="0" dirty="0">
                <a:solidFill>
                  <a:srgbClr val="000000"/>
                </a:solidFill>
                <a:latin typeface="Lucida Sans Unicode" panose="020B0602030504020204" pitchFamily="34" charset="0"/>
                <a:cs typeface="Lucida Sans Unicode" panose="020B0602030504020204" pitchFamily="34" charset="0"/>
              </a:rPr>
            </a:br>
            <a:r>
              <a:rPr lang="en-US" sz="1800" b="0" kern="0" dirty="0">
                <a:solidFill>
                  <a:srgbClr val="000000"/>
                </a:solidFill>
                <a:latin typeface="Lucida Sans Unicode" panose="020B0602030504020204" pitchFamily="34" charset="0"/>
                <a:cs typeface="Lucida Sans Unicode" panose="020B0602030504020204" pitchFamily="34" charset="0"/>
              </a:rPr>
              <a:t>&amp;se=2013-02-12T08:30Z&amp;sp=</a:t>
            </a:r>
            <a:r>
              <a:rPr lang="en-US" sz="1800" b="0" kern="0" dirty="0" err="1">
                <a:solidFill>
                  <a:srgbClr val="000000"/>
                </a:solidFill>
                <a:latin typeface="Lucida Sans Unicode" panose="020B0602030504020204" pitchFamily="34" charset="0"/>
                <a:cs typeface="Lucida Sans Unicode" panose="020B0602030504020204" pitchFamily="34" charset="0"/>
              </a:rPr>
              <a:t>w&amp;sig</a:t>
            </a:r>
            <a:r>
              <a:rPr lang="en-US" sz="1800" b="0" kern="0" dirty="0">
                <a:solidFill>
                  <a:srgbClr val="000000"/>
                </a:solidFill>
                <a:latin typeface="Lucida Sans Unicode" panose="020B0602030504020204" pitchFamily="34" charset="0"/>
                <a:cs typeface="Lucida Sans Unicode" panose="020B0602030504020204" pitchFamily="34" charset="0"/>
              </a:rPr>
              <a:t>=dD80ihBh5jfNpymO5Hg</a:t>
            </a:r>
          </a:p>
        </p:txBody>
      </p:sp>
    </p:spTree>
    <p:extLst>
      <p:ext uri="{BB962C8B-B14F-4D97-AF65-F5344CB8AC3E}">
        <p14:creationId xmlns:p14="http://schemas.microsoft.com/office/powerpoint/2010/main" val="3427449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a3dd828a-3a9c-461c-aa0b-ea19eede219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B30-0911-4DE0-A8DE-9658B89C8538}"/>
              </a:ext>
            </a:extLst>
          </p:cNvPr>
          <p:cNvSpPr>
            <a:spLocks noGrp="1"/>
          </p:cNvSpPr>
          <p:nvPr>
            <p:ph type="title"/>
          </p:nvPr>
        </p:nvSpPr>
        <p:spPr/>
        <p:txBody>
          <a:bodyPr/>
          <a:lstStyle/>
          <a:p>
            <a:r>
              <a:rPr lang="en-IN"/>
              <a:t>Access Policies</a:t>
            </a:r>
          </a:p>
        </p:txBody>
      </p:sp>
      <p:sp>
        <p:nvSpPr>
          <p:cNvPr id="4" name="Content Placeholder 2">
            <a:extLst>
              <a:ext uri="{FF2B5EF4-FFF2-40B4-BE49-F238E27FC236}">
                <a16:creationId xmlns:a16="http://schemas.microsoft.com/office/drawing/2014/main" id="{74D25997-9029-4C24-9D4B-FAF1F2570C1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SAS tokens cannot be revoked</a:t>
            </a:r>
          </a:p>
          <a:p>
            <a:pPr lvl="0"/>
            <a:r>
              <a:rPr lang="en-US" b="0" kern="0" dirty="0">
                <a:solidFill>
                  <a:srgbClr val="000000"/>
                </a:solidFill>
              </a:rPr>
              <a:t>To create revocable tokens:</a:t>
            </a:r>
          </a:p>
          <a:p>
            <a:pPr lvl="1"/>
            <a:r>
              <a:rPr lang="en-US" b="0" kern="0" dirty="0">
                <a:solidFill>
                  <a:srgbClr val="000000"/>
                </a:solidFill>
              </a:rPr>
              <a:t>Create an access policy with the token's information</a:t>
            </a:r>
          </a:p>
          <a:p>
            <a:pPr lvl="1"/>
            <a:r>
              <a:rPr lang="en-US" b="0" kern="0" dirty="0">
                <a:solidFill>
                  <a:srgbClr val="000000"/>
                </a:solidFill>
              </a:rPr>
              <a:t>Create a SAS for the access policy</a:t>
            </a:r>
          </a:p>
          <a:p>
            <a:pPr lvl="0"/>
            <a:r>
              <a:rPr lang="en-US" b="0" kern="0" dirty="0">
                <a:solidFill>
                  <a:srgbClr val="000000"/>
                </a:solidFill>
              </a:rPr>
              <a:t>The generated token will only include the policy name, not the actual permissions and expiration</a:t>
            </a:r>
          </a:p>
          <a:p>
            <a:pPr lvl="0"/>
            <a:r>
              <a:rPr lang="en-US" b="0" kern="0" dirty="0">
                <a:solidFill>
                  <a:srgbClr val="000000"/>
                </a:solidFill>
              </a:rPr>
              <a:t>Access policies can be revoked, making the token unusable</a:t>
            </a:r>
          </a:p>
          <a:p>
            <a:pPr lvl="0"/>
            <a:endParaRPr lang="en-US" b="0" kern="0" dirty="0">
              <a:solidFill>
                <a:srgbClr val="000000"/>
              </a:solidFill>
            </a:endParaRPr>
          </a:p>
          <a:p>
            <a:pPr marL="0" lvl="0" indent="0">
              <a:buNone/>
            </a:pPr>
            <a:r>
              <a:rPr lang="en-US" sz="2000" b="0" kern="0" dirty="0">
                <a:solidFill>
                  <a:srgbClr val="000000"/>
                </a:solidFill>
                <a:latin typeface="Lucida Sans Unicode" panose="020B0602030504020204" pitchFamily="34" charset="0"/>
                <a:cs typeface="Lucida Sans Unicode" panose="020B0602030504020204" pitchFamily="34" charset="0"/>
              </a:rPr>
              <a:t>http://.../pics/</a:t>
            </a:r>
            <a:r>
              <a:rPr lang="en-US" sz="2000" b="0" kern="0" dirty="0" err="1">
                <a:solidFill>
                  <a:srgbClr val="000000"/>
                </a:solidFill>
                <a:latin typeface="Lucida Sans Unicode" panose="020B0602030504020204" pitchFamily="34" charset="0"/>
                <a:cs typeface="Lucida Sans Unicode" panose="020B0602030504020204" pitchFamily="34" charset="0"/>
              </a:rPr>
              <a:t>image.jpg?sr</a:t>
            </a:r>
            <a:r>
              <a:rPr lang="en-US" sz="2000" b="0" kern="0" dirty="0">
                <a:solidFill>
                  <a:srgbClr val="000000"/>
                </a:solidFill>
                <a:latin typeface="Lucida Sans Unicode" panose="020B0602030504020204" pitchFamily="34" charset="0"/>
                <a:cs typeface="Lucida Sans Unicode" panose="020B0602030504020204" pitchFamily="34" charset="0"/>
              </a:rPr>
              <a:t>=</a:t>
            </a:r>
            <a:r>
              <a:rPr lang="en-US" sz="2000" b="0" kern="0" dirty="0" err="1">
                <a:solidFill>
                  <a:srgbClr val="000000"/>
                </a:solidFill>
                <a:latin typeface="Lucida Sans Unicode" panose="020B0602030504020204" pitchFamily="34" charset="0"/>
                <a:cs typeface="Lucida Sans Unicode" panose="020B0602030504020204" pitchFamily="34" charset="0"/>
              </a:rPr>
              <a:t>c&amp;si</a:t>
            </a:r>
            <a:r>
              <a:rPr lang="en-US" sz="2000" b="0" kern="0" dirty="0">
                <a:solidFill>
                  <a:srgbClr val="000000"/>
                </a:solidFill>
                <a:latin typeface="Lucida Sans Unicode" panose="020B0602030504020204" pitchFamily="34" charset="0"/>
                <a:cs typeface="Lucida Sans Unicode" panose="020B0602030504020204" pitchFamily="34" charset="0"/>
              </a:rPr>
              <a:t>=</a:t>
            </a:r>
            <a:r>
              <a:rPr lang="en-US" sz="2000" kern="0" dirty="0" err="1">
                <a:solidFill>
                  <a:srgbClr val="000000"/>
                </a:solidFill>
                <a:latin typeface="Lucida Sans Unicode" panose="020B0602030504020204" pitchFamily="34" charset="0"/>
                <a:cs typeface="Lucida Sans Unicode" panose="020B0602030504020204" pitchFamily="34" charset="0"/>
              </a:rPr>
              <a:t>MyContainerPolicy</a:t>
            </a:r>
            <a:r>
              <a:rPr lang="en-US" sz="2000" b="0" kern="0" dirty="0">
                <a:solidFill>
                  <a:srgbClr val="000000"/>
                </a:solidFill>
                <a:latin typeface="Lucida Sans Unicode" panose="020B0602030504020204" pitchFamily="34" charset="0"/>
                <a:cs typeface="Lucida Sans Unicode" panose="020B0602030504020204" pitchFamily="34" charset="0"/>
              </a:rPr>
              <a:t>&amp;</a:t>
            </a:r>
            <a:br>
              <a:rPr lang="en-US" sz="2000" b="0" kern="0" dirty="0">
                <a:solidFill>
                  <a:srgbClr val="000000"/>
                </a:solidFill>
                <a:latin typeface="Lucida Sans Unicode" panose="020B0602030504020204" pitchFamily="34" charset="0"/>
                <a:cs typeface="Lucida Sans Unicode" panose="020B0602030504020204" pitchFamily="34" charset="0"/>
              </a:rPr>
            </a:br>
            <a:r>
              <a:rPr lang="en-US" sz="2000" b="0" kern="0" dirty="0">
                <a:solidFill>
                  <a:srgbClr val="000000"/>
                </a:solidFill>
                <a:latin typeface="Lucida Sans Unicode" panose="020B0602030504020204" pitchFamily="34" charset="0"/>
                <a:cs typeface="Lucida Sans Unicode" panose="020B0602030504020204" pitchFamily="34" charset="0"/>
              </a:rPr>
              <a:t>sig=dD80ihBh5jfNpymO51IdivHcJpCMiCMnN%2fRnbI%3d</a:t>
            </a:r>
          </a:p>
          <a:p>
            <a:pPr marL="0" lvl="0" indent="0">
              <a:buNone/>
            </a:pP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17077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7A60-AE14-4C3F-8A2E-8BED0C705002}"/>
              </a:ext>
            </a:extLst>
          </p:cNvPr>
          <p:cNvSpPr>
            <a:spLocks noGrp="1"/>
          </p:cNvSpPr>
          <p:nvPr>
            <p:ph type="title"/>
          </p:nvPr>
        </p:nvSpPr>
        <p:spPr/>
        <p:txBody>
          <a:bodyPr/>
          <a:lstStyle/>
          <a:p>
            <a:r>
              <a:rPr lang="en-IN"/>
              <a:t>Azure Hosted Environments Transiency</a:t>
            </a:r>
          </a:p>
        </p:txBody>
      </p:sp>
      <p:sp>
        <p:nvSpPr>
          <p:cNvPr id="4" name="Content Placeholder 2">
            <a:extLst>
              <a:ext uri="{FF2B5EF4-FFF2-40B4-BE49-F238E27FC236}">
                <a16:creationId xmlns:a16="http://schemas.microsoft.com/office/drawing/2014/main" id="{1D33055C-9731-42C4-A2A5-CE40A7CBB7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main difference between the cloud and other hosting approaches is elasticity</a:t>
            </a:r>
          </a:p>
          <a:p>
            <a:pPr lvl="1"/>
            <a:r>
              <a:rPr lang="en-US" b="0" kern="0">
                <a:solidFill>
                  <a:srgbClr val="000000"/>
                </a:solidFill>
              </a:rPr>
              <a:t>Scale up – adding more VMs</a:t>
            </a:r>
          </a:p>
          <a:p>
            <a:pPr lvl="1"/>
            <a:r>
              <a:rPr lang="en-US" b="0" kern="0">
                <a:solidFill>
                  <a:srgbClr val="000000"/>
                </a:solidFill>
              </a:rPr>
              <a:t>Scale down – deleting VMs</a:t>
            </a:r>
          </a:p>
          <a:p>
            <a:pPr lvl="0"/>
            <a:r>
              <a:rPr lang="en-US" b="0" kern="0">
                <a:solidFill>
                  <a:srgbClr val="000000"/>
                </a:solidFill>
              </a:rPr>
              <a:t>Elasticity dictates that data should not be persisted on the local OS disks</a:t>
            </a:r>
          </a:p>
          <a:p>
            <a:pPr lvl="0"/>
            <a:r>
              <a:rPr lang="en-US" b="0" kern="0">
                <a:solidFill>
                  <a:srgbClr val="000000"/>
                </a:solidFill>
              </a:rPr>
              <a:t>Storage services are used for </a:t>
            </a:r>
          </a:p>
          <a:p>
            <a:pPr lvl="1"/>
            <a:r>
              <a:rPr lang="en-US" b="0" kern="0">
                <a:solidFill>
                  <a:srgbClr val="000000"/>
                </a:solidFill>
              </a:rPr>
              <a:t>Persisting application data</a:t>
            </a:r>
          </a:p>
          <a:p>
            <a:pPr lvl="1"/>
            <a:r>
              <a:rPr lang="en-US" b="0" kern="0">
                <a:solidFill>
                  <a:srgbClr val="000000"/>
                </a:solidFill>
              </a:rPr>
              <a:t>Persisting Azure data, such as deployment packages and diagnostics data</a:t>
            </a:r>
            <a:endParaRPr lang="en-US" b="0" kern="0" dirty="0">
              <a:solidFill>
                <a:srgbClr val="000000"/>
              </a:solidFill>
            </a:endParaRPr>
          </a:p>
        </p:txBody>
      </p:sp>
    </p:spTree>
    <p:extLst>
      <p:ext uri="{BB962C8B-B14F-4D97-AF65-F5344CB8AC3E}">
        <p14:creationId xmlns:p14="http://schemas.microsoft.com/office/powerpoint/2010/main" val="215873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166d5f00-7251-480c-97e1-78286fae58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AB03-6C46-4C93-BB4C-6934B6A00EAF}"/>
              </a:ext>
            </a:extLst>
          </p:cNvPr>
          <p:cNvSpPr>
            <a:spLocks noGrp="1"/>
          </p:cNvSpPr>
          <p:nvPr>
            <p:ph type="title"/>
          </p:nvPr>
        </p:nvSpPr>
        <p:spPr/>
        <p:txBody>
          <a:bodyPr/>
          <a:lstStyle/>
          <a:p>
            <a:r>
              <a:rPr lang="en-IN"/>
              <a:t>Configuring Shared Access Signatures</a:t>
            </a:r>
          </a:p>
        </p:txBody>
      </p:sp>
      <p:sp>
        <p:nvSpPr>
          <p:cNvPr id="4" name="Content Placeholder 2">
            <a:extLst>
              <a:ext uri="{FF2B5EF4-FFF2-40B4-BE49-F238E27FC236}">
                <a16:creationId xmlns:a16="http://schemas.microsoft.com/office/drawing/2014/main" id="{68C3E602-8ADF-429B-AEE3-00E59250DA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create a SAS token for a blob:</a:t>
            </a:r>
          </a:p>
          <a:p>
            <a:pPr lvl="1"/>
            <a:r>
              <a:rPr lang="en-US" b="0" kern="0">
                <a:solidFill>
                  <a:srgbClr val="000000"/>
                </a:solidFill>
              </a:rPr>
              <a:t>Create a </a:t>
            </a:r>
            <a:r>
              <a:rPr lang="en-US" kern="0">
                <a:solidFill>
                  <a:srgbClr val="000000"/>
                </a:solidFill>
              </a:rPr>
              <a:t>SharedAccessPolicy</a:t>
            </a:r>
            <a:r>
              <a:rPr lang="en-US" b="0" kern="0">
                <a:solidFill>
                  <a:srgbClr val="000000"/>
                </a:solidFill>
              </a:rPr>
              <a:t> object, and set the permission level and expiration</a:t>
            </a:r>
          </a:p>
          <a:p>
            <a:pPr lvl="1"/>
            <a:r>
              <a:rPr lang="en-US" b="0" kern="0">
                <a:solidFill>
                  <a:srgbClr val="000000"/>
                </a:solidFill>
              </a:rPr>
              <a:t>Call the </a:t>
            </a:r>
            <a:r>
              <a:rPr lang="en-US" kern="0">
                <a:solidFill>
                  <a:srgbClr val="000000"/>
                </a:solidFill>
              </a:rPr>
              <a:t>GetSharedAccessSignature</a:t>
            </a:r>
            <a:r>
              <a:rPr lang="en-US" b="0" kern="0">
                <a:solidFill>
                  <a:srgbClr val="000000"/>
                </a:solidFill>
              </a:rPr>
              <a:t> method of a </a:t>
            </a:r>
            <a:r>
              <a:rPr lang="en-US" kern="0">
                <a:solidFill>
                  <a:srgbClr val="000000"/>
                </a:solidFill>
              </a:rPr>
              <a:t>CloudBlockBlob</a:t>
            </a:r>
            <a:r>
              <a:rPr lang="en-US" b="0" kern="0">
                <a:solidFill>
                  <a:srgbClr val="000000"/>
                </a:solidFill>
              </a:rPr>
              <a:t> object with the policy</a:t>
            </a:r>
          </a:p>
          <a:p>
            <a:pPr lvl="1"/>
            <a:r>
              <a:rPr lang="en-US" b="0" kern="0">
                <a:solidFill>
                  <a:srgbClr val="000000"/>
                </a:solidFill>
              </a:rPr>
              <a:t>The method returns the token as a query string</a:t>
            </a:r>
          </a:p>
          <a:p>
            <a:pPr marL="0" lvl="0" indent="0">
              <a:buNone/>
            </a:pPr>
            <a:endParaRPr lang="en-US" sz="2000" b="0" kern="0">
              <a:solidFill>
                <a:srgbClr val="000000"/>
              </a:solidFill>
            </a:endParaRPr>
          </a:p>
          <a:p>
            <a:pPr marL="0" lvl="0" indent="0">
              <a:buNone/>
            </a:pPr>
            <a:r>
              <a:rPr lang="en-US" sz="2000" b="0" kern="0">
                <a:solidFill>
                  <a:srgbClr val="000000"/>
                </a:solidFill>
              </a:rPr>
              <a:t>var policy = new SharedAccessPolicy() {</a:t>
            </a:r>
          </a:p>
          <a:p>
            <a:pPr marL="0" lvl="0" indent="0">
              <a:buNone/>
            </a:pPr>
            <a:r>
              <a:rPr lang="en-US" sz="2000" b="0" kern="0">
                <a:solidFill>
                  <a:srgbClr val="000000"/>
                </a:solidFill>
              </a:rPr>
              <a:t>   Permissions = </a:t>
            </a:r>
            <a:br>
              <a:rPr lang="en-US" sz="2000" b="0" kern="0">
                <a:solidFill>
                  <a:srgbClr val="000000"/>
                </a:solidFill>
              </a:rPr>
            </a:br>
            <a:r>
              <a:rPr lang="en-US" sz="2000" b="0" kern="0">
                <a:solidFill>
                  <a:srgbClr val="000000"/>
                </a:solidFill>
              </a:rPr>
              <a:t>        SharedAccessPermissions.Read | SharedAccessPermissions.Write,</a:t>
            </a:r>
          </a:p>
          <a:p>
            <a:pPr marL="0" lvl="0" indent="0">
              <a:buNone/>
            </a:pPr>
            <a:r>
              <a:rPr lang="en-US" sz="2000" b="0" kern="0">
                <a:solidFill>
                  <a:srgbClr val="000000"/>
                </a:solidFill>
              </a:rPr>
              <a:t>    SharedAccessExpiryTime = </a:t>
            </a:r>
            <a:br>
              <a:rPr lang="en-US" sz="2000" b="0" kern="0">
                <a:solidFill>
                  <a:srgbClr val="000000"/>
                </a:solidFill>
              </a:rPr>
            </a:br>
            <a:r>
              <a:rPr lang="en-US" sz="2000" b="0" kern="0">
                <a:solidFill>
                  <a:srgbClr val="000000"/>
                </a:solidFill>
              </a:rPr>
              <a:t>        DateTime.UtcNow + TimeSpan.FromMinutes(5)</a:t>
            </a:r>
          </a:p>
          <a:p>
            <a:pPr marL="0" lvl="0" indent="0">
              <a:buNone/>
            </a:pPr>
            <a:r>
              <a:rPr lang="en-US" sz="2000" b="0" kern="0">
                <a:solidFill>
                  <a:srgbClr val="000000"/>
                </a:solidFill>
              </a:rPr>
              <a:t> };</a:t>
            </a:r>
          </a:p>
          <a:p>
            <a:pPr marL="0" lvl="0" indent="0">
              <a:buNone/>
            </a:pPr>
            <a:r>
              <a:rPr lang="en-US" sz="2000" b="0" kern="0">
                <a:solidFill>
                  <a:srgbClr val="000000"/>
                </a:solidFill>
              </a:rPr>
              <a:t>var sas = blob.GetSharedAccessSignature(policy);</a:t>
            </a:r>
          </a:p>
          <a:p>
            <a:pPr lvl="0"/>
            <a:endParaRPr lang="en-US" b="0" kern="0" dirty="0">
              <a:solidFill>
                <a:srgbClr val="000000"/>
              </a:solidFill>
            </a:endParaRPr>
          </a:p>
        </p:txBody>
      </p:sp>
    </p:spTree>
    <p:extLst>
      <p:ext uri="{BB962C8B-B14F-4D97-AF65-F5344CB8AC3E}">
        <p14:creationId xmlns:p14="http://schemas.microsoft.com/office/powerpoint/2010/main" val="4200970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85687c12-005a-4b3a-8c96-062a070c2f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6EE-1B58-4FD6-A0B1-54D889EB79D2}"/>
              </a:ext>
            </a:extLst>
          </p:cNvPr>
          <p:cNvSpPr>
            <a:spLocks noGrp="1"/>
          </p:cNvSpPr>
          <p:nvPr>
            <p:ph type="title"/>
          </p:nvPr>
        </p:nvSpPr>
        <p:spPr/>
        <p:txBody>
          <a:bodyPr/>
          <a:lstStyle/>
          <a:p>
            <a:r>
              <a:rPr lang="en-US"/>
              <a:t>Configuring Shared Access Signatures Using Policies</a:t>
            </a:r>
            <a:endParaRPr lang="en-IN"/>
          </a:p>
        </p:txBody>
      </p:sp>
      <p:sp>
        <p:nvSpPr>
          <p:cNvPr id="4" name="Content Placeholder 2">
            <a:extLst>
              <a:ext uri="{FF2B5EF4-FFF2-40B4-BE49-F238E27FC236}">
                <a16:creationId xmlns:a16="http://schemas.microsoft.com/office/drawing/2014/main" id="{E22F3162-8A57-48CE-9161-9B3DFA769C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It is also possible to associate a shared access signature with an existing container policy</a:t>
            </a:r>
          </a:p>
          <a:p>
            <a:pPr lvl="1"/>
            <a:r>
              <a:rPr lang="en-US" sz="2000" b="0" kern="0">
                <a:solidFill>
                  <a:srgbClr val="000000"/>
                </a:solidFill>
              </a:rPr>
              <a:t>You can update the policy</a:t>
            </a:r>
          </a:p>
          <a:p>
            <a:pPr lvl="1"/>
            <a:r>
              <a:rPr lang="en-US" sz="2000" b="0" kern="0">
                <a:solidFill>
                  <a:srgbClr val="000000"/>
                </a:solidFill>
              </a:rPr>
              <a:t>You can cancel a policy and revoke tokens even after distribution to clients</a:t>
            </a:r>
          </a:p>
          <a:p>
            <a:pPr lvl="0"/>
            <a:r>
              <a:rPr lang="en-US" sz="2400" b="0" kern="0">
                <a:solidFill>
                  <a:srgbClr val="000000"/>
                </a:solidFill>
              </a:rPr>
              <a:t>The token contains the name of the policy instead of the access rights details</a:t>
            </a:r>
          </a:p>
          <a:p>
            <a:pPr marL="0" lvl="0" indent="0">
              <a:buNone/>
            </a:pPr>
            <a:endParaRPr lang="en-US" b="0" kern="0">
              <a:solidFill>
                <a:srgbClr val="000000"/>
              </a:solidFill>
            </a:endParaRPr>
          </a:p>
          <a:p>
            <a:pPr marL="0" lvl="0" indent="0">
              <a:buNone/>
            </a:pPr>
            <a:r>
              <a:rPr lang="en-US" sz="1800" b="0" kern="0">
                <a:solidFill>
                  <a:srgbClr val="000000"/>
                </a:solidFill>
                <a:latin typeface="Lucida Sans Unicode" panose="020B0602030504020204" pitchFamily="34" charset="0"/>
                <a:cs typeface="Lucida Sans Unicode" panose="020B0602030504020204" pitchFamily="34" charset="0"/>
              </a:rPr>
              <a:t>var containerPermissions = new BlobContainerPermissions();</a:t>
            </a:r>
          </a:p>
          <a:p>
            <a:pPr marL="0" lvl="0" indent="0">
              <a:buNone/>
            </a:pPr>
            <a:r>
              <a:rPr lang="en-US" sz="1800" b="0" kern="0">
                <a:solidFill>
                  <a:srgbClr val="000000"/>
                </a:solidFill>
                <a:latin typeface="Lucida Sans Unicode" panose="020B0602030504020204" pitchFamily="34" charset="0"/>
                <a:cs typeface="Lucida Sans Unicode" panose="020B0602030504020204" pitchFamily="34" charset="0"/>
              </a:rPr>
              <a:t>containerPermissions.SharedAccessPolicies.Add("MyReadPolicy", policy);</a:t>
            </a:r>
          </a:p>
          <a:p>
            <a:pPr marL="0" lvl="0" indent="0">
              <a:buNone/>
            </a:pPr>
            <a:r>
              <a:rPr lang="en-US" sz="1800" b="0" kern="0">
                <a:solidFill>
                  <a:srgbClr val="000000"/>
                </a:solidFill>
                <a:latin typeface="Lucida Sans Unicode" panose="020B0602030504020204" pitchFamily="34" charset="0"/>
                <a:cs typeface="Lucida Sans Unicode" panose="020B0602030504020204" pitchFamily="34" charset="0"/>
              </a:rPr>
              <a:t>container.SetPermissions(containerPermissions);</a:t>
            </a:r>
          </a:p>
          <a:p>
            <a:pPr marL="0" lvl="0" indent="0">
              <a:buNone/>
            </a:pPr>
            <a:r>
              <a:rPr lang="en-US" sz="1800" b="0" kern="0">
                <a:solidFill>
                  <a:srgbClr val="000000"/>
                </a:solidFill>
                <a:latin typeface="Lucida Sans Unicode" panose="020B0602030504020204" pitchFamily="34" charset="0"/>
                <a:cs typeface="Lucida Sans Unicode" panose="020B0602030504020204" pitchFamily="34" charset="0"/>
              </a:rPr>
              <a:t>return container.GetSharedAccessSignature(</a:t>
            </a:r>
            <a:br>
              <a:rPr lang="en-US" sz="1800" b="0" kern="0">
                <a:solidFill>
                  <a:srgbClr val="000000"/>
                </a:solidFill>
                <a:latin typeface="Lucida Sans Unicode" panose="020B0602030504020204" pitchFamily="34" charset="0"/>
                <a:cs typeface="Lucida Sans Unicode" panose="020B0602030504020204" pitchFamily="34" charset="0"/>
              </a:rPr>
            </a:br>
            <a:r>
              <a:rPr lang="en-US" sz="1800" b="0" kern="0">
                <a:solidFill>
                  <a:srgbClr val="000000"/>
                </a:solidFill>
                <a:latin typeface="Lucida Sans Unicode" panose="020B0602030504020204" pitchFamily="34" charset="0"/>
                <a:cs typeface="Lucida Sans Unicode" panose="020B0602030504020204" pitchFamily="34" charset="0"/>
              </a:rPr>
              <a:t>  new SharedAccessPolicy(), "MyReadPolicy");</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179131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e93c2177-ebcb-4814-8cd4-df9809390a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564E-34EC-409B-B7E7-DBDC800B76AF}"/>
              </a:ext>
            </a:extLst>
          </p:cNvPr>
          <p:cNvSpPr>
            <a:spLocks noGrp="1"/>
          </p:cNvSpPr>
          <p:nvPr>
            <p:ph type="title"/>
          </p:nvPr>
        </p:nvSpPr>
        <p:spPr/>
        <p:txBody>
          <a:bodyPr/>
          <a:lstStyle/>
          <a:p>
            <a:r>
              <a:rPr lang="en-US"/>
              <a:t>Demonstration: Configuring Shared Access Signature for a Blob Container</a:t>
            </a:r>
            <a:endParaRPr lang="en-IN"/>
          </a:p>
        </p:txBody>
      </p:sp>
      <p:sp>
        <p:nvSpPr>
          <p:cNvPr id="4" name="Content Placeholder 2">
            <a:extLst>
              <a:ext uri="{FF2B5EF4-FFF2-40B4-BE49-F238E27FC236}">
                <a16:creationId xmlns:a16="http://schemas.microsoft.com/office/drawing/2014/main" id="{81DDA461-C192-4475-92BF-EC290BE4362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shared access policy</a:t>
            </a:r>
          </a:p>
          <a:p>
            <a:pPr lvl="1"/>
            <a:r>
              <a:rPr lang="en-US" b="0" kern="0">
                <a:solidFill>
                  <a:srgbClr val="000000"/>
                </a:solidFill>
              </a:rPr>
              <a:t>Create a shared access token for a policy</a:t>
            </a:r>
          </a:p>
          <a:p>
            <a:pPr lvl="1"/>
            <a:r>
              <a:rPr lang="en-US" b="0" kern="0">
                <a:solidFill>
                  <a:srgbClr val="000000"/>
                </a:solidFill>
              </a:rPr>
              <a:t>Modify a stored access policy</a:t>
            </a:r>
          </a:p>
          <a:p>
            <a:pPr lvl="0"/>
            <a:endParaRPr lang="en-US" b="0" kern="0" dirty="0">
              <a:solidFill>
                <a:srgbClr val="000000"/>
              </a:solidFill>
            </a:endParaRPr>
          </a:p>
        </p:txBody>
      </p:sp>
    </p:spTree>
    <p:extLst>
      <p:ext uri="{BB962C8B-B14F-4D97-AF65-F5344CB8AC3E}">
        <p14:creationId xmlns:p14="http://schemas.microsoft.com/office/powerpoint/2010/main" val="1346895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19b0d8d8-0a07-43f1-b483-221636998d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3CB6-3734-452A-AD4B-368DB9D07CE8}"/>
              </a:ext>
            </a:extLst>
          </p:cNvPr>
          <p:cNvSpPr>
            <a:spLocks noGrp="1"/>
          </p:cNvSpPr>
          <p:nvPr>
            <p:ph type="title"/>
          </p:nvPr>
        </p:nvSpPr>
        <p:spPr/>
        <p:txBody>
          <a:bodyPr/>
          <a:lstStyle/>
          <a:p>
            <a:r>
              <a:rPr lang="en-IN"/>
              <a:t>Lab: Storage</a:t>
            </a:r>
          </a:p>
        </p:txBody>
      </p:sp>
      <p:sp>
        <p:nvSpPr>
          <p:cNvPr id="3" name="Text Placeholder 2">
            <a:extLst>
              <a:ext uri="{FF2B5EF4-FFF2-40B4-BE49-F238E27FC236}">
                <a16:creationId xmlns:a16="http://schemas.microsoft.com/office/drawing/2014/main" id="{C97EB42E-3BA9-4F00-BB32-7711326A4A45}"/>
              </a:ext>
            </a:extLst>
          </p:cNvPr>
          <p:cNvSpPr>
            <a:spLocks noGrp="1"/>
          </p:cNvSpPr>
          <p:nvPr>
            <p:ph type="body" idx="1"/>
          </p:nvPr>
        </p:nvSpPr>
        <p:spPr/>
        <p:txBody>
          <a:bodyPr/>
          <a:lstStyle/>
          <a:p>
            <a:r>
              <a:rPr lang="en-US"/>
              <a:t>Exercise 1: Storing Content in Storage
Exercise 2: Creating Shared Access Signatures for Blobs</a:t>
            </a:r>
            <a:endParaRPr lang="en-IN"/>
          </a:p>
        </p:txBody>
      </p:sp>
      <p:sp>
        <p:nvSpPr>
          <p:cNvPr id="6" name="TextBox 5">
            <a:extLst>
              <a:ext uri="{FF2B5EF4-FFF2-40B4-BE49-F238E27FC236}">
                <a16:creationId xmlns:a16="http://schemas.microsoft.com/office/drawing/2014/main" id="{0A37C106-F2FE-4578-9850-8AC143A023CC}"/>
              </a:ext>
            </a:extLst>
          </p:cNvPr>
          <p:cNvSpPr txBox="1"/>
          <p:nvPr/>
        </p:nvSpPr>
        <p:spPr>
          <a:xfrm>
            <a:off x="458788" y="6163356"/>
            <a:ext cx="4529573" cy="523220"/>
          </a:xfrm>
          <a:prstGeom prst="rect">
            <a:avLst/>
          </a:prstGeom>
          <a:noFill/>
        </p:spPr>
        <p:txBody>
          <a:bodyPr vert="horz" wrap="none" rtlCol="0">
            <a:spAutoFit/>
          </a:bodyPr>
          <a:lstStyle/>
          <a:p>
            <a:r>
              <a:rPr lang="en-IN" sz="2800" b="0" dirty="0">
                <a:latin typeface="Segoe UI" panose="020B0502040204020203" pitchFamily="34" charset="0"/>
              </a:rPr>
              <a:t>Estimated Time: 60 minutes</a:t>
            </a:r>
          </a:p>
        </p:txBody>
      </p:sp>
    </p:spTree>
    <p:extLst>
      <p:ext uri="{BB962C8B-B14F-4D97-AF65-F5344CB8AC3E}">
        <p14:creationId xmlns:p14="http://schemas.microsoft.com/office/powerpoint/2010/main" val="120626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Lab Scenario294965615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D706-E730-4F66-8D73-18AD0F2A5903}"/>
              </a:ext>
            </a:extLst>
          </p:cNvPr>
          <p:cNvSpPr>
            <a:spLocks noGrp="1"/>
          </p:cNvSpPr>
          <p:nvPr>
            <p:ph type="title"/>
          </p:nvPr>
        </p:nvSpPr>
        <p:spPr/>
        <p:txBody>
          <a:bodyPr/>
          <a:lstStyle/>
          <a:p>
            <a:r>
              <a:rPr lang="en-IN"/>
              <a:t>Lab Scenario</a:t>
            </a:r>
          </a:p>
        </p:txBody>
      </p:sp>
      <p:sp>
        <p:nvSpPr>
          <p:cNvPr id="4" name="TextBox 3">
            <a:extLst>
              <a:ext uri="{FF2B5EF4-FFF2-40B4-BE49-F238E27FC236}">
                <a16:creationId xmlns:a16="http://schemas.microsoft.com/office/drawing/2014/main" id="{C27A3528-AF24-4596-99B0-E0730A675CAE}"/>
              </a:ext>
            </a:extLst>
          </p:cNvPr>
          <p:cNvSpPr txBox="1"/>
          <p:nvPr/>
        </p:nvSpPr>
        <p:spPr>
          <a:xfrm>
            <a:off x="458788" y="1021215"/>
            <a:ext cx="8119156" cy="4324261"/>
          </a:xfrm>
          <a:prstGeom prst="rect">
            <a:avLst/>
          </a:prstGeom>
          <a:noFill/>
        </p:spPr>
        <p:txBody>
          <a:bodyPr vert="horz" wrap="square" rtlCol="0">
            <a:spAutoFit/>
          </a:bodyPr>
          <a:lstStyle/>
          <a:p>
            <a:pPr>
              <a:spcBef>
                <a:spcPts val="600"/>
              </a:spcBef>
              <a:spcAft>
                <a:spcPts val="800"/>
              </a:spcAft>
            </a:pPr>
            <a:r>
              <a:rPr lang="en-IN" sz="2000" b="0" dirty="0">
                <a:latin typeface="Segoe UI" panose="020B0502040204020203" pitchFamily="34" charset="0"/>
                <a:ea typeface="Calibri" panose="020F0502020204030204" pitchFamily="34" charset="0"/>
                <a:cs typeface="Times New Roman" panose="02020603050405020304" pitchFamily="18" charset="0"/>
              </a:rPr>
              <a:t>Blue Yonder Airlines is planning to add a new feature to its Travel Companion app. This feature will allow users to upload photos from their trips so other people can view them when searching for destinations to visit. In addition, the feature will support two types of uploads, public upload that makes the photo available for everyone to see and private upload that permits only the owner of the photo to view it. </a:t>
            </a:r>
          </a:p>
          <a:p>
            <a:pPr>
              <a:spcBef>
                <a:spcPts val="600"/>
              </a:spcBef>
              <a:spcAft>
                <a:spcPts val="800"/>
              </a:spcAft>
            </a:pPr>
            <a:r>
              <a:rPr lang="en-IN" sz="2000" b="0" dirty="0">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IN" sz="2000" b="0" dirty="0">
                <a:latin typeface="Segoe UI" panose="020B0502040204020203" pitchFamily="34" charset="0"/>
                <a:ea typeface="Calibri" panose="020F0502020204030204" pitchFamily="34" charset="0"/>
                <a:cs typeface="Times New Roman" panose="02020603050405020304" pitchFamily="18" charset="0"/>
              </a:rPr>
              <a:t>In this lab, you will add the upload service, and the service for viewing uploaded photos. </a:t>
            </a:r>
            <a:r>
              <a:rPr lang="en-IN" sz="2000" b="0" dirty="0">
                <a:latin typeface="Segoe UI" panose="020B0502040204020203" pitchFamily="34" charset="0"/>
                <a:cs typeface="Times New Roman" panose="02020603050405020304" pitchFamily="18" charset="0"/>
              </a:rPr>
              <a:t>You will also create shared access signatures for the end users’ blob container to allow them to view their private content.</a:t>
            </a:r>
          </a:p>
          <a:p>
            <a:pPr>
              <a:spcBef>
                <a:spcPts val="600"/>
              </a:spcBef>
              <a:spcAft>
                <a:spcPts val="800"/>
              </a:spcAft>
            </a:pPr>
            <a:endParaRPr lang="en-IN" sz="20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75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name="Lab Scenario2949656157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58AB-B93A-435D-928A-5C2B249D3D74}"/>
              </a:ext>
            </a:extLst>
          </p:cNvPr>
          <p:cNvSpPr>
            <a:spLocks noGrp="1"/>
          </p:cNvSpPr>
          <p:nvPr>
            <p:ph type="title"/>
          </p:nvPr>
        </p:nvSpPr>
        <p:spPr/>
        <p:txBody>
          <a:bodyPr/>
          <a:lstStyle/>
          <a:p>
            <a:r>
              <a:rPr lang="en-IN"/>
              <a:t>Lab Scenario</a:t>
            </a:r>
          </a:p>
        </p:txBody>
      </p:sp>
      <p:sp>
        <p:nvSpPr>
          <p:cNvPr id="3" name="Text Placeholder 2">
            <a:extLst>
              <a:ext uri="{FF2B5EF4-FFF2-40B4-BE49-F238E27FC236}">
                <a16:creationId xmlns:a16="http://schemas.microsoft.com/office/drawing/2014/main" id="{1687F988-C05F-45BF-8FAE-A5DC06F1F46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21039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998d6ae-3cb3-4061-88ca-c559f14b0c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2641-4E49-4AF4-9745-78C7C99503FB}"/>
              </a:ext>
            </a:extLst>
          </p:cNvPr>
          <p:cNvSpPr>
            <a:spLocks noGrp="1"/>
          </p:cNvSpPr>
          <p:nvPr>
            <p:ph type="title"/>
          </p:nvPr>
        </p:nvSpPr>
        <p:spPr/>
        <p:txBody>
          <a:bodyPr/>
          <a:lstStyle/>
          <a:p>
            <a:r>
              <a:rPr lang="en-IN"/>
              <a:t>Lab Architecture</a:t>
            </a:r>
          </a:p>
        </p:txBody>
      </p:sp>
      <p:sp>
        <p:nvSpPr>
          <p:cNvPr id="4" name="Rectangle 3">
            <a:extLst>
              <a:ext uri="{FF2B5EF4-FFF2-40B4-BE49-F238E27FC236}">
                <a16:creationId xmlns:a16="http://schemas.microsoft.com/office/drawing/2014/main" id="{BBDC9BA0-D885-4D23-9413-EB752A3E0FC0}"/>
              </a:ext>
            </a:extLst>
          </p:cNvPr>
          <p:cNvSpPr/>
          <p:nvPr/>
        </p:nvSpPr>
        <p:spPr>
          <a:xfrm>
            <a:off x="2694176" y="4110701"/>
            <a:ext cx="1729225" cy="1124465"/>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solidFill>
                <a:srgbClr val="FFFFFF"/>
              </a:solidFill>
            </a:endParaRPr>
          </a:p>
        </p:txBody>
      </p:sp>
      <p:sp>
        <p:nvSpPr>
          <p:cNvPr id="5" name="Rectangle 4">
            <a:extLst>
              <a:ext uri="{FF2B5EF4-FFF2-40B4-BE49-F238E27FC236}">
                <a16:creationId xmlns:a16="http://schemas.microsoft.com/office/drawing/2014/main" id="{032E1452-196E-489A-B884-99744BD8063A}"/>
              </a:ext>
            </a:extLst>
          </p:cNvPr>
          <p:cNvSpPr/>
          <p:nvPr/>
        </p:nvSpPr>
        <p:spPr>
          <a:xfrm>
            <a:off x="473670" y="2831308"/>
            <a:ext cx="1427896" cy="1124465"/>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solidFill>
                <a:srgbClr val="FFFFFF"/>
              </a:solidFill>
            </a:endParaRPr>
          </a:p>
        </p:txBody>
      </p:sp>
      <p:grpSp>
        <p:nvGrpSpPr>
          <p:cNvPr id="6" name="Group 5" descr="The components involved in this lab are: Storage and Azure web role (ASP.NET Web API services).&#10;&#10;">
            <a:extLst>
              <a:ext uri="{FF2B5EF4-FFF2-40B4-BE49-F238E27FC236}">
                <a16:creationId xmlns:a16="http://schemas.microsoft.com/office/drawing/2014/main" id="{B5DB94EF-93AF-42B1-A86A-1A228C88EE07}"/>
              </a:ext>
            </a:extLst>
          </p:cNvPr>
          <p:cNvGrpSpPr/>
          <p:nvPr/>
        </p:nvGrpSpPr>
        <p:grpSpPr>
          <a:xfrm>
            <a:off x="422231" y="1056229"/>
            <a:ext cx="8246237" cy="5520677"/>
            <a:chOff x="917164" y="1082450"/>
            <a:chExt cx="8246237" cy="5520677"/>
          </a:xfrm>
        </p:grpSpPr>
        <p:sp>
          <p:nvSpPr>
            <p:cNvPr id="7" name="Rectangle 6">
              <a:extLst>
                <a:ext uri="{FF2B5EF4-FFF2-40B4-BE49-F238E27FC236}">
                  <a16:creationId xmlns:a16="http://schemas.microsoft.com/office/drawing/2014/main" id="{A6C6531F-A0AA-4888-8952-776B4CB90AC3}"/>
                </a:ext>
              </a:extLst>
            </p:cNvPr>
            <p:cNvSpPr/>
            <p:nvPr/>
          </p:nvSpPr>
          <p:spPr>
            <a:xfrm>
              <a:off x="917164" y="1083574"/>
              <a:ext cx="6273117" cy="4234110"/>
            </a:xfrm>
            <a:prstGeom prst="rect">
              <a:avLst/>
            </a:prstGeom>
            <a:solidFill>
              <a:srgbClr val="0070C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endParaRPr lang="he-IL" sz="1600" b="0" dirty="0">
                <a:solidFill>
                  <a:srgbClr val="FFFFFF"/>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7C0AD77F-FF91-410D-B559-BDD7F77BF2C7}"/>
                </a:ext>
              </a:extLst>
            </p:cNvPr>
            <p:cNvSpPr/>
            <p:nvPr/>
          </p:nvSpPr>
          <p:spPr>
            <a:xfrm>
              <a:off x="1800100" y="1737666"/>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Azure Function</a:t>
              </a:r>
              <a:endParaRPr lang="he-IL" sz="1200"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79C508A9-F82C-4D2B-98F2-471393B533B9}"/>
                </a:ext>
              </a:extLst>
            </p:cNvPr>
            <p:cNvSpPr/>
            <p:nvPr/>
          </p:nvSpPr>
          <p:spPr>
            <a:xfrm>
              <a:off x="3465072" y="1737666"/>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Azure Service Bus Queue</a:t>
              </a:r>
              <a:endParaRPr lang="he-IL" sz="1200" dirty="0">
                <a:solidFill>
                  <a:srgbClr val="FFFFFF"/>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B02492FA-DAAF-496A-9C25-3B476C8ADFA0}"/>
                </a:ext>
              </a:extLst>
            </p:cNvPr>
            <p:cNvSpPr/>
            <p:nvPr/>
          </p:nvSpPr>
          <p:spPr>
            <a:xfrm>
              <a:off x="1058020" y="3004162"/>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Azure Storage</a:t>
              </a:r>
              <a:endParaRPr lang="he-IL" sz="1200" dirty="0">
                <a:solidFill>
                  <a:srgbClr val="FFFFFF"/>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1B2BAD7E-1842-478B-A952-BEFD9F8DA65E}"/>
                </a:ext>
              </a:extLst>
            </p:cNvPr>
            <p:cNvSpPr/>
            <p:nvPr/>
          </p:nvSpPr>
          <p:spPr>
            <a:xfrm>
              <a:off x="4248544" y="3004162"/>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Redis Cache</a:t>
              </a:r>
              <a:endParaRPr lang="he-IL" sz="1200" dirty="0">
                <a:solidFill>
                  <a:srgbClr val="FFFFFF"/>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46AD079B-F710-4EEF-8454-74A214C5D9C9}"/>
                </a:ext>
              </a:extLst>
            </p:cNvPr>
            <p:cNvSpPr/>
            <p:nvPr/>
          </p:nvSpPr>
          <p:spPr>
            <a:xfrm>
              <a:off x="5843807" y="427065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Azure Active Directory</a:t>
              </a:r>
              <a:endParaRPr lang="he-IL" sz="12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2DC9D0EE-8162-4229-B036-C4DA1C0EED8A}"/>
                </a:ext>
              </a:extLst>
            </p:cNvPr>
            <p:cNvSpPr/>
            <p:nvPr/>
          </p:nvSpPr>
          <p:spPr>
            <a:xfrm>
              <a:off x="5843807" y="300067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Azure Relay</a:t>
              </a:r>
              <a:endParaRPr lang="he-IL" sz="1200" dirty="0">
                <a:solidFill>
                  <a:srgbClr val="FFFFFF"/>
                </a:solidFill>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CB56A43E-BEBB-4070-BBAF-5F350AA920A9}"/>
                </a:ext>
              </a:extLst>
            </p:cNvPr>
            <p:cNvSpPr/>
            <p:nvPr/>
          </p:nvSpPr>
          <p:spPr>
            <a:xfrm>
              <a:off x="3341206" y="4270658"/>
              <a:ext cx="1475205"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600">
                  <a:solidFill>
                    <a:srgbClr val="FFFFFF"/>
                  </a:solidFill>
                  <a:latin typeface="Segoe UI" panose="020B0502040204020203" pitchFamily="34" charset="0"/>
                  <a:cs typeface="Segoe UI" panose="020B0502040204020203" pitchFamily="34" charset="0"/>
                </a:rPr>
                <a:t>A</a:t>
              </a:r>
              <a:r>
                <a:rPr lang="en-GB" sz="1600">
                  <a:solidFill>
                    <a:srgbClr val="FFFFFF"/>
                  </a:solidFill>
                  <a:latin typeface="Segoe UI" panose="020B0502040204020203" pitchFamily="34" charset="0"/>
                  <a:cs typeface="Segoe UI" panose="020B0502040204020203" pitchFamily="34" charset="0"/>
                </a:rPr>
                <a:t>zure App Service</a:t>
              </a:r>
              <a:endParaRPr lang="he-IL" sz="1600" dirty="0">
                <a:solidFill>
                  <a:srgbClr val="FFFFFF"/>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175CD7C3-E603-4455-B342-FDE8B2D0C044}"/>
                </a:ext>
              </a:extLst>
            </p:cNvPr>
            <p:cNvSpPr/>
            <p:nvPr/>
          </p:nvSpPr>
          <p:spPr>
            <a:xfrm>
              <a:off x="2653282" y="300067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SQL Database</a:t>
              </a:r>
              <a:endParaRPr lang="he-IL" sz="1200" dirty="0">
                <a:solidFill>
                  <a:srgbClr val="FFFFFF"/>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83AB6B68-C4C0-40A9-AF8E-5F90E1941101}"/>
                </a:ext>
              </a:extLst>
            </p:cNvPr>
            <p:cNvGrpSpPr/>
            <p:nvPr/>
          </p:nvGrpSpPr>
          <p:grpSpPr>
            <a:xfrm>
              <a:off x="1058018" y="1218286"/>
              <a:ext cx="582392" cy="356733"/>
              <a:chOff x="1411369" y="3975427"/>
              <a:chExt cx="1714603" cy="1035906"/>
            </a:xfrm>
          </p:grpSpPr>
          <p:sp>
            <p:nvSpPr>
              <p:cNvPr id="43" name="Freeform 42">
                <a:extLst>
                  <a:ext uri="{FF2B5EF4-FFF2-40B4-BE49-F238E27FC236}">
                    <a16:creationId xmlns:a16="http://schemas.microsoft.com/office/drawing/2014/main" id="{93C0D4EF-C02C-4C94-8C91-5B6C00C418C5}"/>
                  </a:ext>
                </a:extLst>
              </p:cNvPr>
              <p:cNvSpPr>
                <a:spLocks/>
              </p:cNvSpPr>
              <p:nvPr/>
            </p:nvSpPr>
            <p:spPr bwMode="auto">
              <a:xfrm>
                <a:off x="1900471" y="3975427"/>
                <a:ext cx="1225501" cy="656718"/>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endParaRPr lang="en-US" b="0">
                  <a:solidFill>
                    <a:srgbClr val="000000"/>
                  </a:solidFill>
                  <a:latin typeface="Segoe UI" panose="020B0502040204020203" pitchFamily="34" charset="0"/>
                  <a:cs typeface="Segoe UI" panose="020B0502040204020203" pitchFamily="34" charset="0"/>
                </a:endParaRPr>
              </a:p>
            </p:txBody>
          </p:sp>
          <p:sp>
            <p:nvSpPr>
              <p:cNvPr id="44" name="Freeform 43">
                <a:extLst>
                  <a:ext uri="{FF2B5EF4-FFF2-40B4-BE49-F238E27FC236}">
                    <a16:creationId xmlns:a16="http://schemas.microsoft.com/office/drawing/2014/main" id="{D94C7563-8A15-4A39-A7C3-02D7FE955742}"/>
                  </a:ext>
                </a:extLst>
              </p:cNvPr>
              <p:cNvSpPr>
                <a:spLocks/>
              </p:cNvSpPr>
              <p:nvPr/>
            </p:nvSpPr>
            <p:spPr bwMode="auto">
              <a:xfrm>
                <a:off x="1411369" y="4269437"/>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endParaRPr lang="en-US" b="0">
                  <a:solidFill>
                    <a:srgbClr val="000000"/>
                  </a:solidFill>
                  <a:latin typeface="Segoe UI" panose="020B0502040204020203" pitchFamily="34" charset="0"/>
                  <a:cs typeface="Segoe UI" panose="020B0502040204020203" pitchFamily="34" charset="0"/>
                </a:endParaRPr>
              </a:p>
            </p:txBody>
          </p:sp>
        </p:grpSp>
        <p:cxnSp>
          <p:nvCxnSpPr>
            <p:cNvPr id="17" name="Straight Arrow Connector 16">
              <a:extLst>
                <a:ext uri="{FF2B5EF4-FFF2-40B4-BE49-F238E27FC236}">
                  <a16:creationId xmlns:a16="http://schemas.microsoft.com/office/drawing/2014/main" id="{17B0D595-574B-432D-B123-0753C0DFD5B9}"/>
                </a:ext>
              </a:extLst>
            </p:cNvPr>
            <p:cNvCxnSpPr>
              <a:stCxn id="14" idx="0"/>
            </p:cNvCxnSpPr>
            <p:nvPr/>
          </p:nvCxnSpPr>
          <p:spPr>
            <a:xfrm flipH="1" flipV="1">
              <a:off x="2285492" y="3872290"/>
              <a:ext cx="1793317" cy="39836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6553F2-3E53-4653-A3A2-ADBD8BED69BC}"/>
                </a:ext>
              </a:extLst>
            </p:cNvPr>
            <p:cNvCxnSpPr>
              <a:endCxn id="11" idx="2"/>
            </p:cNvCxnSpPr>
            <p:nvPr/>
          </p:nvCxnSpPr>
          <p:spPr>
            <a:xfrm flipV="1">
              <a:off x="4053722" y="3873412"/>
              <a:ext cx="808558" cy="397246"/>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7CFD0C4-FF91-4162-8AD3-83074D0BE8C7}"/>
                </a:ext>
              </a:extLst>
            </p:cNvPr>
            <p:cNvCxnSpPr/>
            <p:nvPr/>
          </p:nvCxnSpPr>
          <p:spPr>
            <a:xfrm flipV="1">
              <a:off x="5542927" y="5139908"/>
              <a:ext cx="914616" cy="244258"/>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CE2EFC-3FC5-46E7-A5D5-BB6184851E1E}"/>
                </a:ext>
              </a:extLst>
            </p:cNvPr>
            <p:cNvCxnSpPr>
              <a:endCxn id="25" idx="1"/>
            </p:cNvCxnSpPr>
            <p:nvPr/>
          </p:nvCxnSpPr>
          <p:spPr>
            <a:xfrm>
              <a:off x="7071279" y="3435303"/>
              <a:ext cx="510236" cy="2361"/>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59DA99D-B15D-4AA3-9685-4B1739EAD8AB}"/>
                </a:ext>
              </a:extLst>
            </p:cNvPr>
            <p:cNvCxnSpPr>
              <a:endCxn id="15" idx="2"/>
            </p:cNvCxnSpPr>
            <p:nvPr/>
          </p:nvCxnSpPr>
          <p:spPr>
            <a:xfrm flipH="1" flipV="1">
              <a:off x="3267018" y="3869928"/>
              <a:ext cx="786704" cy="40073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4F941C-6794-495E-8B52-198AF8FA903C}"/>
                </a:ext>
              </a:extLst>
            </p:cNvPr>
            <p:cNvCxnSpPr/>
            <p:nvPr/>
          </p:nvCxnSpPr>
          <p:spPr>
            <a:xfrm flipH="1">
              <a:off x="3027573" y="2172291"/>
              <a:ext cx="437499" cy="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79BADD2-4023-495C-BDB1-AD7E3ACE7F99}"/>
                </a:ext>
              </a:extLst>
            </p:cNvPr>
            <p:cNvCxnSpPr>
              <a:endCxn id="13" idx="2"/>
            </p:cNvCxnSpPr>
            <p:nvPr/>
          </p:nvCxnSpPr>
          <p:spPr>
            <a:xfrm flipV="1">
              <a:off x="4074307" y="3869928"/>
              <a:ext cx="2383236" cy="400729"/>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BA3CBB7-D3B2-4216-86C1-00239CC278E2}"/>
                </a:ext>
              </a:extLst>
            </p:cNvPr>
            <p:cNvSpPr/>
            <p:nvPr/>
          </p:nvSpPr>
          <p:spPr>
            <a:xfrm>
              <a:off x="7447064" y="1082450"/>
              <a:ext cx="1716337" cy="4234110"/>
            </a:xfrm>
            <a:prstGeom prst="rect">
              <a:avLst/>
            </a:prstGeom>
            <a:solidFill>
              <a:srgbClr val="0070C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endParaRPr lang="he-IL" sz="1600" b="0" dirty="0">
                <a:solidFill>
                  <a:srgbClr val="FFFFFF"/>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7395E010-9162-4D3F-AB7E-BE8B189CD922}"/>
                </a:ext>
              </a:extLst>
            </p:cNvPr>
            <p:cNvSpPr/>
            <p:nvPr/>
          </p:nvSpPr>
          <p:spPr>
            <a:xfrm>
              <a:off x="7581515" y="3003039"/>
              <a:ext cx="1447434"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On-premises </a:t>
              </a:r>
              <a:br>
                <a:rPr lang="en-US" sz="1200">
                  <a:solidFill>
                    <a:srgbClr val="FFFFFF"/>
                  </a:solidFill>
                  <a:latin typeface="Segoe UI" panose="020B0502040204020203" pitchFamily="34" charset="0"/>
                  <a:cs typeface="Segoe UI" panose="020B0502040204020203" pitchFamily="34" charset="0"/>
                </a:rPr>
              </a:br>
              <a:r>
                <a:rPr lang="en-US" sz="1200">
                  <a:solidFill>
                    <a:srgbClr val="FFFFFF"/>
                  </a:solidFill>
                  <a:latin typeface="Segoe UI" panose="020B0502040204020203" pitchFamily="34" charset="0"/>
                  <a:cs typeface="Segoe UI" panose="020B0502040204020203" pitchFamily="34" charset="0"/>
                </a:rPr>
                <a:t>WCF Services</a:t>
              </a:r>
              <a:endParaRPr lang="he-IL" sz="1200" dirty="0">
                <a:solidFill>
                  <a:srgbClr val="FFFFFF"/>
                </a:solidFill>
                <a:latin typeface="Segoe UI" panose="020B050204020402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9E99B79E-E831-4719-A8EC-9BD245D26026}"/>
                </a:ext>
              </a:extLst>
            </p:cNvPr>
            <p:cNvSpPr/>
            <p:nvPr/>
          </p:nvSpPr>
          <p:spPr>
            <a:xfrm>
              <a:off x="7581515" y="1729574"/>
              <a:ext cx="1447435"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r>
                <a:rPr lang="en-US" sz="1200">
                  <a:solidFill>
                    <a:srgbClr val="FFFFFF"/>
                  </a:solidFill>
                  <a:latin typeface="Segoe UI" panose="020B0502040204020203" pitchFamily="34" charset="0"/>
                  <a:cs typeface="Segoe UI" panose="020B0502040204020203" pitchFamily="34" charset="0"/>
                </a:rPr>
                <a:t>SQL Server</a:t>
              </a:r>
              <a:endParaRPr lang="he-IL" sz="1200" dirty="0">
                <a:solidFill>
                  <a:srgbClr val="FFFFFF"/>
                </a:solidFill>
                <a:latin typeface="Segoe UI" panose="020B0502040204020203" pitchFamily="34" charset="0"/>
                <a:cs typeface="Segoe UI" panose="020B0502040204020203" pitchFamily="34" charset="0"/>
              </a:endParaRPr>
            </a:p>
          </p:txBody>
        </p:sp>
        <p:pic>
          <p:nvPicPr>
            <p:cNvPr id="27" name="Picture 26">
              <a:extLst>
                <a:ext uri="{FF2B5EF4-FFF2-40B4-BE49-F238E27FC236}">
                  <a16:creationId xmlns:a16="http://schemas.microsoft.com/office/drawing/2014/main" id="{1E154C2F-29DC-4E96-8B9A-50042A9D1828}"/>
                </a:ext>
              </a:extLst>
            </p:cNvPr>
            <p:cNvPicPr>
              <a:picLocks noChangeAspect="1" noChangeArrowheads="1"/>
            </p:cNvPicPr>
            <p:nvPr/>
          </p:nvPicPr>
          <p:blipFill rotWithShape="1">
            <a:blip r:embed="rId3" cstate="print">
              <a:biLevel thresh="50000"/>
            </a:blip>
            <a:srcRect l="9066" t="11901" r="5259" b="14876"/>
            <a:stretch/>
          </p:blipFill>
          <p:spPr bwMode="auto">
            <a:xfrm>
              <a:off x="7586898" y="1166187"/>
              <a:ext cx="520635" cy="407708"/>
            </a:xfrm>
            <a:prstGeom prst="rect">
              <a:avLst/>
            </a:prstGeom>
            <a:noFill/>
            <a:ln w="9525">
              <a:noFill/>
              <a:miter lim="800000"/>
              <a:headEnd/>
              <a:tailEnd/>
            </a:ln>
            <a:effectLst/>
          </p:spPr>
        </p:pic>
        <p:cxnSp>
          <p:nvCxnSpPr>
            <p:cNvPr id="28" name="Straight Arrow Connector 27">
              <a:extLst>
                <a:ext uri="{FF2B5EF4-FFF2-40B4-BE49-F238E27FC236}">
                  <a16:creationId xmlns:a16="http://schemas.microsoft.com/office/drawing/2014/main" id="{D15D8EEC-9C5F-42B3-BB6D-E6E486C2FF56}"/>
                </a:ext>
              </a:extLst>
            </p:cNvPr>
            <p:cNvCxnSpPr>
              <a:stCxn id="25" idx="0"/>
              <a:endCxn id="26" idx="2"/>
            </p:cNvCxnSpPr>
            <p:nvPr/>
          </p:nvCxnSpPr>
          <p:spPr>
            <a:xfrm flipV="1">
              <a:off x="8305232" y="2598824"/>
              <a:ext cx="1" cy="404215"/>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CB228FF4-59CD-4A58-B98F-CAD5AACCB576}"/>
                </a:ext>
              </a:extLst>
            </p:cNvPr>
            <p:cNvGrpSpPr/>
            <p:nvPr/>
          </p:nvGrpSpPr>
          <p:grpSpPr>
            <a:xfrm>
              <a:off x="1270496" y="5494143"/>
              <a:ext cx="5616624" cy="1108984"/>
              <a:chOff x="897491" y="5527314"/>
              <a:chExt cx="5616624" cy="1108984"/>
            </a:xfrm>
          </p:grpSpPr>
          <p:sp>
            <p:nvSpPr>
              <p:cNvPr id="35" name="Rectangle 34">
                <a:extLst>
                  <a:ext uri="{FF2B5EF4-FFF2-40B4-BE49-F238E27FC236}">
                    <a16:creationId xmlns:a16="http://schemas.microsoft.com/office/drawing/2014/main" id="{C9B69A89-1393-40E3-864E-7D3CCA76CB4E}"/>
                  </a:ext>
                </a:extLst>
              </p:cNvPr>
              <p:cNvSpPr/>
              <p:nvPr/>
            </p:nvSpPr>
            <p:spPr>
              <a:xfrm>
                <a:off x="897491" y="5527314"/>
                <a:ext cx="5616624" cy="1108984"/>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rtl="0"/>
                <a:endParaRPr lang="he-IL" sz="1600" b="0" dirty="0">
                  <a:solidFill>
                    <a:srgbClr val="FFFFFF"/>
                  </a:solidFill>
                  <a:latin typeface="Segoe UI" panose="020B0502040204020203" pitchFamily="34" charset="0"/>
                  <a:cs typeface="Segoe UI" panose="020B0502040204020203" pitchFamily="34" charset="0"/>
                </a:endParaRPr>
              </a:p>
            </p:txBody>
          </p:sp>
          <p:pic>
            <p:nvPicPr>
              <p:cNvPr id="36" name="Picture 35">
                <a:extLst>
                  <a:ext uri="{FF2B5EF4-FFF2-40B4-BE49-F238E27FC236}">
                    <a16:creationId xmlns:a16="http://schemas.microsoft.com/office/drawing/2014/main" id="{4AC00F10-5378-48DB-8FAF-2F3AD87D24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8693" y="5697622"/>
                <a:ext cx="886608" cy="836712"/>
              </a:xfrm>
              <a:prstGeom prst="rect">
                <a:avLst/>
              </a:prstGeom>
            </p:spPr>
          </p:pic>
          <p:grpSp>
            <p:nvGrpSpPr>
              <p:cNvPr id="37" name="Group 36">
                <a:extLst>
                  <a:ext uri="{FF2B5EF4-FFF2-40B4-BE49-F238E27FC236}">
                    <a16:creationId xmlns:a16="http://schemas.microsoft.com/office/drawing/2014/main" id="{70C34348-19EC-4A10-85E5-2529FD12EADA}"/>
                  </a:ext>
                </a:extLst>
              </p:cNvPr>
              <p:cNvGrpSpPr/>
              <p:nvPr/>
            </p:nvGrpSpPr>
            <p:grpSpPr>
              <a:xfrm>
                <a:off x="3254930" y="5718414"/>
                <a:ext cx="901744" cy="626925"/>
                <a:chOff x="2414012" y="5701938"/>
                <a:chExt cx="901744" cy="626925"/>
              </a:xfrm>
            </p:grpSpPr>
            <p:sp>
              <p:nvSpPr>
                <p:cNvPr id="41" name="Freeform 40">
                  <a:extLst>
                    <a:ext uri="{FF2B5EF4-FFF2-40B4-BE49-F238E27FC236}">
                      <a16:creationId xmlns:a16="http://schemas.microsoft.com/office/drawing/2014/main" id="{0700909C-8F53-4069-B207-30744562AA1C}"/>
                    </a:ext>
                  </a:extLst>
                </p:cNvPr>
                <p:cNvSpPr>
                  <a:spLocks noEditPoints="1"/>
                </p:cNvSpPr>
                <p:nvPr/>
              </p:nvSpPr>
              <p:spPr bwMode="black">
                <a:xfrm>
                  <a:off x="2414012" y="5701938"/>
                  <a:ext cx="901744" cy="62692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900" b="0" dirty="0">
                    <a:solidFill>
                      <a:srgbClr val="FFFFFF"/>
                    </a:solidFill>
                    <a:latin typeface="Segoe UI" panose="020B0502040204020203" pitchFamily="34" charset="0"/>
                    <a:cs typeface="Segoe UI" panose="020B0502040204020203" pitchFamily="34" charset="0"/>
                  </a:endParaRPr>
                </a:p>
              </p:txBody>
            </p:sp>
            <p:pic>
              <p:nvPicPr>
                <p:cNvPr id="42" name="Picture 41" descr="http://www.cibio-tibe.org/Frontend/images/layout/general/plane.png">
                  <a:extLst>
                    <a:ext uri="{FF2B5EF4-FFF2-40B4-BE49-F238E27FC236}">
                      <a16:creationId xmlns:a16="http://schemas.microsoft.com/office/drawing/2014/main" id="{05E62AB2-99B2-4E48-9A24-85D4439EDA78}"/>
                    </a:ext>
                  </a:extLst>
                </p:cNvPr>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632229" y="5767093"/>
                  <a:ext cx="465311" cy="3612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80722D84-22A0-459C-AA01-E97C3261C647}"/>
                  </a:ext>
                </a:extLst>
              </p:cNvPr>
              <p:cNvGrpSpPr/>
              <p:nvPr/>
            </p:nvGrpSpPr>
            <p:grpSpPr>
              <a:xfrm>
                <a:off x="5469325" y="5697622"/>
                <a:ext cx="298193" cy="572761"/>
                <a:chOff x="4003993" y="5614084"/>
                <a:chExt cx="435215" cy="835949"/>
              </a:xfrm>
            </p:grpSpPr>
            <p:pic>
              <p:nvPicPr>
                <p:cNvPr id="39" name="Picture 38">
                  <a:extLst>
                    <a:ext uri="{FF2B5EF4-FFF2-40B4-BE49-F238E27FC236}">
                      <a16:creationId xmlns:a16="http://schemas.microsoft.com/office/drawing/2014/main" id="{0564905B-B320-49B7-86F4-C078234D7462}"/>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4003993" y="5614084"/>
                  <a:ext cx="435215" cy="835949"/>
                </a:xfrm>
                <a:prstGeom prst="rect">
                  <a:avLst/>
                </a:prstGeom>
              </p:spPr>
            </p:pic>
            <p:pic>
              <p:nvPicPr>
                <p:cNvPr id="40" name="Picture 39" descr="http://www.cibio-tibe.org/Frontend/images/layout/general/plane.png">
                  <a:extLst>
                    <a:ext uri="{FF2B5EF4-FFF2-40B4-BE49-F238E27FC236}">
                      <a16:creationId xmlns:a16="http://schemas.microsoft.com/office/drawing/2014/main" id="{9C1676F9-B688-4E43-8B60-0D4F5A00BE88}"/>
                    </a:ext>
                  </a:extLst>
                </p:cNvPr>
                <p:cNvPicPr>
                  <a:picLocks noChangeAspect="1" noChangeArrowheads="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038638" y="5844255"/>
                  <a:ext cx="365925" cy="284101"/>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30" name="Elbow Connector 29">
              <a:extLst>
                <a:ext uri="{FF2B5EF4-FFF2-40B4-BE49-F238E27FC236}">
                  <a16:creationId xmlns:a16="http://schemas.microsoft.com/office/drawing/2014/main" id="{45D7F96E-76A5-4E1E-B5DF-E1F5CA8F7C6A}"/>
                </a:ext>
              </a:extLst>
            </p:cNvPr>
            <p:cNvCxnSpPr>
              <a:stCxn id="8" idx="1"/>
              <a:endCxn id="35" idx="1"/>
            </p:cNvCxnSpPr>
            <p:nvPr/>
          </p:nvCxnSpPr>
          <p:spPr>
            <a:xfrm rot="10800000" flipV="1">
              <a:off x="1270496" y="2172291"/>
              <a:ext cx="529604" cy="3876344"/>
            </a:xfrm>
            <a:prstGeom prst="bentConnector3">
              <a:avLst>
                <a:gd name="adj1" fmla="val 197119"/>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9ECE2E-AC63-46B3-BDE7-6FA8E176E5F8}"/>
                </a:ext>
              </a:extLst>
            </p:cNvPr>
            <p:cNvCxnSpPr/>
            <p:nvPr/>
          </p:nvCxnSpPr>
          <p:spPr>
            <a:xfrm>
              <a:off x="4081804" y="5124599"/>
              <a:ext cx="1" cy="383922"/>
            </a:xfrm>
            <a:prstGeom prst="straightConnector1">
              <a:avLst/>
            </a:prstGeom>
            <a:ln w="19050">
              <a:solidFill>
                <a:srgbClr val="FF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204490-6C8B-4D30-AD2B-5EDD5CBBD9DD}"/>
                </a:ext>
              </a:extLst>
            </p:cNvPr>
            <p:cNvCxnSpPr/>
            <p:nvPr/>
          </p:nvCxnSpPr>
          <p:spPr>
            <a:xfrm>
              <a:off x="4089894" y="5384166"/>
              <a:ext cx="1453033" cy="0"/>
            </a:xfrm>
            <a:prstGeom prst="line">
              <a:avLst/>
            </a:prstGeom>
            <a:ln w="19050">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5196322-0124-4344-AE09-E614D32AFB8C}"/>
                </a:ext>
              </a:extLst>
            </p:cNvPr>
            <p:cNvCxnSpPr/>
            <p:nvPr/>
          </p:nvCxnSpPr>
          <p:spPr>
            <a:xfrm flipV="1">
              <a:off x="1659731" y="3873415"/>
              <a:ext cx="13083" cy="1635106"/>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C10F27-607C-4395-9848-E81B53DB4B99}"/>
                </a:ext>
              </a:extLst>
            </p:cNvPr>
            <p:cNvCxnSpPr>
              <a:endCxn id="9" idx="2"/>
            </p:cNvCxnSpPr>
            <p:nvPr/>
          </p:nvCxnSpPr>
          <p:spPr>
            <a:xfrm flipH="1" flipV="1">
              <a:off x="4078808" y="2606916"/>
              <a:ext cx="11086" cy="1663742"/>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443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e7ff9c4c-d95e-4d77-ba62-593d245998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5D20-A9C6-405E-BDC4-BC6796B6DB8A}"/>
              </a:ext>
            </a:extLst>
          </p:cNvPr>
          <p:cNvSpPr>
            <a:spLocks noGrp="1"/>
          </p:cNvSpPr>
          <p:nvPr>
            <p:ph type="title"/>
          </p:nvPr>
        </p:nvSpPr>
        <p:spPr/>
        <p:txBody>
          <a:bodyPr/>
          <a:lstStyle/>
          <a:p>
            <a:r>
              <a:rPr lang="en-IN"/>
              <a:t>Lab Review</a:t>
            </a:r>
          </a:p>
        </p:txBody>
      </p:sp>
      <p:sp>
        <p:nvSpPr>
          <p:cNvPr id="3" name="Text Placeholder 2">
            <a:extLst>
              <a:ext uri="{FF2B5EF4-FFF2-40B4-BE49-F238E27FC236}">
                <a16:creationId xmlns:a16="http://schemas.microsoft.com/office/drawing/2014/main" id="{C5420F0C-FBCD-4904-A390-FFC858B93A38}"/>
              </a:ext>
            </a:extLst>
          </p:cNvPr>
          <p:cNvSpPr>
            <a:spLocks noGrp="1"/>
          </p:cNvSpPr>
          <p:nvPr>
            <p:ph type="body" idx="1"/>
          </p:nvPr>
        </p:nvSpPr>
        <p:spPr/>
        <p:txBody>
          <a:bodyPr/>
          <a:lstStyle/>
          <a:p>
            <a:r>
              <a:rPr lang="en-US"/>
              <a:t>Blue Yonder Airlines would like to extend the Travel Companion application by using image recognition algorithms to automatically identify interesting landmarks in uploaded photos. How would you use Azure queues for this task?</a:t>
            </a:r>
            <a:endParaRPr lang="en-IN"/>
          </a:p>
        </p:txBody>
      </p:sp>
    </p:spTree>
    <p:extLst>
      <p:ext uri="{BB962C8B-B14F-4D97-AF65-F5344CB8AC3E}">
        <p14:creationId xmlns:p14="http://schemas.microsoft.com/office/powerpoint/2010/main" val="1180425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E0BF-45A4-4FD7-B727-525CB52B6709}"/>
              </a:ext>
            </a:extLst>
          </p:cNvPr>
          <p:cNvSpPr>
            <a:spLocks noGrp="1"/>
          </p:cNvSpPr>
          <p:nvPr>
            <p:ph type="title"/>
          </p:nvPr>
        </p:nvSpPr>
        <p:spPr/>
        <p:txBody>
          <a:bodyPr/>
          <a:lstStyle/>
          <a:p>
            <a:r>
              <a:rPr lang="en-IN"/>
              <a:t>Module Review and Takeaways</a:t>
            </a:r>
          </a:p>
        </p:txBody>
      </p:sp>
      <p:sp>
        <p:nvSpPr>
          <p:cNvPr id="3" name="Text Placeholder 2">
            <a:extLst>
              <a:ext uri="{FF2B5EF4-FFF2-40B4-BE49-F238E27FC236}">
                <a16:creationId xmlns:a16="http://schemas.microsoft.com/office/drawing/2014/main" id="{C9E40297-6270-47F4-B210-897324895C52}"/>
              </a:ext>
            </a:extLst>
          </p:cNvPr>
          <p:cNvSpPr>
            <a:spLocks noGrp="1"/>
          </p:cNvSpPr>
          <p:nvPr>
            <p:ph type="body" idx="1"/>
          </p:nvPr>
        </p:nvSpPr>
        <p:spPr/>
        <p:txBody>
          <a:bodyPr/>
          <a:lstStyle/>
          <a:p>
            <a:r>
              <a:rPr lang="en-IN" dirty="0"/>
              <a:t>Review Question</a:t>
            </a:r>
          </a:p>
        </p:txBody>
      </p:sp>
    </p:spTree>
    <p:extLst>
      <p:ext uri="{BB962C8B-B14F-4D97-AF65-F5344CB8AC3E}">
        <p14:creationId xmlns:p14="http://schemas.microsoft.com/office/powerpoint/2010/main" val="2172331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B42A-0F0F-43D9-9378-7C35CCBA1A5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96F8F27-A136-4C91-BD0C-EFA5B7C27D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64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2f5de6e-11ac-4108-bc56-966e08e94cd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10E9-85E3-41E9-9171-170115BB87D1}"/>
              </a:ext>
            </a:extLst>
          </p:cNvPr>
          <p:cNvSpPr>
            <a:spLocks noGrp="1"/>
          </p:cNvSpPr>
          <p:nvPr>
            <p:ph type="title"/>
          </p:nvPr>
        </p:nvSpPr>
        <p:spPr/>
        <p:txBody>
          <a:bodyPr/>
          <a:lstStyle/>
          <a:p>
            <a:r>
              <a:rPr lang="en-US"/>
              <a:t>Storage Approaches Offered by Azure</a:t>
            </a:r>
            <a:endParaRPr lang="en-IN"/>
          </a:p>
        </p:txBody>
      </p:sp>
      <p:sp>
        <p:nvSpPr>
          <p:cNvPr id="4" name="Content Placeholder 2">
            <a:extLst>
              <a:ext uri="{FF2B5EF4-FFF2-40B4-BE49-F238E27FC236}">
                <a16:creationId xmlns:a16="http://schemas.microsoft.com/office/drawing/2014/main" id="{79706773-F893-4CA7-AFCE-D3EAA43773A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Storage Solutions:</a:t>
            </a:r>
          </a:p>
          <a:p>
            <a:pPr lvl="1"/>
            <a:r>
              <a:rPr lang="en-US" kern="0" dirty="0">
                <a:solidFill>
                  <a:srgbClr val="000000"/>
                </a:solidFill>
              </a:rPr>
              <a:t>Blobs</a:t>
            </a:r>
            <a:r>
              <a:rPr lang="en-US" b="0" kern="0" dirty="0">
                <a:solidFill>
                  <a:srgbClr val="000000"/>
                </a:solidFill>
              </a:rPr>
              <a:t> – Simple named files with metadata for the file</a:t>
            </a:r>
          </a:p>
          <a:p>
            <a:pPr lvl="1"/>
            <a:r>
              <a:rPr lang="en-US" kern="0" dirty="0">
                <a:solidFill>
                  <a:srgbClr val="000000"/>
                </a:solidFill>
              </a:rPr>
              <a:t>Drives </a:t>
            </a:r>
            <a:r>
              <a:rPr lang="en-US" b="0" kern="0" dirty="0">
                <a:solidFill>
                  <a:srgbClr val="000000"/>
                </a:solidFill>
              </a:rPr>
              <a:t>– Durable NTFS volumes for Azure applications to use (based on Blobs)</a:t>
            </a:r>
          </a:p>
          <a:p>
            <a:pPr lvl="1"/>
            <a:r>
              <a:rPr lang="en-US" kern="0" dirty="0">
                <a:solidFill>
                  <a:srgbClr val="000000"/>
                </a:solidFill>
              </a:rPr>
              <a:t>Tables </a:t>
            </a:r>
            <a:r>
              <a:rPr lang="en-US" b="0" kern="0" dirty="0">
                <a:solidFill>
                  <a:srgbClr val="000000"/>
                </a:solidFill>
              </a:rPr>
              <a:t>– Structured storage. Table contain entities; an entity is a set of properties</a:t>
            </a:r>
          </a:p>
          <a:p>
            <a:pPr lvl="1"/>
            <a:r>
              <a:rPr lang="en-US" kern="0" dirty="0">
                <a:solidFill>
                  <a:srgbClr val="000000"/>
                </a:solidFill>
              </a:rPr>
              <a:t>Queues</a:t>
            </a:r>
            <a:r>
              <a:rPr lang="en-US" b="0" kern="0" dirty="0">
                <a:solidFill>
                  <a:srgbClr val="000000"/>
                </a:solidFill>
              </a:rPr>
              <a:t> – Reliable message queue for applications </a:t>
            </a:r>
          </a:p>
          <a:p>
            <a:pPr lvl="1"/>
            <a:r>
              <a:rPr lang="en-US" kern="0" dirty="0">
                <a:solidFill>
                  <a:srgbClr val="000000"/>
                </a:solidFill>
              </a:rPr>
              <a:t>Files</a:t>
            </a:r>
            <a:r>
              <a:rPr lang="en-US" b="0" kern="0" dirty="0">
                <a:solidFill>
                  <a:srgbClr val="000000"/>
                </a:solidFill>
              </a:rPr>
              <a:t> – Distributed file system accessed via SMB</a:t>
            </a:r>
          </a:p>
          <a:p>
            <a:pPr lvl="1"/>
            <a:r>
              <a:rPr lang="en-US" kern="0" dirty="0">
                <a:solidFill>
                  <a:srgbClr val="000000"/>
                </a:solidFill>
              </a:rPr>
              <a:t>Archive</a:t>
            </a:r>
            <a:r>
              <a:rPr lang="en-US" b="0" kern="0" dirty="0">
                <a:solidFill>
                  <a:srgbClr val="000000"/>
                </a:solidFill>
              </a:rPr>
              <a:t> – Long-term storage for infrequently-accessed data</a:t>
            </a:r>
          </a:p>
          <a:p>
            <a:pPr lvl="0"/>
            <a:r>
              <a:rPr lang="en-US" b="0" kern="0" dirty="0">
                <a:solidFill>
                  <a:srgbClr val="000000"/>
                </a:solidFill>
              </a:rPr>
              <a:t>Programmatic access is available via the Azure SDK and the Storage HTTP-based APIs</a:t>
            </a:r>
          </a:p>
        </p:txBody>
      </p:sp>
    </p:spTree>
    <p:extLst>
      <p:ext uri="{BB962C8B-B14F-4D97-AF65-F5344CB8AC3E}">
        <p14:creationId xmlns:p14="http://schemas.microsoft.com/office/powerpoint/2010/main" val="139409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8A1B-6637-4240-8635-ED31EF938D5C}"/>
              </a:ext>
            </a:extLst>
          </p:cNvPr>
          <p:cNvSpPr>
            <a:spLocks noGrp="1"/>
          </p:cNvSpPr>
          <p:nvPr>
            <p:ph type="title"/>
          </p:nvPr>
        </p:nvSpPr>
        <p:spPr/>
        <p:txBody>
          <a:bodyPr/>
          <a:lstStyle/>
          <a:p>
            <a:r>
              <a:rPr lang="en-IN"/>
              <a:t>Microsoft Azure Storage Accounts</a:t>
            </a:r>
          </a:p>
        </p:txBody>
      </p:sp>
      <p:sp>
        <p:nvSpPr>
          <p:cNvPr id="4" name="Content Placeholder 2">
            <a:extLst>
              <a:ext uri="{FF2B5EF4-FFF2-40B4-BE49-F238E27FC236}">
                <a16:creationId xmlns:a16="http://schemas.microsoft.com/office/drawing/2014/main" id="{0312D6AC-C872-4678-958D-6F1D0FB4E84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either use the Microsoft Azure Storage Emulator or an Azure Storage account</a:t>
            </a:r>
          </a:p>
          <a:p>
            <a:pPr lvl="0"/>
            <a:r>
              <a:rPr lang="en-US" b="0" kern="0" dirty="0">
                <a:solidFill>
                  <a:srgbClr val="000000"/>
                </a:solidFill>
              </a:rPr>
              <a:t>In order to get access to data, storage account credentials must be supplied</a:t>
            </a:r>
          </a:p>
          <a:p>
            <a:pPr lvl="0"/>
            <a:r>
              <a:rPr lang="en-US" b="0" kern="0" dirty="0">
                <a:solidFill>
                  <a:srgbClr val="000000"/>
                </a:solidFill>
              </a:rPr>
              <a:t>Access keys can be stored in the application’s configuration file</a:t>
            </a:r>
          </a:p>
          <a:p>
            <a:pPr marL="0" lvl="0" indent="0">
              <a:buNone/>
            </a:pPr>
            <a:r>
              <a:rPr lang="en-US" sz="1800" b="0" kern="0" dirty="0">
                <a:solidFill>
                  <a:srgbClr val="000000"/>
                </a:solidFill>
              </a:rPr>
              <a:t>&lt;</a:t>
            </a:r>
            <a:r>
              <a:rPr lang="en-US" sz="1800" b="0" kern="0" dirty="0" err="1">
                <a:solidFill>
                  <a:srgbClr val="000000"/>
                </a:solidFill>
              </a:rPr>
              <a:t>ConfigurationSettings</a:t>
            </a:r>
            <a:r>
              <a:rPr lang="en-US" sz="1800" b="0" kern="0" dirty="0">
                <a:solidFill>
                  <a:srgbClr val="000000"/>
                </a:solidFill>
              </a:rPr>
              <a:t>&gt;</a:t>
            </a:r>
          </a:p>
          <a:p>
            <a:pPr marL="0" lvl="0" indent="0">
              <a:buNone/>
            </a:pPr>
            <a:r>
              <a:rPr lang="en-US" sz="1800" b="0" kern="0" dirty="0">
                <a:solidFill>
                  <a:srgbClr val="000000"/>
                </a:solidFill>
              </a:rPr>
              <a:t>&lt;Setting name=“</a:t>
            </a:r>
            <a:r>
              <a:rPr lang="en-US" sz="1800" b="0" kern="0" dirty="0" err="1">
                <a:solidFill>
                  <a:srgbClr val="000000"/>
                </a:solidFill>
              </a:rPr>
              <a:t>DataConnectionString</a:t>
            </a:r>
            <a:r>
              <a:rPr lang="en-US" sz="1800" b="0" kern="0" dirty="0">
                <a:solidFill>
                  <a:srgbClr val="000000"/>
                </a:solidFill>
              </a:rPr>
              <a:t>”</a:t>
            </a:r>
          </a:p>
          <a:p>
            <a:pPr marL="679450" lvl="2" indent="0">
              <a:buNone/>
            </a:pPr>
            <a:r>
              <a:rPr lang="en-US" sz="1800" b="0" kern="0" dirty="0">
                <a:solidFill>
                  <a:srgbClr val="000000"/>
                </a:solidFill>
              </a:rPr>
              <a:t>Value=“</a:t>
            </a:r>
            <a:r>
              <a:rPr lang="en-US" sz="1800" b="0" kern="0" dirty="0" err="1">
                <a:solidFill>
                  <a:srgbClr val="000000"/>
                </a:solidFill>
              </a:rPr>
              <a:t>DefaultEndpointsProtocol</a:t>
            </a:r>
            <a:r>
              <a:rPr lang="en-US" sz="1800" b="0" kern="0" dirty="0">
                <a:solidFill>
                  <a:srgbClr val="000000"/>
                </a:solidFill>
              </a:rPr>
              <a:t>=https;</a:t>
            </a:r>
          </a:p>
          <a:p>
            <a:pPr marL="1370013" lvl="4" indent="0">
              <a:buNone/>
            </a:pPr>
            <a:r>
              <a:rPr lang="en-US" b="0" kern="0" dirty="0" err="1">
                <a:solidFill>
                  <a:srgbClr val="000000"/>
                </a:solidFill>
              </a:rPr>
              <a:t>AccountName</a:t>
            </a:r>
            <a:r>
              <a:rPr lang="en-US" b="0" kern="0" dirty="0">
                <a:solidFill>
                  <a:srgbClr val="000000"/>
                </a:solidFill>
              </a:rPr>
              <a:t>=</a:t>
            </a:r>
            <a:r>
              <a:rPr lang="en-US" kern="0" dirty="0" err="1">
                <a:solidFill>
                  <a:srgbClr val="000000"/>
                </a:solidFill>
              </a:rPr>
              <a:t>MyAccountName</a:t>
            </a:r>
            <a:r>
              <a:rPr lang="en-US" b="0" kern="0" dirty="0">
                <a:solidFill>
                  <a:srgbClr val="000000"/>
                </a:solidFill>
              </a:rPr>
              <a:t>;</a:t>
            </a:r>
          </a:p>
          <a:p>
            <a:pPr marL="1370013" lvl="4" indent="0">
              <a:buNone/>
            </a:pPr>
            <a:r>
              <a:rPr lang="en-US" b="0" kern="0" dirty="0" err="1">
                <a:solidFill>
                  <a:srgbClr val="000000"/>
                </a:solidFill>
              </a:rPr>
              <a:t>AccountKey</a:t>
            </a:r>
            <a:r>
              <a:rPr lang="en-US" b="0" kern="0" dirty="0">
                <a:solidFill>
                  <a:srgbClr val="000000"/>
                </a:solidFill>
              </a:rPr>
              <a:t>=</a:t>
            </a:r>
            <a:r>
              <a:rPr lang="en-US" kern="0" dirty="0">
                <a:solidFill>
                  <a:srgbClr val="000000"/>
                </a:solidFill>
              </a:rPr>
              <a:t>512 Bit Shared Key</a:t>
            </a:r>
            <a:r>
              <a:rPr lang="en-US" b="0" kern="0" dirty="0">
                <a:solidFill>
                  <a:srgbClr val="000000"/>
                </a:solidFill>
              </a:rPr>
              <a:t>” /&gt;</a:t>
            </a:r>
          </a:p>
          <a:p>
            <a:pPr marL="0" lvl="0" indent="0">
              <a:buNone/>
            </a:pPr>
            <a:r>
              <a:rPr lang="en-US" sz="1800" b="0" kern="0" dirty="0">
                <a:solidFill>
                  <a:srgbClr val="000000"/>
                </a:solidFill>
              </a:rPr>
              <a:t>&lt;/</a:t>
            </a:r>
            <a:r>
              <a:rPr lang="en-US" sz="1800" b="0" kern="0" dirty="0" err="1">
                <a:solidFill>
                  <a:srgbClr val="000000"/>
                </a:solidFill>
              </a:rPr>
              <a:t>ConfigurationSetting</a:t>
            </a:r>
            <a:r>
              <a:rPr lang="en-US" sz="1800" b="0" kern="0" dirty="0">
                <a:solidFill>
                  <a:srgbClr val="000000"/>
                </a:solidFill>
              </a:rPr>
              <a:t>&gt;</a:t>
            </a:r>
          </a:p>
        </p:txBody>
      </p:sp>
    </p:spTree>
    <p:extLst>
      <p:ext uri="{BB962C8B-B14F-4D97-AF65-F5344CB8AC3E}">
        <p14:creationId xmlns:p14="http://schemas.microsoft.com/office/powerpoint/2010/main" val="344079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b5a04d2-65c1-4541-88c9-b61f4f5154f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D117-C2CC-430D-A296-94F28E2E5DD3}"/>
              </a:ext>
            </a:extLst>
          </p:cNvPr>
          <p:cNvSpPr>
            <a:spLocks noGrp="1"/>
          </p:cNvSpPr>
          <p:nvPr>
            <p:ph type="title"/>
          </p:nvPr>
        </p:nvSpPr>
        <p:spPr>
          <a:xfrm>
            <a:off x="460374" y="-2"/>
            <a:ext cx="8389711" cy="740664"/>
          </a:xfrm>
        </p:spPr>
        <p:txBody>
          <a:bodyPr/>
          <a:lstStyle/>
          <a:p>
            <a:r>
              <a:rPr lang="en-US" dirty="0"/>
              <a:t>Demonstration: Creating an Azure Storage Account</a:t>
            </a:r>
            <a:endParaRPr lang="en-IN" dirty="0"/>
          </a:p>
        </p:txBody>
      </p:sp>
      <p:sp>
        <p:nvSpPr>
          <p:cNvPr id="4" name="Content Placeholder 2">
            <a:extLst>
              <a:ext uri="{FF2B5EF4-FFF2-40B4-BE49-F238E27FC236}">
                <a16:creationId xmlns:a16="http://schemas.microsoft.com/office/drawing/2014/main" id="{87E90627-091D-4240-979C-6FCECA4EA6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 create a Storage account</a:t>
            </a:r>
            <a:endParaRPr lang="en-US" b="0" kern="0" dirty="0">
              <a:solidFill>
                <a:srgbClr val="000000"/>
              </a:solidFill>
            </a:endParaRPr>
          </a:p>
        </p:txBody>
      </p:sp>
    </p:spTree>
    <p:extLst>
      <p:ext uri="{BB962C8B-B14F-4D97-AF65-F5344CB8AC3E}">
        <p14:creationId xmlns:p14="http://schemas.microsoft.com/office/powerpoint/2010/main" val="43402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8DBC-1E34-4FBF-BC4B-DDE9487B419E}"/>
              </a:ext>
            </a:extLst>
          </p:cNvPr>
          <p:cNvSpPr>
            <a:spLocks noGrp="1"/>
          </p:cNvSpPr>
          <p:nvPr>
            <p:ph type="title"/>
          </p:nvPr>
        </p:nvSpPr>
        <p:spPr/>
        <p:txBody>
          <a:bodyPr/>
          <a:lstStyle/>
          <a:p>
            <a:r>
              <a:rPr lang="en-IN"/>
              <a:t>Lesson 2: Azure Blob Storage</a:t>
            </a:r>
          </a:p>
        </p:txBody>
      </p:sp>
      <p:sp>
        <p:nvSpPr>
          <p:cNvPr id="3" name="Text Placeholder 2">
            <a:extLst>
              <a:ext uri="{FF2B5EF4-FFF2-40B4-BE49-F238E27FC236}">
                <a16:creationId xmlns:a16="http://schemas.microsoft.com/office/drawing/2014/main" id="{EC5A2443-FEBE-4D5C-BBC3-5CD47E6DCC2F}"/>
              </a:ext>
            </a:extLst>
          </p:cNvPr>
          <p:cNvSpPr>
            <a:spLocks noGrp="1"/>
          </p:cNvSpPr>
          <p:nvPr>
            <p:ph type="body" idx="1"/>
          </p:nvPr>
        </p:nvSpPr>
        <p:spPr/>
        <p:txBody>
          <a:bodyPr/>
          <a:lstStyle/>
          <a:p>
            <a:r>
              <a:rPr lang="en-IN"/>
              <a:t>Introduction to Blob Storage
Block Blobs vs. Page Blobs
Creating and Deleting Containers
Standard Blob Operations
Demonstration: Uploading and Downloading Blobs from the Microsoft Azure Storage Emulator
Creating Retry Policies</a:t>
            </a:r>
          </a:p>
        </p:txBody>
      </p:sp>
    </p:spTree>
    <p:extLst>
      <p:ext uri="{BB962C8B-B14F-4D97-AF65-F5344CB8AC3E}">
        <p14:creationId xmlns:p14="http://schemas.microsoft.com/office/powerpoint/2010/main" val="186090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78B9-36EF-4D88-9F4E-E2DC4734B966}"/>
              </a:ext>
            </a:extLst>
          </p:cNvPr>
          <p:cNvSpPr>
            <a:spLocks noGrp="1"/>
          </p:cNvSpPr>
          <p:nvPr>
            <p:ph type="title"/>
          </p:nvPr>
        </p:nvSpPr>
        <p:spPr/>
        <p:txBody>
          <a:bodyPr/>
          <a:lstStyle/>
          <a:p>
            <a:r>
              <a:rPr lang="en-IN"/>
              <a:t>Introduction to Blob Storage</a:t>
            </a:r>
          </a:p>
        </p:txBody>
      </p:sp>
      <p:sp>
        <p:nvSpPr>
          <p:cNvPr id="4" name="Content Placeholder 2">
            <a:extLst>
              <a:ext uri="{FF2B5EF4-FFF2-40B4-BE49-F238E27FC236}">
                <a16:creationId xmlns:a16="http://schemas.microsoft.com/office/drawing/2014/main" id="{213399CC-124C-49EC-A06E-31D764F6D7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Blobs hold unstructured binary data (files)</a:t>
            </a:r>
          </a:p>
          <a:p>
            <a:pPr lvl="0"/>
            <a:r>
              <a:rPr lang="en-US" b="0" kern="0">
                <a:solidFill>
                  <a:srgbClr val="000000"/>
                </a:solidFill>
              </a:rPr>
              <a:t>Blobs have the following hierarchical order:</a:t>
            </a:r>
          </a:p>
          <a:p>
            <a:pPr lvl="1"/>
            <a:r>
              <a:rPr lang="en-US" b="0" kern="0">
                <a:solidFill>
                  <a:srgbClr val="000000"/>
                </a:solidFill>
              </a:rPr>
              <a:t>Account – limited to 500TB</a:t>
            </a:r>
          </a:p>
          <a:p>
            <a:pPr lvl="1"/>
            <a:r>
              <a:rPr lang="en-US" b="0" kern="0">
                <a:solidFill>
                  <a:srgbClr val="000000"/>
                </a:solidFill>
              </a:rPr>
              <a:t>Containers</a:t>
            </a:r>
          </a:p>
          <a:p>
            <a:pPr lvl="1"/>
            <a:r>
              <a:rPr lang="en-US" b="0" kern="0">
                <a:solidFill>
                  <a:srgbClr val="000000"/>
                </a:solidFill>
              </a:rPr>
              <a:t>Blobs</a:t>
            </a:r>
            <a:endParaRPr lang="en-US" b="0" kern="0" dirty="0">
              <a:solidFill>
                <a:srgbClr val="000000"/>
              </a:solidFill>
            </a:endParaRPr>
          </a:p>
        </p:txBody>
      </p:sp>
    </p:spTree>
    <p:extLst>
      <p:ext uri="{BB962C8B-B14F-4D97-AF65-F5344CB8AC3E}">
        <p14:creationId xmlns:p14="http://schemas.microsoft.com/office/powerpoint/2010/main" val="12646365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65</TotalTime>
  <Words>5536</Words>
  <Application>Microsoft Office PowerPoint</Application>
  <PresentationFormat>On-screen Show (4:3)</PresentationFormat>
  <Paragraphs>666</Paragraphs>
  <Slides>49</Slides>
  <Notes>49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Wingdings</vt:lpstr>
      <vt:lpstr>Times New Roman</vt:lpstr>
      <vt:lpstr>Segoe UI</vt:lpstr>
      <vt:lpstr>Segoe </vt:lpstr>
      <vt:lpstr>Arial</vt:lpstr>
      <vt:lpstr>Verdana</vt:lpstr>
      <vt:lpstr>Lucida Sans Unicode</vt:lpstr>
      <vt:lpstr>Calibri</vt:lpstr>
      <vt:lpstr>Symbol</vt:lpstr>
      <vt:lpstr>NG_MOC_Core_ModuleNew2</vt:lpstr>
      <vt:lpstr>Module 9</vt:lpstr>
      <vt:lpstr>Module Overview</vt:lpstr>
      <vt:lpstr>Lesson 1: Introduction to Azure Storage</vt:lpstr>
      <vt:lpstr>Azure Hosted Environments Transiency</vt:lpstr>
      <vt:lpstr>Storage Approaches Offered by Azure</vt:lpstr>
      <vt:lpstr>Microsoft Azure Storage Accounts</vt:lpstr>
      <vt:lpstr>Demonstration: Creating an Azure Storage Account</vt:lpstr>
      <vt:lpstr>Lesson 2: Azure Blob Storage</vt:lpstr>
      <vt:lpstr>Introduction to Blob Storage</vt:lpstr>
      <vt:lpstr>Representing Blobs</vt:lpstr>
      <vt:lpstr>Block Blobs vs. Page Blobs</vt:lpstr>
      <vt:lpstr>Creating and Deleting Containers</vt:lpstr>
      <vt:lpstr>Creating a Blob Container</vt:lpstr>
      <vt:lpstr>Standard Blob Operations</vt:lpstr>
      <vt:lpstr>Upload and Download Blobs</vt:lpstr>
      <vt:lpstr>Demonstration: Uploading and Downloading Blobs from the Microsoft Azure Storage Emulator</vt:lpstr>
      <vt:lpstr>Creating Retry Policies</vt:lpstr>
      <vt:lpstr>Lesson 3: Table Storage</vt:lpstr>
      <vt:lpstr>Table Storage vs. Relational Databases</vt:lpstr>
      <vt:lpstr>Working with Tables: Creating and Deleting</vt:lpstr>
      <vt:lpstr>Creating Entity Structures in Code</vt:lpstr>
      <vt:lpstr>Working with Entities: Query, Add, Update, and Delete</vt:lpstr>
      <vt:lpstr>Querying Entities</vt:lpstr>
      <vt:lpstr>Adding Entities to a Table</vt:lpstr>
      <vt:lpstr>Demonstration: Working with Tables and Reshaping Entities</vt:lpstr>
      <vt:lpstr>Lesson 4: Queue Storage</vt:lpstr>
      <vt:lpstr>Azure Queues vs. Service Bus Queues</vt:lpstr>
      <vt:lpstr>Queue Storage Services vs. Service Bus Queues</vt:lpstr>
      <vt:lpstr>Creating and Deleting Queues</vt:lpstr>
      <vt:lpstr>Sending Messages to a Queue</vt:lpstr>
      <vt:lpstr>Adding a Message to the Queue</vt:lpstr>
      <vt:lpstr>Pulling Messages from Queues: Peek and DeQueue</vt:lpstr>
      <vt:lpstr>Working with Queued Messages</vt:lpstr>
      <vt:lpstr>Demonstration: Working with Queues</vt:lpstr>
      <vt:lpstr>Lesson 5: Restricting Access to Storage</vt:lpstr>
      <vt:lpstr>Configuring Access Level for Blob Containers and their Content</vt:lpstr>
      <vt:lpstr>Set Access Level Permission for a Blob Container</vt:lpstr>
      <vt:lpstr>Shared Access Signatures</vt:lpstr>
      <vt:lpstr>Access Policies</vt:lpstr>
      <vt:lpstr>Configuring Shared Access Signatures</vt:lpstr>
      <vt:lpstr>Configuring Shared Access Signatures Using Policies</vt:lpstr>
      <vt:lpstr>Demonstration: Configuring Shared Access Signature for a Blob Container</vt:lpstr>
      <vt:lpstr>Lab: Storage</vt:lpstr>
      <vt:lpstr>Lab Scenario</vt:lpstr>
      <vt:lpstr>Lab Scenario</vt:lpstr>
      <vt:lpstr>Lab Architecture</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apposite_01@outlook.com</dc:creator>
  <cp:lastModifiedBy>apposite_01@outlook.com</cp:lastModifiedBy>
  <cp:revision>14</cp:revision>
  <dcterms:created xsi:type="dcterms:W3CDTF">2018-04-27T13:11:20Z</dcterms:created>
  <dcterms:modified xsi:type="dcterms:W3CDTF">2018-05-07T07:24:36Z</dcterms:modified>
</cp:coreProperties>
</file>