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7" r:id="rId11"/>
    <p:sldId id="275" r:id="rId12"/>
    <p:sldId id="268" r:id="rId13"/>
    <p:sldId id="276" r:id="rId14"/>
    <p:sldId id="269" r:id="rId15"/>
    <p:sldId id="270" r:id="rId16"/>
    <p:sldId id="271" r:id="rId17"/>
    <p:sldId id="272" r:id="rId18"/>
    <p:sldId id="273" r:id="rId19"/>
    <p:sldId id="274" r:id="rId20"/>
    <p:sldId id="264" r:id="rId21"/>
    <p:sldId id="26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F4D01-BD87-4BBA-85F5-4507762B8D13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2B87F-4725-4C39-B119-1C46C1266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405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F4D01-BD87-4BBA-85F5-4507762B8D13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2B87F-4725-4C39-B119-1C46C1266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677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F4D01-BD87-4BBA-85F5-4507762B8D13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2B87F-4725-4C39-B119-1C46C1266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737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F4D01-BD87-4BBA-85F5-4507762B8D13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2B87F-4725-4C39-B119-1C46C1266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016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F4D01-BD87-4BBA-85F5-4507762B8D13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2B87F-4725-4C39-B119-1C46C1266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221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F4D01-BD87-4BBA-85F5-4507762B8D13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2B87F-4725-4C39-B119-1C46C1266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010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F4D01-BD87-4BBA-85F5-4507762B8D13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2B87F-4725-4C39-B119-1C46C1266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000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F4D01-BD87-4BBA-85F5-4507762B8D13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2B87F-4725-4C39-B119-1C46C1266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497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F4D01-BD87-4BBA-85F5-4507762B8D13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2B87F-4725-4C39-B119-1C46C1266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154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F4D01-BD87-4BBA-85F5-4507762B8D13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2B87F-4725-4C39-B119-1C46C1266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803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F4D01-BD87-4BBA-85F5-4507762B8D13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2B87F-4725-4C39-B119-1C46C1266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977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7F4D01-BD87-4BBA-85F5-4507762B8D13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D2B87F-4725-4C39-B119-1C46C1266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502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REST Architecture</a:t>
            </a:r>
          </a:p>
        </p:txBody>
      </p:sp>
    </p:spTree>
    <p:extLst>
      <p:ext uri="{BB962C8B-B14F-4D97-AF65-F5344CB8AC3E}">
        <p14:creationId xmlns:p14="http://schemas.microsoft.com/office/powerpoint/2010/main" val="3518266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HTTP Request Format</a:t>
            </a:r>
          </a:p>
        </p:txBody>
      </p:sp>
      <p:sp>
        <p:nvSpPr>
          <p:cNvPr id="3" name="Rectangle 2"/>
          <p:cNvSpPr/>
          <p:nvPr/>
        </p:nvSpPr>
        <p:spPr>
          <a:xfrm>
            <a:off x="2576763" y="1534271"/>
            <a:ext cx="7038474" cy="50710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767264" y="1759739"/>
            <a:ext cx="1287379" cy="50532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Method</a:t>
            </a:r>
          </a:p>
        </p:txBody>
      </p:sp>
      <p:sp>
        <p:nvSpPr>
          <p:cNvPr id="8" name="Rectangle 7"/>
          <p:cNvSpPr/>
          <p:nvPr/>
        </p:nvSpPr>
        <p:spPr>
          <a:xfrm>
            <a:off x="4191000" y="1759739"/>
            <a:ext cx="3810001" cy="50532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Page</a:t>
            </a:r>
          </a:p>
        </p:txBody>
      </p:sp>
      <p:sp>
        <p:nvSpPr>
          <p:cNvPr id="9" name="Rectangle 8"/>
          <p:cNvSpPr/>
          <p:nvPr/>
        </p:nvSpPr>
        <p:spPr>
          <a:xfrm>
            <a:off x="8137358" y="1759739"/>
            <a:ext cx="1287379" cy="50532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HTTP Version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2767264" y="2406309"/>
            <a:ext cx="6657474" cy="14709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dirty="0"/>
              <a:t>HTTP Request Headers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767263" y="4266754"/>
            <a:ext cx="6657474" cy="218660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dirty="0"/>
              <a:t>HTTP Request Body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767263" y="3902748"/>
            <a:ext cx="18648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Empty Line</a:t>
            </a:r>
          </a:p>
        </p:txBody>
      </p:sp>
    </p:spTree>
    <p:extLst>
      <p:ext uri="{BB962C8B-B14F-4D97-AF65-F5344CB8AC3E}">
        <p14:creationId xmlns:p14="http://schemas.microsoft.com/office/powerpoint/2010/main" val="1814144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  <p:bldP spid="8" grpId="0" animBg="1"/>
      <p:bldP spid="9" grpId="0" animBg="1"/>
      <p:bldP spid="10" grpId="0" animBg="1"/>
      <p:bldP spid="11" grpId="0" animBg="1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REST Request Format</a:t>
            </a:r>
          </a:p>
        </p:txBody>
      </p:sp>
      <p:sp>
        <p:nvSpPr>
          <p:cNvPr id="3" name="Rectangle 2"/>
          <p:cNvSpPr/>
          <p:nvPr/>
        </p:nvSpPr>
        <p:spPr>
          <a:xfrm>
            <a:off x="2576763" y="1534271"/>
            <a:ext cx="7038474" cy="50710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767264" y="1759739"/>
            <a:ext cx="1287379" cy="50532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Method</a:t>
            </a:r>
          </a:p>
        </p:txBody>
      </p:sp>
      <p:sp>
        <p:nvSpPr>
          <p:cNvPr id="8" name="Rectangle 7"/>
          <p:cNvSpPr/>
          <p:nvPr/>
        </p:nvSpPr>
        <p:spPr>
          <a:xfrm>
            <a:off x="4191000" y="1759739"/>
            <a:ext cx="3810001" cy="50532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Resource URL</a:t>
            </a:r>
          </a:p>
        </p:txBody>
      </p:sp>
      <p:sp>
        <p:nvSpPr>
          <p:cNvPr id="9" name="Rectangle 8"/>
          <p:cNvSpPr/>
          <p:nvPr/>
        </p:nvSpPr>
        <p:spPr>
          <a:xfrm>
            <a:off x="8137358" y="1759739"/>
            <a:ext cx="1287379" cy="50532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HTTP Version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2767264" y="2406309"/>
            <a:ext cx="6657474" cy="14709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dirty="0"/>
              <a:t>HTTP Request Headers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767263" y="4266754"/>
            <a:ext cx="6657474" cy="218660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dirty="0"/>
              <a:t>REST Request Data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767263" y="3902748"/>
            <a:ext cx="18648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Empty Line</a:t>
            </a:r>
          </a:p>
        </p:txBody>
      </p:sp>
    </p:spTree>
    <p:extLst>
      <p:ext uri="{BB962C8B-B14F-4D97-AF65-F5344CB8AC3E}">
        <p14:creationId xmlns:p14="http://schemas.microsoft.com/office/powerpoint/2010/main" val="1653147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  <p:bldP spid="8" grpId="0" animBg="1"/>
      <p:bldP spid="9" grpId="0" animBg="1"/>
      <p:bldP spid="10" grpId="0" animBg="1"/>
      <p:bldP spid="11" grpId="0" animBg="1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HTTP Response Format</a:t>
            </a:r>
          </a:p>
        </p:txBody>
      </p:sp>
      <p:sp>
        <p:nvSpPr>
          <p:cNvPr id="3" name="Rectangle 2"/>
          <p:cNvSpPr/>
          <p:nvPr/>
        </p:nvSpPr>
        <p:spPr>
          <a:xfrm>
            <a:off x="2576763" y="1534272"/>
            <a:ext cx="7038474" cy="50830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767264" y="1759739"/>
            <a:ext cx="1287379" cy="50532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HTTP Version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4191000" y="1759739"/>
            <a:ext cx="1933074" cy="50532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HTTP Status Code</a:t>
            </a:r>
          </a:p>
        </p:txBody>
      </p:sp>
      <p:sp>
        <p:nvSpPr>
          <p:cNvPr id="10" name="Rectangle 9"/>
          <p:cNvSpPr/>
          <p:nvPr/>
        </p:nvSpPr>
        <p:spPr>
          <a:xfrm>
            <a:off x="2767264" y="2406309"/>
            <a:ext cx="6657474" cy="14709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dirty="0"/>
              <a:t>HTTP Response Headers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767263" y="4266754"/>
            <a:ext cx="6657474" cy="218660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dirty="0"/>
              <a:t>HTTP Response Body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767263" y="3902748"/>
            <a:ext cx="18648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Empty Line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260431" y="1759739"/>
            <a:ext cx="3164306" cy="50532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HTTP Status Text</a:t>
            </a:r>
          </a:p>
        </p:txBody>
      </p:sp>
    </p:spTree>
    <p:extLst>
      <p:ext uri="{BB962C8B-B14F-4D97-AF65-F5344CB8AC3E}">
        <p14:creationId xmlns:p14="http://schemas.microsoft.com/office/powerpoint/2010/main" val="4110440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  <p:bldP spid="8" grpId="0" animBg="1"/>
      <p:bldP spid="10" grpId="0" animBg="1"/>
      <p:bldP spid="11" grpId="0" animBg="1"/>
      <p:bldP spid="12" grpId="0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REST Response Format</a:t>
            </a:r>
          </a:p>
        </p:txBody>
      </p:sp>
      <p:sp>
        <p:nvSpPr>
          <p:cNvPr id="3" name="Rectangle 2"/>
          <p:cNvSpPr/>
          <p:nvPr/>
        </p:nvSpPr>
        <p:spPr>
          <a:xfrm>
            <a:off x="2576763" y="1534272"/>
            <a:ext cx="7038474" cy="50830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767264" y="1759739"/>
            <a:ext cx="1287379" cy="50532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HTTP Version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4191000" y="1759739"/>
            <a:ext cx="1933074" cy="50532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HTTP Status Code</a:t>
            </a:r>
          </a:p>
        </p:txBody>
      </p:sp>
      <p:sp>
        <p:nvSpPr>
          <p:cNvPr id="10" name="Rectangle 9"/>
          <p:cNvSpPr/>
          <p:nvPr/>
        </p:nvSpPr>
        <p:spPr>
          <a:xfrm>
            <a:off x="2767264" y="2406309"/>
            <a:ext cx="6657474" cy="14709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dirty="0"/>
              <a:t>HTTP Response Headers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767263" y="4266754"/>
            <a:ext cx="6657474" cy="218660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dirty="0"/>
              <a:t>REST Response Data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767263" y="3902748"/>
            <a:ext cx="18648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Empty Line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260431" y="1759739"/>
            <a:ext cx="3164306" cy="50532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HTTP Status Text</a:t>
            </a:r>
          </a:p>
        </p:txBody>
      </p:sp>
    </p:spTree>
    <p:extLst>
      <p:ext uri="{BB962C8B-B14F-4D97-AF65-F5344CB8AC3E}">
        <p14:creationId xmlns:p14="http://schemas.microsoft.com/office/powerpoint/2010/main" val="3670891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  <p:bldP spid="8" grpId="0" animBg="1"/>
      <p:bldP spid="10" grpId="0" animBg="1"/>
      <p:bldP spid="11" grpId="0" animBg="1"/>
      <p:bldP spid="12" grpId="0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REST Request Example 1</a:t>
            </a:r>
          </a:p>
        </p:txBody>
      </p:sp>
      <p:sp>
        <p:nvSpPr>
          <p:cNvPr id="3" name="Rectangle 2"/>
          <p:cNvSpPr/>
          <p:nvPr/>
        </p:nvSpPr>
        <p:spPr>
          <a:xfrm>
            <a:off x="2576763" y="1534271"/>
            <a:ext cx="7038474" cy="50710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767264" y="1759739"/>
            <a:ext cx="1287379" cy="50532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GET</a:t>
            </a:r>
          </a:p>
        </p:txBody>
      </p:sp>
      <p:sp>
        <p:nvSpPr>
          <p:cNvPr id="8" name="Rectangle 7"/>
          <p:cNvSpPr/>
          <p:nvPr/>
        </p:nvSpPr>
        <p:spPr>
          <a:xfrm>
            <a:off x="4191000" y="1759739"/>
            <a:ext cx="3810001" cy="50532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/</a:t>
            </a:r>
            <a:r>
              <a:rPr lang="en-US" sz="1600" dirty="0" err="1"/>
              <a:t>api</a:t>
            </a:r>
            <a:r>
              <a:rPr lang="en-US" sz="1600" dirty="0"/>
              <a:t>/books</a:t>
            </a:r>
          </a:p>
        </p:txBody>
      </p:sp>
      <p:sp>
        <p:nvSpPr>
          <p:cNvPr id="9" name="Rectangle 8"/>
          <p:cNvSpPr/>
          <p:nvPr/>
        </p:nvSpPr>
        <p:spPr>
          <a:xfrm>
            <a:off x="8137358" y="1759739"/>
            <a:ext cx="1287379" cy="50532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HTTP/1.1</a:t>
            </a:r>
          </a:p>
        </p:txBody>
      </p:sp>
      <p:sp>
        <p:nvSpPr>
          <p:cNvPr id="10" name="Rectangle 9"/>
          <p:cNvSpPr/>
          <p:nvPr/>
        </p:nvSpPr>
        <p:spPr>
          <a:xfrm>
            <a:off x="2767264" y="2406309"/>
            <a:ext cx="6657474" cy="14709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dirty="0"/>
              <a:t>Host: http://read.com</a:t>
            </a:r>
          </a:p>
          <a:p>
            <a:r>
              <a:rPr lang="en-US" sz="1600" dirty="0"/>
              <a:t>X-Forwarded-For: 84.108.112.195</a:t>
            </a:r>
          </a:p>
          <a:p>
            <a:r>
              <a:rPr lang="en-US" sz="1600" dirty="0"/>
              <a:t>User-Agent: Opera/9.80 (Windows NT 6.1)</a:t>
            </a:r>
          </a:p>
          <a:p>
            <a:r>
              <a:rPr lang="en-US" sz="1600" dirty="0"/>
              <a:t>…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767263" y="4266754"/>
            <a:ext cx="6657474" cy="218660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2767263" y="3902748"/>
            <a:ext cx="18648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Empty Line</a:t>
            </a:r>
          </a:p>
        </p:txBody>
      </p:sp>
    </p:spTree>
    <p:extLst>
      <p:ext uri="{BB962C8B-B14F-4D97-AF65-F5344CB8AC3E}">
        <p14:creationId xmlns:p14="http://schemas.microsoft.com/office/powerpoint/2010/main" val="2814578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  <p:bldP spid="8" grpId="0" animBg="1"/>
      <p:bldP spid="9" grpId="0" animBg="1"/>
      <p:bldP spid="10" grpId="0" animBg="1"/>
      <p:bldP spid="11" grpId="0" animBg="1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REST Response Example 1</a:t>
            </a:r>
          </a:p>
        </p:txBody>
      </p:sp>
      <p:sp>
        <p:nvSpPr>
          <p:cNvPr id="3" name="Rectangle 2"/>
          <p:cNvSpPr/>
          <p:nvPr/>
        </p:nvSpPr>
        <p:spPr>
          <a:xfrm>
            <a:off x="2576763" y="1546308"/>
            <a:ext cx="7038474" cy="50830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767264" y="1771775"/>
            <a:ext cx="1287379" cy="50532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HTTP/1.1</a:t>
            </a:r>
          </a:p>
        </p:txBody>
      </p:sp>
      <p:sp>
        <p:nvSpPr>
          <p:cNvPr id="8" name="Rectangle 7"/>
          <p:cNvSpPr/>
          <p:nvPr/>
        </p:nvSpPr>
        <p:spPr>
          <a:xfrm>
            <a:off x="4191000" y="1771775"/>
            <a:ext cx="1933074" cy="50532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200</a:t>
            </a:r>
          </a:p>
        </p:txBody>
      </p:sp>
      <p:sp>
        <p:nvSpPr>
          <p:cNvPr id="10" name="Rectangle 9"/>
          <p:cNvSpPr/>
          <p:nvPr/>
        </p:nvSpPr>
        <p:spPr>
          <a:xfrm>
            <a:off x="2767264" y="2418345"/>
            <a:ext cx="6657474" cy="14709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dirty="0"/>
              <a:t>Server: Express/4.17.1</a:t>
            </a:r>
          </a:p>
          <a:p>
            <a:r>
              <a:rPr lang="en-US" sz="1600" dirty="0"/>
              <a:t>Date: 25 Oct 2019 16:25:38</a:t>
            </a:r>
          </a:p>
          <a:p>
            <a:r>
              <a:rPr lang="en-US" sz="1600" dirty="0"/>
              <a:t>Content-Type: application/</a:t>
            </a:r>
            <a:r>
              <a:rPr lang="en-US" sz="1600" dirty="0" err="1"/>
              <a:t>json</a:t>
            </a:r>
            <a:endParaRPr lang="en-US" sz="1600" dirty="0"/>
          </a:p>
          <a:p>
            <a:r>
              <a:rPr lang="en-US" sz="1600" dirty="0"/>
              <a:t>…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767263" y="4278790"/>
            <a:ext cx="6657474" cy="219864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dirty="0"/>
              <a:t>[</a:t>
            </a:r>
          </a:p>
          <a:p>
            <a:r>
              <a:rPr lang="en-US" sz="1600" dirty="0"/>
              <a:t>    { "id": 1, "name": "Node.js is Fun", "author": "</a:t>
            </a:r>
            <a:r>
              <a:rPr lang="en-US" sz="1600" dirty="0" err="1"/>
              <a:t>Moishe</a:t>
            </a:r>
            <a:r>
              <a:rPr lang="en-US" sz="1600" dirty="0"/>
              <a:t> </a:t>
            </a:r>
            <a:r>
              <a:rPr lang="en-US" sz="1600" dirty="0" err="1"/>
              <a:t>Ufnik</a:t>
            </a:r>
            <a:r>
              <a:rPr lang="en-US" sz="1600" dirty="0"/>
              <a:t>" },</a:t>
            </a:r>
          </a:p>
          <a:p>
            <a:r>
              <a:rPr lang="en-US" sz="1600" dirty="0"/>
              <a:t>    { "id": 2, "name": "Java is Cool", "author": "</a:t>
            </a:r>
            <a:r>
              <a:rPr lang="en-US" sz="1600" dirty="0" err="1"/>
              <a:t>Kipi</a:t>
            </a:r>
            <a:r>
              <a:rPr lang="en-US" sz="1600" dirty="0"/>
              <a:t> Ben-</a:t>
            </a:r>
            <a:r>
              <a:rPr lang="en-US" sz="1600" dirty="0" err="1"/>
              <a:t>Kipod</a:t>
            </a:r>
            <a:r>
              <a:rPr lang="en-US" sz="1600" dirty="0"/>
              <a:t>" },</a:t>
            </a:r>
          </a:p>
          <a:p>
            <a:r>
              <a:rPr lang="en-US" sz="1600" dirty="0"/>
              <a:t>    { "id": 3, "name": "C# is Easy", "author": "</a:t>
            </a:r>
            <a:r>
              <a:rPr lang="en-US" sz="1600" dirty="0" err="1"/>
              <a:t>Ugi</a:t>
            </a:r>
            <a:r>
              <a:rPr lang="en-US" sz="1600" dirty="0"/>
              <a:t> </a:t>
            </a:r>
            <a:r>
              <a:rPr lang="en-US" sz="1600" dirty="0" err="1"/>
              <a:t>Fletzet</a:t>
            </a:r>
            <a:r>
              <a:rPr lang="en-US" sz="1600" dirty="0"/>
              <a:t>" }</a:t>
            </a:r>
          </a:p>
          <a:p>
            <a:r>
              <a:rPr lang="en-US" sz="1600" dirty="0"/>
              <a:t>]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767263" y="3914784"/>
            <a:ext cx="18648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Empty Line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260431" y="1771775"/>
            <a:ext cx="3164306" cy="50532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OK</a:t>
            </a:r>
          </a:p>
        </p:txBody>
      </p:sp>
    </p:spTree>
    <p:extLst>
      <p:ext uri="{BB962C8B-B14F-4D97-AF65-F5344CB8AC3E}">
        <p14:creationId xmlns:p14="http://schemas.microsoft.com/office/powerpoint/2010/main" val="715868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  <p:bldP spid="8" grpId="0" animBg="1"/>
      <p:bldP spid="10" grpId="0" animBg="1"/>
      <p:bldP spid="11" grpId="0" animBg="1"/>
      <p:bldP spid="12" grpId="0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REST Request Example 2</a:t>
            </a:r>
          </a:p>
        </p:txBody>
      </p:sp>
      <p:sp>
        <p:nvSpPr>
          <p:cNvPr id="3" name="Rectangle 2"/>
          <p:cNvSpPr/>
          <p:nvPr/>
        </p:nvSpPr>
        <p:spPr>
          <a:xfrm>
            <a:off x="2576763" y="1534271"/>
            <a:ext cx="7038474" cy="50710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767264" y="1759739"/>
            <a:ext cx="1287379" cy="50532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POST</a:t>
            </a:r>
          </a:p>
        </p:txBody>
      </p:sp>
      <p:sp>
        <p:nvSpPr>
          <p:cNvPr id="8" name="Rectangle 7"/>
          <p:cNvSpPr/>
          <p:nvPr/>
        </p:nvSpPr>
        <p:spPr>
          <a:xfrm>
            <a:off x="4191000" y="1759739"/>
            <a:ext cx="3810001" cy="50532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/</a:t>
            </a:r>
            <a:r>
              <a:rPr lang="en-US" sz="1600" dirty="0" err="1"/>
              <a:t>api</a:t>
            </a:r>
            <a:r>
              <a:rPr lang="en-US" sz="1600" dirty="0"/>
              <a:t>/books</a:t>
            </a:r>
          </a:p>
        </p:txBody>
      </p:sp>
      <p:sp>
        <p:nvSpPr>
          <p:cNvPr id="9" name="Rectangle 8"/>
          <p:cNvSpPr/>
          <p:nvPr/>
        </p:nvSpPr>
        <p:spPr>
          <a:xfrm>
            <a:off x="8137358" y="1759739"/>
            <a:ext cx="1287379" cy="50532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HTTP/1.1</a:t>
            </a:r>
          </a:p>
        </p:txBody>
      </p:sp>
      <p:sp>
        <p:nvSpPr>
          <p:cNvPr id="10" name="Rectangle 9"/>
          <p:cNvSpPr/>
          <p:nvPr/>
        </p:nvSpPr>
        <p:spPr>
          <a:xfrm>
            <a:off x="2767264" y="2406309"/>
            <a:ext cx="6657474" cy="14709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dirty="0"/>
              <a:t>Host: http://read.com</a:t>
            </a:r>
          </a:p>
          <a:p>
            <a:r>
              <a:rPr lang="en-US" sz="1600" dirty="0"/>
              <a:t>X-Forwarded-For: 84.108.112.195</a:t>
            </a:r>
          </a:p>
          <a:p>
            <a:r>
              <a:rPr lang="en-US" sz="1600" dirty="0"/>
              <a:t>User-Agent: Opera/9.80 (Windows NT 6.1)</a:t>
            </a:r>
          </a:p>
          <a:p>
            <a:r>
              <a:rPr lang="en-US" sz="1600" dirty="0"/>
              <a:t>…</a:t>
            </a:r>
          </a:p>
          <a:p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2767263" y="4266754"/>
            <a:ext cx="6657474" cy="218660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dirty="0"/>
              <a:t>{ "name": "C++ is Powerful", "author": "Kermit the Frog" }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767263" y="3902748"/>
            <a:ext cx="18648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Empty Line</a:t>
            </a:r>
          </a:p>
        </p:txBody>
      </p:sp>
    </p:spTree>
    <p:extLst>
      <p:ext uri="{BB962C8B-B14F-4D97-AF65-F5344CB8AC3E}">
        <p14:creationId xmlns:p14="http://schemas.microsoft.com/office/powerpoint/2010/main" val="2858160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  <p:bldP spid="8" grpId="0" animBg="1"/>
      <p:bldP spid="9" grpId="0" animBg="1"/>
      <p:bldP spid="10" grpId="0" animBg="1"/>
      <p:bldP spid="11" grpId="0" animBg="1"/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REST Response Example 2</a:t>
            </a:r>
          </a:p>
        </p:txBody>
      </p:sp>
      <p:sp>
        <p:nvSpPr>
          <p:cNvPr id="3" name="Rectangle 2"/>
          <p:cNvSpPr/>
          <p:nvPr/>
        </p:nvSpPr>
        <p:spPr>
          <a:xfrm>
            <a:off x="2576763" y="1546308"/>
            <a:ext cx="7038474" cy="50830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767264" y="1771775"/>
            <a:ext cx="1287379" cy="50532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HTTP/1.1</a:t>
            </a:r>
          </a:p>
        </p:txBody>
      </p:sp>
      <p:sp>
        <p:nvSpPr>
          <p:cNvPr id="8" name="Rectangle 7"/>
          <p:cNvSpPr/>
          <p:nvPr/>
        </p:nvSpPr>
        <p:spPr>
          <a:xfrm>
            <a:off x="4191000" y="1771775"/>
            <a:ext cx="1933074" cy="50532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201</a:t>
            </a:r>
          </a:p>
        </p:txBody>
      </p:sp>
      <p:sp>
        <p:nvSpPr>
          <p:cNvPr id="10" name="Rectangle 9"/>
          <p:cNvSpPr/>
          <p:nvPr/>
        </p:nvSpPr>
        <p:spPr>
          <a:xfrm>
            <a:off x="2767264" y="2418345"/>
            <a:ext cx="6657474" cy="14709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dirty="0"/>
              <a:t>Server: Express/4.17.1</a:t>
            </a:r>
          </a:p>
          <a:p>
            <a:r>
              <a:rPr lang="en-US" sz="1600" dirty="0"/>
              <a:t>Date: 25 Oct 2019 16:25:38</a:t>
            </a:r>
          </a:p>
          <a:p>
            <a:r>
              <a:rPr lang="en-US" sz="1600" dirty="0"/>
              <a:t>Content-Type: application/</a:t>
            </a:r>
            <a:r>
              <a:rPr lang="en-US" sz="1600" dirty="0" err="1"/>
              <a:t>json</a:t>
            </a:r>
            <a:endParaRPr lang="en-US" sz="1600" dirty="0"/>
          </a:p>
          <a:p>
            <a:r>
              <a:rPr lang="en-US" sz="1600" dirty="0"/>
              <a:t>…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767263" y="4278790"/>
            <a:ext cx="6657474" cy="219864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dirty="0"/>
              <a:t>{ "id": 4, "name": "C++ is Powerful", "author": "Kermit the Frog" }</a:t>
            </a:r>
          </a:p>
          <a:p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2767263" y="3914784"/>
            <a:ext cx="18648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Empty Line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260431" y="1771775"/>
            <a:ext cx="3164306" cy="50532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Created</a:t>
            </a:r>
          </a:p>
        </p:txBody>
      </p:sp>
    </p:spTree>
    <p:extLst>
      <p:ext uri="{BB962C8B-B14F-4D97-AF65-F5344CB8AC3E}">
        <p14:creationId xmlns:p14="http://schemas.microsoft.com/office/powerpoint/2010/main" val="2128266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  <p:bldP spid="8" grpId="0" animBg="1"/>
      <p:bldP spid="10" grpId="0" animBg="1"/>
      <p:bldP spid="11" grpId="0" animBg="1"/>
      <p:bldP spid="12" grpId="0"/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REST Request Example 3</a:t>
            </a:r>
          </a:p>
        </p:txBody>
      </p:sp>
      <p:sp>
        <p:nvSpPr>
          <p:cNvPr id="3" name="Rectangle 2"/>
          <p:cNvSpPr/>
          <p:nvPr/>
        </p:nvSpPr>
        <p:spPr>
          <a:xfrm>
            <a:off x="2576763" y="1534271"/>
            <a:ext cx="7038474" cy="50710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767264" y="1759739"/>
            <a:ext cx="1287379" cy="50532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GET</a:t>
            </a:r>
          </a:p>
        </p:txBody>
      </p:sp>
      <p:sp>
        <p:nvSpPr>
          <p:cNvPr id="8" name="Rectangle 7"/>
          <p:cNvSpPr/>
          <p:nvPr/>
        </p:nvSpPr>
        <p:spPr>
          <a:xfrm>
            <a:off x="4191000" y="1759739"/>
            <a:ext cx="3810001" cy="50532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/</a:t>
            </a:r>
            <a:r>
              <a:rPr lang="en-US" sz="1600" dirty="0" err="1"/>
              <a:t>api</a:t>
            </a:r>
            <a:r>
              <a:rPr lang="en-US" sz="1600" dirty="0"/>
              <a:t>/</a:t>
            </a:r>
            <a:r>
              <a:rPr lang="en-US" sz="1600" dirty="0" err="1"/>
              <a:t>boooks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8137358" y="1759739"/>
            <a:ext cx="1287379" cy="50532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HTTP/1.1</a:t>
            </a:r>
          </a:p>
        </p:txBody>
      </p:sp>
      <p:sp>
        <p:nvSpPr>
          <p:cNvPr id="10" name="Rectangle 9"/>
          <p:cNvSpPr/>
          <p:nvPr/>
        </p:nvSpPr>
        <p:spPr>
          <a:xfrm>
            <a:off x="2767264" y="2406309"/>
            <a:ext cx="6657474" cy="14709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dirty="0"/>
              <a:t>Host: http://read.com</a:t>
            </a:r>
          </a:p>
          <a:p>
            <a:r>
              <a:rPr lang="en-US" sz="1600" dirty="0"/>
              <a:t>X-Forwarded-For: 84.108.112.195</a:t>
            </a:r>
          </a:p>
          <a:p>
            <a:r>
              <a:rPr lang="en-US" sz="1600" dirty="0"/>
              <a:t>User-Agent: Opera/9.80 (Windows NT 6.1)</a:t>
            </a:r>
          </a:p>
          <a:p>
            <a:r>
              <a:rPr lang="en-US" sz="1600" dirty="0"/>
              <a:t>…</a:t>
            </a:r>
          </a:p>
          <a:p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2767263" y="4266754"/>
            <a:ext cx="6657474" cy="218660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2767263" y="3902748"/>
            <a:ext cx="18648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Empty Line</a:t>
            </a:r>
          </a:p>
        </p:txBody>
      </p:sp>
    </p:spTree>
    <p:extLst>
      <p:ext uri="{BB962C8B-B14F-4D97-AF65-F5344CB8AC3E}">
        <p14:creationId xmlns:p14="http://schemas.microsoft.com/office/powerpoint/2010/main" val="2020127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  <p:bldP spid="8" grpId="0" animBg="1"/>
      <p:bldP spid="9" grpId="0" animBg="1"/>
      <p:bldP spid="10" grpId="0" animBg="1"/>
      <p:bldP spid="11" grpId="0" animBg="1"/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REST Response Example 3</a:t>
            </a:r>
          </a:p>
        </p:txBody>
      </p:sp>
      <p:sp>
        <p:nvSpPr>
          <p:cNvPr id="3" name="Rectangle 2"/>
          <p:cNvSpPr/>
          <p:nvPr/>
        </p:nvSpPr>
        <p:spPr>
          <a:xfrm>
            <a:off x="2576763" y="1546308"/>
            <a:ext cx="7038474" cy="50830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767264" y="1771775"/>
            <a:ext cx="1287379" cy="50532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HTTP/1.1</a:t>
            </a:r>
          </a:p>
        </p:txBody>
      </p:sp>
      <p:sp>
        <p:nvSpPr>
          <p:cNvPr id="8" name="Rectangle 7"/>
          <p:cNvSpPr/>
          <p:nvPr/>
        </p:nvSpPr>
        <p:spPr>
          <a:xfrm>
            <a:off x="4191000" y="1771775"/>
            <a:ext cx="1933074" cy="50532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404</a:t>
            </a:r>
          </a:p>
        </p:txBody>
      </p:sp>
      <p:sp>
        <p:nvSpPr>
          <p:cNvPr id="10" name="Rectangle 9"/>
          <p:cNvSpPr/>
          <p:nvPr/>
        </p:nvSpPr>
        <p:spPr>
          <a:xfrm>
            <a:off x="2767264" y="2418345"/>
            <a:ext cx="6657474" cy="14709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dirty="0"/>
              <a:t>Server: Express/4.17.1</a:t>
            </a:r>
          </a:p>
          <a:p>
            <a:r>
              <a:rPr lang="en-US" sz="1600" dirty="0"/>
              <a:t>Date: 25 Oct 2019 16:25:38</a:t>
            </a:r>
          </a:p>
          <a:p>
            <a:r>
              <a:rPr lang="en-US" sz="1600" dirty="0"/>
              <a:t>Content-Type: application/</a:t>
            </a:r>
            <a:r>
              <a:rPr lang="en-US" sz="1600" dirty="0" err="1"/>
              <a:t>json</a:t>
            </a:r>
            <a:endParaRPr lang="en-US" sz="1600" dirty="0"/>
          </a:p>
          <a:p>
            <a:r>
              <a:rPr lang="en-US" sz="1600" dirty="0"/>
              <a:t>…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767263" y="4278790"/>
            <a:ext cx="6657474" cy="219864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dirty="0"/>
              <a:t>{ "message": "Resource /</a:t>
            </a:r>
            <a:r>
              <a:rPr lang="en-US" sz="1600" dirty="0" err="1"/>
              <a:t>api</a:t>
            </a:r>
            <a:r>
              <a:rPr lang="en-US" sz="1600" dirty="0"/>
              <a:t>/</a:t>
            </a:r>
            <a:r>
              <a:rPr lang="en-US" sz="1600" dirty="0" err="1"/>
              <a:t>boooks</a:t>
            </a:r>
            <a:r>
              <a:rPr lang="en-US" sz="1600" dirty="0"/>
              <a:t> not found" }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767263" y="3914784"/>
            <a:ext cx="18648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Empty Line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260431" y="1771775"/>
            <a:ext cx="3164306" cy="50532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Not Found</a:t>
            </a:r>
          </a:p>
        </p:txBody>
      </p:sp>
    </p:spTree>
    <p:extLst>
      <p:ext uri="{BB962C8B-B14F-4D97-AF65-F5344CB8AC3E}">
        <p14:creationId xmlns:p14="http://schemas.microsoft.com/office/powerpoint/2010/main" val="2405405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  <p:bldP spid="8" grpId="0" animBg="1"/>
      <p:bldP spid="10" grpId="0" animBg="1"/>
      <p:bldP spid="11" grpId="0" animBg="1"/>
      <p:bldP spid="12" grpId="0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517" y="1825625"/>
            <a:ext cx="11393904" cy="4351338"/>
          </a:xfrm>
        </p:spPr>
        <p:txBody>
          <a:bodyPr/>
          <a:lstStyle/>
          <a:p>
            <a:r>
              <a:rPr lang="en-US" b="1" u="sng" dirty="0"/>
              <a:t>Re</a:t>
            </a:r>
            <a:r>
              <a:rPr lang="en-US" dirty="0"/>
              <a:t>presentational </a:t>
            </a:r>
            <a:r>
              <a:rPr lang="en-US" b="1" u="sng" dirty="0"/>
              <a:t>S</a:t>
            </a:r>
            <a:r>
              <a:rPr lang="en-US" dirty="0"/>
              <a:t>tate </a:t>
            </a:r>
            <a:r>
              <a:rPr lang="en-US" b="1" u="sng" dirty="0"/>
              <a:t>T</a:t>
            </a:r>
            <a:r>
              <a:rPr lang="en-US" dirty="0"/>
              <a:t>ransfer</a:t>
            </a:r>
          </a:p>
          <a:p>
            <a:r>
              <a:rPr lang="en-US" dirty="0"/>
              <a:t>Popular software architectural style for creating Web Services</a:t>
            </a:r>
          </a:p>
          <a:p>
            <a:r>
              <a:rPr lang="en-US" dirty="0"/>
              <a:t>Uses HTTP protocol for sending and receiving data</a:t>
            </a:r>
          </a:p>
          <a:p>
            <a:r>
              <a:rPr lang="en-US" dirty="0"/>
              <a:t>Defines six specific constraints</a:t>
            </a:r>
          </a:p>
          <a:p>
            <a:r>
              <a:rPr lang="en-US" dirty="0"/>
              <a:t>Does not deal with implementation, only design guidelines</a:t>
            </a:r>
          </a:p>
          <a:p>
            <a:r>
              <a:rPr lang="en-US" dirty="0"/>
              <a:t>Developed by Roy Fielding in 2000</a:t>
            </a:r>
          </a:p>
          <a:p>
            <a:r>
              <a:rPr lang="en-US" dirty="0"/>
              <a:t>Any Web Service implemented by REST guidelines is called RESTful Service or RESTful API or REST API</a:t>
            </a:r>
          </a:p>
        </p:txBody>
      </p:sp>
    </p:spTree>
    <p:extLst>
      <p:ext uri="{BB962C8B-B14F-4D97-AF65-F5344CB8AC3E}">
        <p14:creationId xmlns:p14="http://schemas.microsoft.com/office/powerpoint/2010/main" val="462722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REST Common Methods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2646952" y="1658174"/>
            <a:ext cx="6810872" cy="4754654"/>
            <a:chOff x="2646952" y="1658174"/>
            <a:chExt cx="6810872" cy="4754654"/>
          </a:xfrm>
        </p:grpSpPr>
        <p:sp>
          <p:nvSpPr>
            <p:cNvPr id="5" name="Rectangle 4"/>
            <p:cNvSpPr/>
            <p:nvPr/>
          </p:nvSpPr>
          <p:spPr>
            <a:xfrm>
              <a:off x="2734176" y="2034057"/>
              <a:ext cx="6723648" cy="437877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911647" y="2177713"/>
              <a:ext cx="1167063" cy="396767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188998" y="2177713"/>
              <a:ext cx="3571375" cy="40017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7870660" y="2177713"/>
              <a:ext cx="1405691" cy="403058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911647" y="2667326"/>
              <a:ext cx="6364705" cy="130987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endParaRPr lang="en-US" sz="16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911647" y="4283238"/>
              <a:ext cx="6364705" cy="1977615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endParaRPr lang="en-US" sz="16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646952" y="1658174"/>
              <a:ext cx="14317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HTTP Request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3199397" y="2176797"/>
            <a:ext cx="8081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Method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642310" y="2361286"/>
            <a:ext cx="1576137" cy="85424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1368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REST Common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517" y="1825625"/>
            <a:ext cx="11393904" cy="4351338"/>
          </a:xfrm>
        </p:spPr>
        <p:txBody>
          <a:bodyPr/>
          <a:lstStyle/>
          <a:p>
            <a:r>
              <a:rPr lang="en-US" dirty="0"/>
              <a:t>GET		Client requesting a resource</a:t>
            </a:r>
          </a:p>
          <a:p>
            <a:r>
              <a:rPr lang="en-US" dirty="0"/>
              <a:t>POST	Client adding new data to a resource</a:t>
            </a:r>
          </a:p>
          <a:p>
            <a:r>
              <a:rPr lang="en-US" dirty="0"/>
              <a:t>PUT		Client updating a complete data of a resource</a:t>
            </a:r>
          </a:p>
          <a:p>
            <a:r>
              <a:rPr lang="en-US" dirty="0"/>
              <a:t>PATCH	Client updating a partial data of a resource</a:t>
            </a:r>
          </a:p>
          <a:p>
            <a:r>
              <a:rPr lang="en-US" dirty="0"/>
              <a:t>DELETE	Client deleting data from a resource</a:t>
            </a:r>
          </a:p>
        </p:txBody>
      </p:sp>
    </p:spTree>
    <p:extLst>
      <p:ext uri="{BB962C8B-B14F-4D97-AF65-F5344CB8AC3E}">
        <p14:creationId xmlns:p14="http://schemas.microsoft.com/office/powerpoint/2010/main" val="926077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REST Constraints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517" y="1825625"/>
            <a:ext cx="11393904" cy="4351338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Uniform Interface</a:t>
            </a:r>
          </a:p>
          <a:p>
            <a:pPr marL="457200" lvl="1" indent="0">
              <a:buNone/>
            </a:pPr>
            <a:r>
              <a:rPr lang="en-US" dirty="0"/>
              <a:t>REST exposes data, like tables or collections, which are called Resources.</a:t>
            </a:r>
          </a:p>
          <a:p>
            <a:pPr marL="457200" lvl="1" indent="0">
              <a:buNone/>
            </a:pPr>
            <a:r>
              <a:rPr lang="en-US" dirty="0"/>
              <a:t>Any Resource must be exposed through only one logical URL.</a:t>
            </a:r>
          </a:p>
          <a:p>
            <a:pPr marL="457200" lvl="1" indent="0">
              <a:buNone/>
            </a:pPr>
            <a:r>
              <a:rPr lang="en-US" dirty="0"/>
              <a:t>E.g. a table of books is exposed through the URL: http://read.com/api/books.</a:t>
            </a:r>
          </a:p>
          <a:p>
            <a:pPr marL="457200" lvl="1" indent="0">
              <a:buNone/>
            </a:pPr>
            <a:r>
              <a:rPr lang="en-US" dirty="0"/>
              <a:t>E.g. a collection of tasks is exposed through the URL: http://mytasks.com/api/tasks.</a:t>
            </a:r>
          </a:p>
          <a:p>
            <a:pPr marL="457200" lvl="1" indent="0">
              <a:buNone/>
            </a:pPr>
            <a:r>
              <a:rPr lang="en-US" dirty="0"/>
              <a:t>Through that URL, customers can fetch that Resource, or if permitted, manipulate that Resource.</a:t>
            </a:r>
          </a:p>
        </p:txBody>
      </p:sp>
    </p:spTree>
    <p:extLst>
      <p:ext uri="{BB962C8B-B14F-4D97-AF65-F5344CB8AC3E}">
        <p14:creationId xmlns:p14="http://schemas.microsoft.com/office/powerpoint/2010/main" val="2034689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REST Constraints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517" y="1825625"/>
            <a:ext cx="11393904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2.  Client-Server Model</a:t>
            </a:r>
          </a:p>
          <a:p>
            <a:pPr marL="457200" lvl="1" indent="0">
              <a:buNone/>
            </a:pPr>
            <a:r>
              <a:rPr lang="en-US" dirty="0"/>
              <a:t>The client-server model must be loosely coupled.</a:t>
            </a:r>
          </a:p>
          <a:p>
            <a:pPr marL="457200" lvl="1" indent="0">
              <a:buNone/>
            </a:pPr>
            <a:r>
              <a:rPr lang="en-US" dirty="0"/>
              <a:t>It means that client application and server application must be able to evolve separately without any dependency on each other.</a:t>
            </a:r>
          </a:p>
          <a:p>
            <a:pPr marL="457200" lvl="1" indent="0">
              <a:buNone/>
            </a:pPr>
            <a:r>
              <a:rPr lang="en-US" dirty="0"/>
              <a:t>Each of them has little or no knowledge of the other.</a:t>
            </a:r>
          </a:p>
          <a:p>
            <a:pPr marL="457200" lvl="1" indent="0">
              <a:buNone/>
            </a:pPr>
            <a:r>
              <a:rPr lang="en-US" dirty="0"/>
              <a:t>The client should know only the Resource URLs and that’s all.</a:t>
            </a:r>
          </a:p>
          <a:p>
            <a:pPr marL="457200" lvl="1" indent="0">
              <a:buNone/>
            </a:pPr>
            <a:r>
              <a:rPr lang="en-US" dirty="0"/>
              <a:t>The server should know nothing about the client.</a:t>
            </a:r>
          </a:p>
        </p:txBody>
      </p:sp>
    </p:spTree>
    <p:extLst>
      <p:ext uri="{BB962C8B-B14F-4D97-AF65-F5344CB8AC3E}">
        <p14:creationId xmlns:p14="http://schemas.microsoft.com/office/powerpoint/2010/main" val="1674107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REST Constraints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517" y="1825625"/>
            <a:ext cx="11393904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3.  Stateless</a:t>
            </a:r>
          </a:p>
          <a:p>
            <a:pPr marL="457200" lvl="1" indent="0">
              <a:buNone/>
            </a:pPr>
            <a:r>
              <a:rPr lang="en-US" dirty="0"/>
              <a:t>The client-server interactions must be stateless at server side.</a:t>
            </a:r>
          </a:p>
          <a:p>
            <a:pPr marL="457200" lvl="1" indent="0">
              <a:buNone/>
            </a:pPr>
            <a:r>
              <a:rPr lang="en-US" dirty="0"/>
              <a:t>Server will not store anything about latest HTTP request client made.</a:t>
            </a:r>
          </a:p>
          <a:p>
            <a:pPr marL="457200" lvl="1" indent="0">
              <a:buNone/>
            </a:pPr>
            <a:r>
              <a:rPr lang="en-US" dirty="0"/>
              <a:t>It will treat each and every request as new. </a:t>
            </a:r>
          </a:p>
          <a:p>
            <a:pPr marL="457200" lvl="1" indent="0">
              <a:buNone/>
            </a:pPr>
            <a:r>
              <a:rPr lang="en-US" dirty="0"/>
              <a:t>No Session, no History.</a:t>
            </a:r>
          </a:p>
        </p:txBody>
      </p:sp>
    </p:spTree>
    <p:extLst>
      <p:ext uri="{BB962C8B-B14F-4D97-AF65-F5344CB8AC3E}">
        <p14:creationId xmlns:p14="http://schemas.microsoft.com/office/powerpoint/2010/main" val="1759422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REST Constraints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517" y="1825625"/>
            <a:ext cx="11393904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4.  Cacheable</a:t>
            </a:r>
          </a:p>
          <a:p>
            <a:pPr marL="457200" lvl="1" indent="0">
              <a:buNone/>
            </a:pPr>
            <a:r>
              <a:rPr lang="en-US" dirty="0"/>
              <a:t>Caching improves performance.</a:t>
            </a:r>
          </a:p>
          <a:p>
            <a:pPr marL="457200" lvl="1" indent="0">
              <a:buNone/>
            </a:pPr>
            <a:r>
              <a:rPr lang="en-US" dirty="0"/>
              <a:t>Thus caching shall be applied to resources when applicable.</a:t>
            </a:r>
          </a:p>
          <a:p>
            <a:pPr marL="457200" lvl="1" indent="0">
              <a:buNone/>
            </a:pPr>
            <a:r>
              <a:rPr lang="en-US" dirty="0"/>
              <a:t>In such a case, the cached resource must define itself as cacheable.</a:t>
            </a:r>
          </a:p>
        </p:txBody>
      </p:sp>
    </p:spTree>
    <p:extLst>
      <p:ext uri="{BB962C8B-B14F-4D97-AF65-F5344CB8AC3E}">
        <p14:creationId xmlns:p14="http://schemas.microsoft.com/office/powerpoint/2010/main" val="3609634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REST Constraints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517" y="1825625"/>
            <a:ext cx="11393904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5.  Layered System</a:t>
            </a:r>
          </a:p>
          <a:p>
            <a:pPr marL="457200" lvl="1" indent="0">
              <a:buNone/>
            </a:pPr>
            <a:r>
              <a:rPr lang="en-US" dirty="0"/>
              <a:t>REST must allow the use of layered system architecture.</a:t>
            </a:r>
          </a:p>
          <a:p>
            <a:pPr marL="457200" lvl="1" indent="0">
              <a:buNone/>
            </a:pPr>
            <a:r>
              <a:rPr lang="en-US" dirty="0"/>
              <a:t>It means that the system can be spread over several servers.</a:t>
            </a:r>
          </a:p>
          <a:p>
            <a:pPr marL="457200" lvl="1" indent="0">
              <a:buNone/>
            </a:pPr>
            <a:r>
              <a:rPr lang="en-US" dirty="0"/>
              <a:t>E.g. server ‘A’ storing the data on a database, Server ‘B’ performing authentication, Server ‘C’ performing some calculation, etc.</a:t>
            </a:r>
          </a:p>
        </p:txBody>
      </p:sp>
    </p:spTree>
    <p:extLst>
      <p:ext uri="{BB962C8B-B14F-4D97-AF65-F5344CB8AC3E}">
        <p14:creationId xmlns:p14="http://schemas.microsoft.com/office/powerpoint/2010/main" val="588164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REST Constraints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517" y="1825625"/>
            <a:ext cx="11393904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6.  Code on Demand (optional)</a:t>
            </a:r>
          </a:p>
          <a:p>
            <a:pPr marL="457200" lvl="1" indent="0">
              <a:buNone/>
            </a:pPr>
            <a:r>
              <a:rPr lang="en-US" dirty="0"/>
              <a:t>REST permits to send back executable code to the client.</a:t>
            </a:r>
          </a:p>
          <a:p>
            <a:pPr marL="457200" lvl="1" indent="0">
              <a:buNone/>
            </a:pPr>
            <a:r>
              <a:rPr lang="en-US" dirty="0"/>
              <a:t>This is to support a part of the application.</a:t>
            </a:r>
          </a:p>
          <a:p>
            <a:pPr marL="457200" lvl="1" indent="0">
              <a:buNone/>
            </a:pPr>
            <a:r>
              <a:rPr lang="en-US" dirty="0"/>
              <a:t>E.g. sending back some JavaScript code for a desired calculation on client side.</a:t>
            </a:r>
          </a:p>
          <a:p>
            <a:pPr marL="457200" lvl="1" indent="0">
              <a:buNone/>
            </a:pPr>
            <a:r>
              <a:rPr lang="en-US" dirty="0"/>
              <a:t>E.g. sending back some HTML for rendering a part of the UI.</a:t>
            </a:r>
          </a:p>
        </p:txBody>
      </p:sp>
    </p:spTree>
    <p:extLst>
      <p:ext uri="{BB962C8B-B14F-4D97-AF65-F5344CB8AC3E}">
        <p14:creationId xmlns:p14="http://schemas.microsoft.com/office/powerpoint/2010/main" val="3948703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REST and HTTP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76" y="1825625"/>
            <a:ext cx="11241024" cy="4351338"/>
          </a:xfrm>
        </p:spPr>
        <p:txBody>
          <a:bodyPr/>
          <a:lstStyle/>
          <a:p>
            <a:r>
              <a:rPr lang="en-US" dirty="0"/>
              <a:t>REST is built on top of HTTP protocol</a:t>
            </a:r>
          </a:p>
          <a:p>
            <a:r>
              <a:rPr lang="en-US" dirty="0"/>
              <a:t>The data sent and received is placed inside the HTTP documents:</a:t>
            </a:r>
          </a:p>
          <a:p>
            <a:pPr lvl="1"/>
            <a:r>
              <a:rPr lang="en-US" dirty="0"/>
              <a:t>The HTTP Request carries the data sent from the client to the RESTful Service</a:t>
            </a:r>
          </a:p>
          <a:p>
            <a:pPr lvl="1"/>
            <a:r>
              <a:rPr lang="en-US" dirty="0"/>
              <a:t>The HTTP Response carries the data sent from the RESTful Service back to the client</a:t>
            </a:r>
          </a:p>
        </p:txBody>
      </p:sp>
    </p:spTree>
    <p:extLst>
      <p:ext uri="{BB962C8B-B14F-4D97-AF65-F5344CB8AC3E}">
        <p14:creationId xmlns:p14="http://schemas.microsoft.com/office/powerpoint/2010/main" val="3771176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</TotalTime>
  <Words>926</Words>
  <Application>Microsoft Office PowerPoint</Application>
  <PresentationFormat>Widescreen</PresentationFormat>
  <Paragraphs>149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REST Architecture</vt:lpstr>
      <vt:lpstr>REST</vt:lpstr>
      <vt:lpstr>REST Constraints</vt:lpstr>
      <vt:lpstr>REST Constraints</vt:lpstr>
      <vt:lpstr>REST Constraints</vt:lpstr>
      <vt:lpstr>REST Constraints</vt:lpstr>
      <vt:lpstr>REST Constraints</vt:lpstr>
      <vt:lpstr>REST Constraints</vt:lpstr>
      <vt:lpstr>REST and HTTP</vt:lpstr>
      <vt:lpstr>HTTP Request Format</vt:lpstr>
      <vt:lpstr>REST Request Format</vt:lpstr>
      <vt:lpstr>HTTP Response Format</vt:lpstr>
      <vt:lpstr>REST Response Format</vt:lpstr>
      <vt:lpstr>REST Request Example 1</vt:lpstr>
      <vt:lpstr>REST Response Example 1</vt:lpstr>
      <vt:lpstr>REST Request Example 2</vt:lpstr>
      <vt:lpstr>REST Response Example 2</vt:lpstr>
      <vt:lpstr>REST Request Example 3</vt:lpstr>
      <vt:lpstr>REST Response Example 3</vt:lpstr>
      <vt:lpstr>REST Common Methods</vt:lpstr>
      <vt:lpstr>REST Common Methods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 Architecture</dc:title>
  <dc:creator>Assaf</dc:creator>
  <cp:lastModifiedBy>Assaf Finkelshtein</cp:lastModifiedBy>
  <cp:revision>54</cp:revision>
  <dcterms:created xsi:type="dcterms:W3CDTF">2019-10-26T10:52:35Z</dcterms:created>
  <dcterms:modified xsi:type="dcterms:W3CDTF">2021-01-19T19:41:41Z</dcterms:modified>
</cp:coreProperties>
</file>