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77376-9142-5241-B739-8F141F6F7735}" type="doc">
      <dgm:prSet loTypeId="urn:microsoft.com/office/officeart/2005/8/layout/StepDownProcess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93E012AC-3095-BE4D-BBEE-45A82B335132}">
      <dgm:prSet phldrT="[Texte]"/>
      <dgm:spPr/>
      <dgm:t>
        <a:bodyPr/>
        <a:lstStyle/>
        <a:p>
          <a:r>
            <a:rPr lang="fr-FR" b="1" dirty="0">
              <a:latin typeface="Times" pitchFamily="2" charset="0"/>
            </a:rPr>
            <a:t>Connaitre les données </a:t>
          </a:r>
          <a:endParaRPr lang="fr-FR" dirty="0">
            <a:latin typeface="Times" pitchFamily="2" charset="0"/>
          </a:endParaRPr>
        </a:p>
      </dgm:t>
    </dgm:pt>
    <dgm:pt modelId="{7FDE87D9-9407-EE4B-9052-BC7726B510DC}" type="parTrans" cxnId="{4A1538B6-AF60-9046-A740-6495855A773D}">
      <dgm:prSet/>
      <dgm:spPr/>
      <dgm:t>
        <a:bodyPr/>
        <a:lstStyle/>
        <a:p>
          <a:endParaRPr lang="fr-FR"/>
        </a:p>
      </dgm:t>
    </dgm:pt>
    <dgm:pt modelId="{4A0E1201-C2C9-B94A-A5B8-FBF8369315D0}" type="sibTrans" cxnId="{4A1538B6-AF60-9046-A740-6495855A773D}">
      <dgm:prSet/>
      <dgm:spPr/>
      <dgm:t>
        <a:bodyPr/>
        <a:lstStyle/>
        <a:p>
          <a:endParaRPr lang="fr-FR"/>
        </a:p>
      </dgm:t>
    </dgm:pt>
    <dgm:pt modelId="{F74485A7-4FA5-2B4F-B901-FB968EC9864D}">
      <dgm:prSet phldrT="[Texte]" custT="1"/>
      <dgm:spPr/>
      <dgm:t>
        <a:bodyPr/>
        <a:lstStyle/>
        <a:p>
          <a:r>
            <a:rPr lang="fr-FR" sz="1200" dirty="0">
              <a:latin typeface="Times" pitchFamily="2" charset="0"/>
            </a:rPr>
            <a:t>Quelles informations?</a:t>
          </a:r>
        </a:p>
      </dgm:t>
    </dgm:pt>
    <dgm:pt modelId="{EB64E53C-D50A-8343-8B37-A035C09305C1}" type="parTrans" cxnId="{CF45556F-D253-604D-B774-DD1F0D3E5F03}">
      <dgm:prSet/>
      <dgm:spPr/>
      <dgm:t>
        <a:bodyPr/>
        <a:lstStyle/>
        <a:p>
          <a:endParaRPr lang="fr-FR"/>
        </a:p>
      </dgm:t>
    </dgm:pt>
    <dgm:pt modelId="{4AFE8ACE-31E4-A944-9DF0-43062E9C5489}" type="sibTrans" cxnId="{CF45556F-D253-604D-B774-DD1F0D3E5F03}">
      <dgm:prSet/>
      <dgm:spPr/>
      <dgm:t>
        <a:bodyPr/>
        <a:lstStyle/>
        <a:p>
          <a:endParaRPr lang="fr-FR"/>
        </a:p>
      </dgm:t>
    </dgm:pt>
    <dgm:pt modelId="{6CCA4F6D-4333-0544-A4E8-AC07D886D2D4}">
      <dgm:prSet phldrT="[Texte]"/>
      <dgm:spPr/>
      <dgm:t>
        <a:bodyPr/>
        <a:lstStyle/>
        <a:p>
          <a:r>
            <a:rPr lang="fr-FR" b="1" dirty="0">
              <a:latin typeface="Times" pitchFamily="2" charset="0"/>
            </a:rPr>
            <a:t>Identifier les indicateurs exploitables </a:t>
          </a:r>
          <a:endParaRPr lang="fr-FR" dirty="0">
            <a:latin typeface="Times" pitchFamily="2" charset="0"/>
          </a:endParaRPr>
        </a:p>
      </dgm:t>
    </dgm:pt>
    <dgm:pt modelId="{675D8021-14C0-3341-B02C-60CE87108F0B}" type="parTrans" cxnId="{D9D71611-CE8A-2345-A16C-43155CD602A3}">
      <dgm:prSet/>
      <dgm:spPr/>
      <dgm:t>
        <a:bodyPr/>
        <a:lstStyle/>
        <a:p>
          <a:endParaRPr lang="fr-FR"/>
        </a:p>
      </dgm:t>
    </dgm:pt>
    <dgm:pt modelId="{CD7A47E4-729B-BB41-9866-25E42FEB4668}" type="sibTrans" cxnId="{D9D71611-CE8A-2345-A16C-43155CD602A3}">
      <dgm:prSet/>
      <dgm:spPr/>
      <dgm:t>
        <a:bodyPr/>
        <a:lstStyle/>
        <a:p>
          <a:endParaRPr lang="fr-FR"/>
        </a:p>
      </dgm:t>
    </dgm:pt>
    <dgm:pt modelId="{4205692A-5291-3244-A5ED-A712D4DCF37A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200">
              <a:latin typeface="Times" pitchFamily="2" charset="0"/>
            </a:rPr>
            <a:t>Quantités de données manquantes  et de doublure …? </a:t>
          </a:r>
        </a:p>
      </dgm:t>
    </dgm:pt>
    <dgm:pt modelId="{03642FDD-F98A-234C-BF3C-99F4E96A95B1}" type="parTrans" cxnId="{49580BA6-4198-5C4C-9F14-5837DAB58540}">
      <dgm:prSet/>
      <dgm:spPr/>
      <dgm:t>
        <a:bodyPr/>
        <a:lstStyle/>
        <a:p>
          <a:endParaRPr lang="fr-FR"/>
        </a:p>
      </dgm:t>
    </dgm:pt>
    <dgm:pt modelId="{8AB6B024-1785-F14C-92FA-50B9F8D2A219}" type="sibTrans" cxnId="{49580BA6-4198-5C4C-9F14-5837DAB58540}">
      <dgm:prSet/>
      <dgm:spPr/>
      <dgm:t>
        <a:bodyPr/>
        <a:lstStyle/>
        <a:p>
          <a:endParaRPr lang="fr-FR"/>
        </a:p>
      </dgm:t>
    </dgm:pt>
    <dgm:pt modelId="{ED7F18AB-02A2-6245-BF3E-4CD2D35632F5}">
      <dgm:prSet phldrT="[Texte]"/>
      <dgm:spPr/>
      <dgm:t>
        <a:bodyPr/>
        <a:lstStyle/>
        <a:p>
          <a:r>
            <a:rPr lang="fr-FR" b="1" dirty="0">
              <a:latin typeface="Times" pitchFamily="2" charset="0"/>
            </a:rPr>
            <a:t>Comparer les pays </a:t>
          </a:r>
          <a:endParaRPr lang="fr-FR" dirty="0">
            <a:latin typeface="Times" pitchFamily="2" charset="0"/>
          </a:endParaRPr>
        </a:p>
      </dgm:t>
    </dgm:pt>
    <dgm:pt modelId="{3FD0BB45-C7E8-B04B-BF50-85403CA92D15}" type="parTrans" cxnId="{2E204A73-8FA1-F040-8CB1-DEEF9626A731}">
      <dgm:prSet/>
      <dgm:spPr/>
      <dgm:t>
        <a:bodyPr/>
        <a:lstStyle/>
        <a:p>
          <a:endParaRPr lang="fr-FR"/>
        </a:p>
      </dgm:t>
    </dgm:pt>
    <dgm:pt modelId="{CE41B890-0942-5E4A-B0AE-29BBDB2A10AE}" type="sibTrans" cxnId="{2E204A73-8FA1-F040-8CB1-DEEF9626A731}">
      <dgm:prSet/>
      <dgm:spPr/>
      <dgm:t>
        <a:bodyPr/>
        <a:lstStyle/>
        <a:p>
          <a:endParaRPr lang="fr-FR"/>
        </a:p>
      </dgm:t>
    </dgm:pt>
    <dgm:pt modelId="{96727CFC-E9C0-0646-9876-97F9D19F5E11}">
      <dgm:prSet phldrT="[Texte]" custT="1"/>
      <dgm:spPr/>
      <dgm:t>
        <a:bodyPr/>
        <a:lstStyle/>
        <a:p>
          <a:r>
            <a:rPr lang="fr-FR" sz="1200">
              <a:latin typeface="Times" pitchFamily="2" charset="0"/>
            </a:rPr>
            <a:t>Quels indicateurs choisir? </a:t>
          </a:r>
        </a:p>
      </dgm:t>
    </dgm:pt>
    <dgm:pt modelId="{F53CB6AC-F479-F34E-9BFB-FA01B2D3203F}" type="parTrans" cxnId="{EBF4843C-7D1B-964A-8E87-CCD93521DD8F}">
      <dgm:prSet/>
      <dgm:spPr/>
      <dgm:t>
        <a:bodyPr/>
        <a:lstStyle/>
        <a:p>
          <a:endParaRPr lang="fr-FR"/>
        </a:p>
      </dgm:t>
    </dgm:pt>
    <dgm:pt modelId="{07E120BA-358B-BC43-AEB1-EC765A7C043A}" type="sibTrans" cxnId="{EBF4843C-7D1B-964A-8E87-CCD93521DD8F}">
      <dgm:prSet/>
      <dgm:spPr/>
      <dgm:t>
        <a:bodyPr/>
        <a:lstStyle/>
        <a:p>
          <a:endParaRPr lang="fr-FR"/>
        </a:p>
      </dgm:t>
    </dgm:pt>
    <dgm:pt modelId="{A92FC5BD-CBFE-E743-B49D-5F4461A884CE}">
      <dgm:prSet phldrT="[Texte]"/>
      <dgm:spPr/>
      <dgm:t>
        <a:bodyPr/>
        <a:lstStyle/>
        <a:p>
          <a:r>
            <a:rPr lang="fr-FR" b="1" dirty="0">
              <a:latin typeface="Times" pitchFamily="2" charset="0"/>
            </a:rPr>
            <a:t>Quel est le potentiel pour chaque pays? </a:t>
          </a:r>
          <a:endParaRPr lang="fr-FR" dirty="0">
            <a:latin typeface="Times" pitchFamily="2" charset="0"/>
          </a:endParaRPr>
        </a:p>
      </dgm:t>
    </dgm:pt>
    <dgm:pt modelId="{598AF9ED-4322-5B42-B9EE-66946719555C}" type="parTrans" cxnId="{705096E9-A99E-7B47-93ED-3C28AAF003DC}">
      <dgm:prSet/>
      <dgm:spPr/>
      <dgm:t>
        <a:bodyPr/>
        <a:lstStyle/>
        <a:p>
          <a:endParaRPr lang="fr-FR"/>
        </a:p>
      </dgm:t>
    </dgm:pt>
    <dgm:pt modelId="{3EF121E0-A683-9A40-994B-4617BDBB6C18}" type="sibTrans" cxnId="{705096E9-A99E-7B47-93ED-3C28AAF003DC}">
      <dgm:prSet/>
      <dgm:spPr/>
      <dgm:t>
        <a:bodyPr/>
        <a:lstStyle/>
        <a:p>
          <a:endParaRPr lang="fr-FR"/>
        </a:p>
      </dgm:t>
    </dgm:pt>
    <dgm:pt modelId="{B94B2367-366E-9E41-83BE-40A50DE7A823}">
      <dgm:prSet phldrT="[Texte]" custT="1"/>
      <dgm:spPr/>
      <dgm:t>
        <a:bodyPr/>
        <a:lstStyle/>
        <a:p>
          <a:r>
            <a:rPr lang="fr-FR" sz="1200">
              <a:latin typeface="Times" pitchFamily="2" charset="0"/>
            </a:rPr>
            <a:t>Comment identifier le potentiel des pays choisis? </a:t>
          </a:r>
        </a:p>
      </dgm:t>
    </dgm:pt>
    <dgm:pt modelId="{0B2192E4-2C51-684D-B693-940B2635406C}" type="parTrans" cxnId="{F1564DE2-7D7A-5543-A6E9-FD8A27E4302E}">
      <dgm:prSet/>
      <dgm:spPr/>
      <dgm:t>
        <a:bodyPr/>
        <a:lstStyle/>
        <a:p>
          <a:endParaRPr lang="fr-FR"/>
        </a:p>
      </dgm:t>
    </dgm:pt>
    <dgm:pt modelId="{E23106A9-02B4-914D-8A19-84FB16B95EB8}" type="sibTrans" cxnId="{F1564DE2-7D7A-5543-A6E9-FD8A27E4302E}">
      <dgm:prSet/>
      <dgm:spPr/>
      <dgm:t>
        <a:bodyPr/>
        <a:lstStyle/>
        <a:p>
          <a:endParaRPr lang="fr-FR"/>
        </a:p>
      </dgm:t>
    </dgm:pt>
    <dgm:pt modelId="{DFC21013-A571-1C4C-A06E-2914432A2FD8}">
      <dgm:prSet phldrT="[Texte]" custT="1"/>
      <dgm:spPr/>
      <dgm:t>
        <a:bodyPr/>
        <a:lstStyle/>
        <a:p>
          <a:r>
            <a:rPr lang="fr-FR" sz="1200" dirty="0">
              <a:latin typeface="Times" pitchFamily="2" charset="0"/>
            </a:rPr>
            <a:t> Quelles années? </a:t>
          </a:r>
        </a:p>
      </dgm:t>
    </dgm:pt>
    <dgm:pt modelId="{B12EFEB0-FB1F-F143-AF96-8C5C5C69E414}" type="parTrans" cxnId="{0A7921F1-4F4C-6F4D-A8A6-C66FD65319FE}">
      <dgm:prSet/>
      <dgm:spPr/>
      <dgm:t>
        <a:bodyPr/>
        <a:lstStyle/>
        <a:p>
          <a:endParaRPr lang="fr-FR"/>
        </a:p>
      </dgm:t>
    </dgm:pt>
    <dgm:pt modelId="{FDAD108B-1005-9241-B059-DD7B47EEA2D7}" type="sibTrans" cxnId="{0A7921F1-4F4C-6F4D-A8A6-C66FD65319FE}">
      <dgm:prSet/>
      <dgm:spPr/>
      <dgm:t>
        <a:bodyPr/>
        <a:lstStyle/>
        <a:p>
          <a:endParaRPr lang="fr-FR"/>
        </a:p>
      </dgm:t>
    </dgm:pt>
    <dgm:pt modelId="{8EF18BD0-FE93-D544-87E4-5F7144AF1EF1}">
      <dgm:prSet phldrT="[Texte]" custT="1"/>
      <dgm:spPr/>
      <dgm:t>
        <a:bodyPr/>
        <a:lstStyle/>
        <a:p>
          <a:r>
            <a:rPr lang="fr-FR" sz="1200">
              <a:latin typeface="Times" pitchFamily="2" charset="0"/>
            </a:rPr>
            <a:t>Analyse des résultats obtenus </a:t>
          </a:r>
        </a:p>
      </dgm:t>
    </dgm:pt>
    <dgm:pt modelId="{0F5E27D3-2D3B-0342-94AD-EE78638A7F26}" type="parTrans" cxnId="{36191FF5-35CA-B14F-80E5-9DBB3F2F4BBF}">
      <dgm:prSet/>
      <dgm:spPr/>
      <dgm:t>
        <a:bodyPr/>
        <a:lstStyle/>
        <a:p>
          <a:endParaRPr lang="fr-FR"/>
        </a:p>
      </dgm:t>
    </dgm:pt>
    <dgm:pt modelId="{A4A4747C-5E28-7947-8214-2D1FF0FBA55E}" type="sibTrans" cxnId="{36191FF5-35CA-B14F-80E5-9DBB3F2F4BBF}">
      <dgm:prSet/>
      <dgm:spPr/>
      <dgm:t>
        <a:bodyPr/>
        <a:lstStyle/>
        <a:p>
          <a:endParaRPr lang="fr-FR"/>
        </a:p>
      </dgm:t>
    </dgm:pt>
    <dgm:pt modelId="{137A1505-A756-AF4A-BEDE-03B5FD1BC378}">
      <dgm:prSet phldrT="[Texte]" custT="1"/>
      <dgm:spPr/>
      <dgm:t>
        <a:bodyPr/>
        <a:lstStyle/>
        <a:p>
          <a:r>
            <a:rPr lang="fr-FR" sz="1200">
              <a:latin typeface="Times" pitchFamily="2" charset="0"/>
            </a:rPr>
            <a:t>Quels sont les pays à cibler par Académie? </a:t>
          </a:r>
        </a:p>
      </dgm:t>
    </dgm:pt>
    <dgm:pt modelId="{CF1978BD-4021-CA4A-BBB1-87318D4F9E55}" type="parTrans" cxnId="{4781B7E1-77E0-1841-B5F6-5F45CCC7886E}">
      <dgm:prSet/>
      <dgm:spPr/>
      <dgm:t>
        <a:bodyPr/>
        <a:lstStyle/>
        <a:p>
          <a:endParaRPr lang="fr-FR"/>
        </a:p>
      </dgm:t>
    </dgm:pt>
    <dgm:pt modelId="{ABDDA343-5C12-E947-ACE6-6F499BFFEB51}" type="sibTrans" cxnId="{4781B7E1-77E0-1841-B5F6-5F45CCC7886E}">
      <dgm:prSet/>
      <dgm:spPr/>
      <dgm:t>
        <a:bodyPr/>
        <a:lstStyle/>
        <a:p>
          <a:endParaRPr lang="fr-FR"/>
        </a:p>
      </dgm:t>
    </dgm:pt>
    <dgm:pt modelId="{EBDCE52B-E0E6-ED41-99B6-DFA8358A4DCC}" type="pres">
      <dgm:prSet presAssocID="{4F477376-9142-5241-B739-8F141F6F7735}" presName="rootnode" presStyleCnt="0">
        <dgm:presLayoutVars>
          <dgm:chMax/>
          <dgm:chPref/>
          <dgm:dir/>
          <dgm:animLvl val="lvl"/>
        </dgm:presLayoutVars>
      </dgm:prSet>
      <dgm:spPr/>
    </dgm:pt>
    <dgm:pt modelId="{A0EFFF08-006C-D547-A2E2-48BFE2CF7A84}" type="pres">
      <dgm:prSet presAssocID="{93E012AC-3095-BE4D-BBEE-45A82B335132}" presName="composite" presStyleCnt="0"/>
      <dgm:spPr/>
    </dgm:pt>
    <dgm:pt modelId="{A351FC00-FA08-624B-BFB0-BC96719588CB}" type="pres">
      <dgm:prSet presAssocID="{93E012AC-3095-BE4D-BBEE-45A82B335132}" presName="bentUpArrow1" presStyleLbl="alignImgPlace1" presStyleIdx="0" presStyleCnt="3"/>
      <dgm:spPr/>
    </dgm:pt>
    <dgm:pt modelId="{8ED946E3-41BE-BC4A-9C58-3B3759B46FF8}" type="pres">
      <dgm:prSet presAssocID="{93E012AC-3095-BE4D-BBEE-45A82B33513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434BD7D-4E36-E84F-A5B1-D6D8E7B2F290}" type="pres">
      <dgm:prSet presAssocID="{93E012AC-3095-BE4D-BBEE-45A82B33513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0F8600A-AFC3-5843-8C4D-DEA10B14AECA}" type="pres">
      <dgm:prSet presAssocID="{4A0E1201-C2C9-B94A-A5B8-FBF8369315D0}" presName="sibTrans" presStyleCnt="0"/>
      <dgm:spPr/>
    </dgm:pt>
    <dgm:pt modelId="{7E8A66CE-FAF1-3743-AFA2-7B882AFBF75F}" type="pres">
      <dgm:prSet presAssocID="{6CCA4F6D-4333-0544-A4E8-AC07D886D2D4}" presName="composite" presStyleCnt="0"/>
      <dgm:spPr/>
    </dgm:pt>
    <dgm:pt modelId="{D9D3E148-7FD5-DA41-BFB1-F0F623555F2C}" type="pres">
      <dgm:prSet presAssocID="{6CCA4F6D-4333-0544-A4E8-AC07D886D2D4}" presName="bentUpArrow1" presStyleLbl="alignImgPlace1" presStyleIdx="1" presStyleCnt="3"/>
      <dgm:spPr/>
    </dgm:pt>
    <dgm:pt modelId="{7A7904BE-D287-A24A-80A4-E21CD47647EF}" type="pres">
      <dgm:prSet presAssocID="{6CCA4F6D-4333-0544-A4E8-AC07D886D2D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7DA1536-D343-204F-A8E3-781F39536F02}" type="pres">
      <dgm:prSet presAssocID="{6CCA4F6D-4333-0544-A4E8-AC07D886D2D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59DDD2E-0AC5-214B-92A7-7A4BD87FDB74}" type="pres">
      <dgm:prSet presAssocID="{CD7A47E4-729B-BB41-9866-25E42FEB4668}" presName="sibTrans" presStyleCnt="0"/>
      <dgm:spPr/>
    </dgm:pt>
    <dgm:pt modelId="{1D362AA2-3241-4F48-83E0-35F4624D5BAE}" type="pres">
      <dgm:prSet presAssocID="{ED7F18AB-02A2-6245-BF3E-4CD2D35632F5}" presName="composite" presStyleCnt="0"/>
      <dgm:spPr/>
    </dgm:pt>
    <dgm:pt modelId="{33EE33EA-4F7A-BD4A-893A-EAB243249511}" type="pres">
      <dgm:prSet presAssocID="{ED7F18AB-02A2-6245-BF3E-4CD2D35632F5}" presName="bentUpArrow1" presStyleLbl="alignImgPlace1" presStyleIdx="2" presStyleCnt="3"/>
      <dgm:spPr/>
    </dgm:pt>
    <dgm:pt modelId="{C26E262E-3174-D24C-9BE3-CF2064187592}" type="pres">
      <dgm:prSet presAssocID="{ED7F18AB-02A2-6245-BF3E-4CD2D35632F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73FFC3E-CF5D-8143-B55F-A39F3E3064CB}" type="pres">
      <dgm:prSet presAssocID="{ED7F18AB-02A2-6245-BF3E-4CD2D35632F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CC2F8D0-DA73-0A4D-ABE3-9796DF9E144D}" type="pres">
      <dgm:prSet presAssocID="{CE41B890-0942-5E4A-B0AE-29BBDB2A10AE}" presName="sibTrans" presStyleCnt="0"/>
      <dgm:spPr/>
    </dgm:pt>
    <dgm:pt modelId="{D02837C0-A472-DC46-A8E5-2CC16D8709DC}" type="pres">
      <dgm:prSet presAssocID="{A92FC5BD-CBFE-E743-B49D-5F4461A884CE}" presName="composite" presStyleCnt="0"/>
      <dgm:spPr/>
    </dgm:pt>
    <dgm:pt modelId="{8BBB7476-34AC-E043-B62F-BB6427BDC248}" type="pres">
      <dgm:prSet presAssocID="{A92FC5BD-CBFE-E743-B49D-5F4461A884C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67C763B-123D-7543-8769-DFD156BCE02E}" type="pres">
      <dgm:prSet presAssocID="{A92FC5BD-CBFE-E743-B49D-5F4461A884CE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9D71611-CE8A-2345-A16C-43155CD602A3}" srcId="{4F477376-9142-5241-B739-8F141F6F7735}" destId="{6CCA4F6D-4333-0544-A4E8-AC07D886D2D4}" srcOrd="1" destOrd="0" parTransId="{675D8021-14C0-3341-B02C-60CE87108F0B}" sibTransId="{CD7A47E4-729B-BB41-9866-25E42FEB4668}"/>
    <dgm:cxn modelId="{EBF4843C-7D1B-964A-8E87-CCD93521DD8F}" srcId="{ED7F18AB-02A2-6245-BF3E-4CD2D35632F5}" destId="{96727CFC-E9C0-0646-9876-97F9D19F5E11}" srcOrd="0" destOrd="0" parTransId="{F53CB6AC-F479-F34E-9BFB-FA01B2D3203F}" sibTransId="{07E120BA-358B-BC43-AEB1-EC765A7C043A}"/>
    <dgm:cxn modelId="{7570684C-3C1C-2340-9D34-38AA847B56D8}" type="presOf" srcId="{4205692A-5291-3244-A5ED-A712D4DCF37A}" destId="{47DA1536-D343-204F-A8E3-781F39536F02}" srcOrd="0" destOrd="0" presId="urn:microsoft.com/office/officeart/2005/8/layout/StepDownProcess"/>
    <dgm:cxn modelId="{B6319B4D-35D1-9140-A5E9-BE366EEB63A8}" type="presOf" srcId="{B94B2367-366E-9E41-83BE-40A50DE7A823}" destId="{F67C763B-123D-7543-8769-DFD156BCE02E}" srcOrd="0" destOrd="0" presId="urn:microsoft.com/office/officeart/2005/8/layout/StepDownProcess"/>
    <dgm:cxn modelId="{5805E34D-CA99-B849-AF4E-63F9E1225A98}" type="presOf" srcId="{93E012AC-3095-BE4D-BBEE-45A82B335132}" destId="{8ED946E3-41BE-BC4A-9C58-3B3759B46FF8}" srcOrd="0" destOrd="0" presId="urn:microsoft.com/office/officeart/2005/8/layout/StepDownProcess"/>
    <dgm:cxn modelId="{2CBB8750-8E20-B642-9413-B681FA378F7D}" type="presOf" srcId="{96727CFC-E9C0-0646-9876-97F9D19F5E11}" destId="{673FFC3E-CF5D-8143-B55F-A39F3E3064CB}" srcOrd="0" destOrd="0" presId="urn:microsoft.com/office/officeart/2005/8/layout/StepDownProcess"/>
    <dgm:cxn modelId="{4150B654-8672-3148-A0AE-192F98DE0CB0}" type="presOf" srcId="{4F477376-9142-5241-B739-8F141F6F7735}" destId="{EBDCE52B-E0E6-ED41-99B6-DFA8358A4DCC}" srcOrd="0" destOrd="0" presId="urn:microsoft.com/office/officeart/2005/8/layout/StepDownProcess"/>
    <dgm:cxn modelId="{AB9CDB61-2035-1543-88AF-0B3CC6135BF9}" type="presOf" srcId="{A92FC5BD-CBFE-E743-B49D-5F4461A884CE}" destId="{8BBB7476-34AC-E043-B62F-BB6427BDC248}" srcOrd="0" destOrd="0" presId="urn:microsoft.com/office/officeart/2005/8/layout/StepDownProcess"/>
    <dgm:cxn modelId="{CF45556F-D253-604D-B774-DD1F0D3E5F03}" srcId="{93E012AC-3095-BE4D-BBEE-45A82B335132}" destId="{F74485A7-4FA5-2B4F-B901-FB968EC9864D}" srcOrd="0" destOrd="0" parTransId="{EB64E53C-D50A-8343-8B37-A035C09305C1}" sibTransId="{4AFE8ACE-31E4-A944-9DF0-43062E9C5489}"/>
    <dgm:cxn modelId="{2E204A73-8FA1-F040-8CB1-DEEF9626A731}" srcId="{4F477376-9142-5241-B739-8F141F6F7735}" destId="{ED7F18AB-02A2-6245-BF3E-4CD2D35632F5}" srcOrd="2" destOrd="0" parTransId="{3FD0BB45-C7E8-B04B-BF50-85403CA92D15}" sibTransId="{CE41B890-0942-5E4A-B0AE-29BBDB2A10AE}"/>
    <dgm:cxn modelId="{F2114A9B-D3DF-B246-B814-019059CA64B0}" type="presOf" srcId="{137A1505-A756-AF4A-BEDE-03B5FD1BC378}" destId="{673FFC3E-CF5D-8143-B55F-A39F3E3064CB}" srcOrd="0" destOrd="2" presId="urn:microsoft.com/office/officeart/2005/8/layout/StepDownProcess"/>
    <dgm:cxn modelId="{49580BA6-4198-5C4C-9F14-5837DAB58540}" srcId="{6CCA4F6D-4333-0544-A4E8-AC07D886D2D4}" destId="{4205692A-5291-3244-A5ED-A712D4DCF37A}" srcOrd="0" destOrd="0" parTransId="{03642FDD-F98A-234C-BF3C-99F4E96A95B1}" sibTransId="{8AB6B024-1785-F14C-92FA-50B9F8D2A219}"/>
    <dgm:cxn modelId="{4A1538B6-AF60-9046-A740-6495855A773D}" srcId="{4F477376-9142-5241-B739-8F141F6F7735}" destId="{93E012AC-3095-BE4D-BBEE-45A82B335132}" srcOrd="0" destOrd="0" parTransId="{7FDE87D9-9407-EE4B-9052-BC7726B510DC}" sibTransId="{4A0E1201-C2C9-B94A-A5B8-FBF8369315D0}"/>
    <dgm:cxn modelId="{2E1BD3BD-E1C5-DC45-8348-68CA0FBFED30}" type="presOf" srcId="{6CCA4F6D-4333-0544-A4E8-AC07D886D2D4}" destId="{7A7904BE-D287-A24A-80A4-E21CD47647EF}" srcOrd="0" destOrd="0" presId="urn:microsoft.com/office/officeart/2005/8/layout/StepDownProcess"/>
    <dgm:cxn modelId="{961BB3C1-EC4E-1E43-8CAC-7A5E08A03BC0}" type="presOf" srcId="{ED7F18AB-02A2-6245-BF3E-4CD2D35632F5}" destId="{C26E262E-3174-D24C-9BE3-CF2064187592}" srcOrd="0" destOrd="0" presId="urn:microsoft.com/office/officeart/2005/8/layout/StepDownProcess"/>
    <dgm:cxn modelId="{4781B7E1-77E0-1841-B5F6-5F45CCC7886E}" srcId="{ED7F18AB-02A2-6245-BF3E-4CD2D35632F5}" destId="{137A1505-A756-AF4A-BEDE-03B5FD1BC378}" srcOrd="2" destOrd="0" parTransId="{CF1978BD-4021-CA4A-BBB1-87318D4F9E55}" sibTransId="{ABDDA343-5C12-E947-ACE6-6F499BFFEB51}"/>
    <dgm:cxn modelId="{F1564DE2-7D7A-5543-A6E9-FD8A27E4302E}" srcId="{A92FC5BD-CBFE-E743-B49D-5F4461A884CE}" destId="{B94B2367-366E-9E41-83BE-40A50DE7A823}" srcOrd="0" destOrd="0" parTransId="{0B2192E4-2C51-684D-B693-940B2635406C}" sibTransId="{E23106A9-02B4-914D-8A19-84FB16B95EB8}"/>
    <dgm:cxn modelId="{705096E9-A99E-7B47-93ED-3C28AAF003DC}" srcId="{4F477376-9142-5241-B739-8F141F6F7735}" destId="{A92FC5BD-CBFE-E743-B49D-5F4461A884CE}" srcOrd="3" destOrd="0" parTransId="{598AF9ED-4322-5B42-B9EE-66946719555C}" sibTransId="{3EF121E0-A683-9A40-994B-4617BDBB6C18}"/>
    <dgm:cxn modelId="{2D2128ED-7956-334A-9E8F-4B33E8292C03}" type="presOf" srcId="{F74485A7-4FA5-2B4F-B901-FB968EC9864D}" destId="{8434BD7D-4E36-E84F-A5B1-D6D8E7B2F290}" srcOrd="0" destOrd="0" presId="urn:microsoft.com/office/officeart/2005/8/layout/StepDownProcess"/>
    <dgm:cxn modelId="{0A7921F1-4F4C-6F4D-A8A6-C66FD65319FE}" srcId="{93E012AC-3095-BE4D-BBEE-45A82B335132}" destId="{DFC21013-A571-1C4C-A06E-2914432A2FD8}" srcOrd="1" destOrd="0" parTransId="{B12EFEB0-FB1F-F143-AF96-8C5C5C69E414}" sibTransId="{FDAD108B-1005-9241-B059-DD7B47EEA2D7}"/>
    <dgm:cxn modelId="{BAD7F3F4-5BF7-424A-927E-003C69AC707B}" type="presOf" srcId="{DFC21013-A571-1C4C-A06E-2914432A2FD8}" destId="{8434BD7D-4E36-E84F-A5B1-D6D8E7B2F290}" srcOrd="0" destOrd="1" presId="urn:microsoft.com/office/officeart/2005/8/layout/StepDownProcess"/>
    <dgm:cxn modelId="{36191FF5-35CA-B14F-80E5-9DBB3F2F4BBF}" srcId="{ED7F18AB-02A2-6245-BF3E-4CD2D35632F5}" destId="{8EF18BD0-FE93-D544-87E4-5F7144AF1EF1}" srcOrd="1" destOrd="0" parTransId="{0F5E27D3-2D3B-0342-94AD-EE78638A7F26}" sibTransId="{A4A4747C-5E28-7947-8214-2D1FF0FBA55E}"/>
    <dgm:cxn modelId="{7466B5F7-2A2A-B447-9AAB-3E6661F196CE}" type="presOf" srcId="{8EF18BD0-FE93-D544-87E4-5F7144AF1EF1}" destId="{673FFC3E-CF5D-8143-B55F-A39F3E3064CB}" srcOrd="0" destOrd="1" presId="urn:microsoft.com/office/officeart/2005/8/layout/StepDownProcess"/>
    <dgm:cxn modelId="{65915FF6-0D8D-E74B-9F33-970B55E39F49}" type="presParOf" srcId="{EBDCE52B-E0E6-ED41-99B6-DFA8358A4DCC}" destId="{A0EFFF08-006C-D547-A2E2-48BFE2CF7A84}" srcOrd="0" destOrd="0" presId="urn:microsoft.com/office/officeart/2005/8/layout/StepDownProcess"/>
    <dgm:cxn modelId="{C34257F8-F850-8147-A1F3-40B6053B8E81}" type="presParOf" srcId="{A0EFFF08-006C-D547-A2E2-48BFE2CF7A84}" destId="{A351FC00-FA08-624B-BFB0-BC96719588CB}" srcOrd="0" destOrd="0" presId="urn:microsoft.com/office/officeart/2005/8/layout/StepDownProcess"/>
    <dgm:cxn modelId="{88906D1A-5FC1-B444-BE81-ED7B3FAC3D8D}" type="presParOf" srcId="{A0EFFF08-006C-D547-A2E2-48BFE2CF7A84}" destId="{8ED946E3-41BE-BC4A-9C58-3B3759B46FF8}" srcOrd="1" destOrd="0" presId="urn:microsoft.com/office/officeart/2005/8/layout/StepDownProcess"/>
    <dgm:cxn modelId="{53717E36-DBA9-5249-AB78-740C84D0792D}" type="presParOf" srcId="{A0EFFF08-006C-D547-A2E2-48BFE2CF7A84}" destId="{8434BD7D-4E36-E84F-A5B1-D6D8E7B2F290}" srcOrd="2" destOrd="0" presId="urn:microsoft.com/office/officeart/2005/8/layout/StepDownProcess"/>
    <dgm:cxn modelId="{2FA512F6-7757-404B-AD36-61E6D04D7556}" type="presParOf" srcId="{EBDCE52B-E0E6-ED41-99B6-DFA8358A4DCC}" destId="{C0F8600A-AFC3-5843-8C4D-DEA10B14AECA}" srcOrd="1" destOrd="0" presId="urn:microsoft.com/office/officeart/2005/8/layout/StepDownProcess"/>
    <dgm:cxn modelId="{3A9EE016-40F2-504C-A74A-EF77CFBCB9C6}" type="presParOf" srcId="{EBDCE52B-E0E6-ED41-99B6-DFA8358A4DCC}" destId="{7E8A66CE-FAF1-3743-AFA2-7B882AFBF75F}" srcOrd="2" destOrd="0" presId="urn:microsoft.com/office/officeart/2005/8/layout/StepDownProcess"/>
    <dgm:cxn modelId="{D090D67B-9299-EB4C-ABE3-17537EA03C36}" type="presParOf" srcId="{7E8A66CE-FAF1-3743-AFA2-7B882AFBF75F}" destId="{D9D3E148-7FD5-DA41-BFB1-F0F623555F2C}" srcOrd="0" destOrd="0" presId="urn:microsoft.com/office/officeart/2005/8/layout/StepDownProcess"/>
    <dgm:cxn modelId="{061B803B-D8C2-D647-8E96-2BC87C60591D}" type="presParOf" srcId="{7E8A66CE-FAF1-3743-AFA2-7B882AFBF75F}" destId="{7A7904BE-D287-A24A-80A4-E21CD47647EF}" srcOrd="1" destOrd="0" presId="urn:microsoft.com/office/officeart/2005/8/layout/StepDownProcess"/>
    <dgm:cxn modelId="{15C541A4-7432-344D-9201-46B6ACB1E17B}" type="presParOf" srcId="{7E8A66CE-FAF1-3743-AFA2-7B882AFBF75F}" destId="{47DA1536-D343-204F-A8E3-781F39536F02}" srcOrd="2" destOrd="0" presId="urn:microsoft.com/office/officeart/2005/8/layout/StepDownProcess"/>
    <dgm:cxn modelId="{A421562A-96B1-984E-BEB3-B663D98FB8A7}" type="presParOf" srcId="{EBDCE52B-E0E6-ED41-99B6-DFA8358A4DCC}" destId="{E59DDD2E-0AC5-214B-92A7-7A4BD87FDB74}" srcOrd="3" destOrd="0" presId="urn:microsoft.com/office/officeart/2005/8/layout/StepDownProcess"/>
    <dgm:cxn modelId="{9F84C820-5A48-C540-A8F8-3D4C2EE587BA}" type="presParOf" srcId="{EBDCE52B-E0E6-ED41-99B6-DFA8358A4DCC}" destId="{1D362AA2-3241-4F48-83E0-35F4624D5BAE}" srcOrd="4" destOrd="0" presId="urn:microsoft.com/office/officeart/2005/8/layout/StepDownProcess"/>
    <dgm:cxn modelId="{6BB37684-08C5-1B47-A2D6-7C2CE0DD83CB}" type="presParOf" srcId="{1D362AA2-3241-4F48-83E0-35F4624D5BAE}" destId="{33EE33EA-4F7A-BD4A-893A-EAB243249511}" srcOrd="0" destOrd="0" presId="urn:microsoft.com/office/officeart/2005/8/layout/StepDownProcess"/>
    <dgm:cxn modelId="{5B7708BD-2B1D-914C-80EA-10C44BC1389A}" type="presParOf" srcId="{1D362AA2-3241-4F48-83E0-35F4624D5BAE}" destId="{C26E262E-3174-D24C-9BE3-CF2064187592}" srcOrd="1" destOrd="0" presId="urn:microsoft.com/office/officeart/2005/8/layout/StepDownProcess"/>
    <dgm:cxn modelId="{39AB88A4-33C9-5E4B-87DE-3BA41CD53780}" type="presParOf" srcId="{1D362AA2-3241-4F48-83E0-35F4624D5BAE}" destId="{673FFC3E-CF5D-8143-B55F-A39F3E3064CB}" srcOrd="2" destOrd="0" presId="urn:microsoft.com/office/officeart/2005/8/layout/StepDownProcess"/>
    <dgm:cxn modelId="{58E15115-28E2-1F4A-A61A-E7557C8169CC}" type="presParOf" srcId="{EBDCE52B-E0E6-ED41-99B6-DFA8358A4DCC}" destId="{CCC2F8D0-DA73-0A4D-ABE3-9796DF9E144D}" srcOrd="5" destOrd="0" presId="urn:microsoft.com/office/officeart/2005/8/layout/StepDownProcess"/>
    <dgm:cxn modelId="{853EDD0C-F1AB-DB41-A7D5-2E98D4D67428}" type="presParOf" srcId="{EBDCE52B-E0E6-ED41-99B6-DFA8358A4DCC}" destId="{D02837C0-A472-DC46-A8E5-2CC16D8709DC}" srcOrd="6" destOrd="0" presId="urn:microsoft.com/office/officeart/2005/8/layout/StepDownProcess"/>
    <dgm:cxn modelId="{7BE721C5-AF65-1D43-834A-C7DB185431A9}" type="presParOf" srcId="{D02837C0-A472-DC46-A8E5-2CC16D8709DC}" destId="{8BBB7476-34AC-E043-B62F-BB6427BDC248}" srcOrd="0" destOrd="0" presId="urn:microsoft.com/office/officeart/2005/8/layout/StepDownProcess"/>
    <dgm:cxn modelId="{D9895646-9FE9-624D-B3D8-421FA4850457}" type="presParOf" srcId="{D02837C0-A472-DC46-A8E5-2CC16D8709DC}" destId="{F67C763B-123D-7543-8769-DFD156BCE02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FC00-FA08-624B-BFB0-BC96719588CB}">
      <dsp:nvSpPr>
        <dsp:cNvPr id="0" name=""/>
        <dsp:cNvSpPr/>
      </dsp:nvSpPr>
      <dsp:spPr>
        <a:xfrm rot="5400000">
          <a:off x="649738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946E3-41BE-BC4A-9C58-3B3759B46FF8}">
      <dsp:nvSpPr>
        <dsp:cNvPr id="0" name=""/>
        <dsp:cNvSpPr/>
      </dsp:nvSpPr>
      <dsp:spPr>
        <a:xfrm>
          <a:off x="374167" y="31360"/>
          <a:ext cx="1750966" cy="122561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" pitchFamily="2" charset="0"/>
            </a:rPr>
            <a:t>Connaitre les données </a:t>
          </a:r>
          <a:endParaRPr lang="fr-FR" sz="2000" kern="1200" dirty="0">
            <a:latin typeface="Times" pitchFamily="2" charset="0"/>
          </a:endParaRPr>
        </a:p>
      </dsp:txBody>
      <dsp:txXfrm>
        <a:off x="434008" y="91201"/>
        <a:ext cx="1631284" cy="1105937"/>
      </dsp:txXfrm>
    </dsp:sp>
    <dsp:sp modelId="{8434BD7D-4E36-E84F-A5B1-D6D8E7B2F290}">
      <dsp:nvSpPr>
        <dsp:cNvPr id="0" name=""/>
        <dsp:cNvSpPr/>
      </dsp:nvSpPr>
      <dsp:spPr>
        <a:xfrm>
          <a:off x="2125133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Times" pitchFamily="2" charset="0"/>
            </a:rPr>
            <a:t>Quelles informations?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Times" pitchFamily="2" charset="0"/>
            </a:rPr>
            <a:t> Quelles années? </a:t>
          </a:r>
        </a:p>
      </dsp:txBody>
      <dsp:txXfrm>
        <a:off x="2125133" y="148250"/>
        <a:ext cx="1273486" cy="990600"/>
      </dsp:txXfrm>
    </dsp:sp>
    <dsp:sp modelId="{D9D3E148-7FD5-DA41-BFB1-F0F623555F2C}">
      <dsp:nvSpPr>
        <dsp:cNvPr id="0" name=""/>
        <dsp:cNvSpPr/>
      </dsp:nvSpPr>
      <dsp:spPr>
        <a:xfrm rot="5400000">
          <a:off x="2101476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904BE-D287-A24A-80A4-E21CD47647EF}">
      <dsp:nvSpPr>
        <dsp:cNvPr id="0" name=""/>
        <dsp:cNvSpPr/>
      </dsp:nvSpPr>
      <dsp:spPr>
        <a:xfrm>
          <a:off x="1825904" y="1408135"/>
          <a:ext cx="1750966" cy="122561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" pitchFamily="2" charset="0"/>
            </a:rPr>
            <a:t>Identifier les indicateurs exploitables </a:t>
          </a:r>
          <a:endParaRPr lang="fr-FR" sz="2000" kern="1200" dirty="0">
            <a:latin typeface="Times" pitchFamily="2" charset="0"/>
          </a:endParaRPr>
        </a:p>
      </dsp:txBody>
      <dsp:txXfrm>
        <a:off x="1885745" y="1467976"/>
        <a:ext cx="1631284" cy="1105937"/>
      </dsp:txXfrm>
    </dsp:sp>
    <dsp:sp modelId="{47DA1536-D343-204F-A8E3-781F39536F02}">
      <dsp:nvSpPr>
        <dsp:cNvPr id="0" name=""/>
        <dsp:cNvSpPr/>
      </dsp:nvSpPr>
      <dsp:spPr>
        <a:xfrm>
          <a:off x="3576871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200" kern="1200">
              <a:latin typeface="Times" pitchFamily="2" charset="0"/>
            </a:rPr>
            <a:t>Quantités de données manquantes  et de doublure …? </a:t>
          </a:r>
        </a:p>
      </dsp:txBody>
      <dsp:txXfrm>
        <a:off x="3576871" y="1525026"/>
        <a:ext cx="1273486" cy="990600"/>
      </dsp:txXfrm>
    </dsp:sp>
    <dsp:sp modelId="{33EE33EA-4F7A-BD4A-893A-EAB243249511}">
      <dsp:nvSpPr>
        <dsp:cNvPr id="0" name=""/>
        <dsp:cNvSpPr/>
      </dsp:nvSpPr>
      <dsp:spPr>
        <a:xfrm rot="5400000">
          <a:off x="3553213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262E-3174-D24C-9BE3-CF2064187592}">
      <dsp:nvSpPr>
        <dsp:cNvPr id="0" name=""/>
        <dsp:cNvSpPr/>
      </dsp:nvSpPr>
      <dsp:spPr>
        <a:xfrm>
          <a:off x="3277642" y="2784911"/>
          <a:ext cx="1750966" cy="122561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" pitchFamily="2" charset="0"/>
            </a:rPr>
            <a:t>Comparer les pays </a:t>
          </a:r>
          <a:endParaRPr lang="fr-FR" sz="2000" kern="1200" dirty="0">
            <a:latin typeface="Times" pitchFamily="2" charset="0"/>
          </a:endParaRPr>
        </a:p>
      </dsp:txBody>
      <dsp:txXfrm>
        <a:off x="3337483" y="2844752"/>
        <a:ext cx="1631284" cy="1105937"/>
      </dsp:txXfrm>
    </dsp:sp>
    <dsp:sp modelId="{673FFC3E-CF5D-8143-B55F-A39F3E3064CB}">
      <dsp:nvSpPr>
        <dsp:cNvPr id="0" name=""/>
        <dsp:cNvSpPr/>
      </dsp:nvSpPr>
      <dsp:spPr>
        <a:xfrm>
          <a:off x="5028608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Times" pitchFamily="2" charset="0"/>
            </a:rPr>
            <a:t>Quels indicateurs choisir?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Times" pitchFamily="2" charset="0"/>
            </a:rPr>
            <a:t>Analyse des résultats obtenus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Times" pitchFamily="2" charset="0"/>
            </a:rPr>
            <a:t>Quels sont les pays à cibler par Académie? </a:t>
          </a:r>
        </a:p>
      </dsp:txBody>
      <dsp:txXfrm>
        <a:off x="5028608" y="2901802"/>
        <a:ext cx="1273486" cy="990600"/>
      </dsp:txXfrm>
    </dsp:sp>
    <dsp:sp modelId="{8BBB7476-34AC-E043-B62F-BB6427BDC248}">
      <dsp:nvSpPr>
        <dsp:cNvPr id="0" name=""/>
        <dsp:cNvSpPr/>
      </dsp:nvSpPr>
      <dsp:spPr>
        <a:xfrm>
          <a:off x="4729379" y="4161686"/>
          <a:ext cx="1750966" cy="122561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" pitchFamily="2" charset="0"/>
            </a:rPr>
            <a:t>Quel est le potentiel pour chaque pays? </a:t>
          </a:r>
          <a:endParaRPr lang="fr-FR" sz="2000" kern="1200" dirty="0">
            <a:latin typeface="Times" pitchFamily="2" charset="0"/>
          </a:endParaRPr>
        </a:p>
      </dsp:txBody>
      <dsp:txXfrm>
        <a:off x="4789220" y="4221527"/>
        <a:ext cx="1631284" cy="1105937"/>
      </dsp:txXfrm>
    </dsp:sp>
    <dsp:sp modelId="{F67C763B-123D-7543-8769-DFD156BCE02E}">
      <dsp:nvSpPr>
        <dsp:cNvPr id="0" name=""/>
        <dsp:cNvSpPr/>
      </dsp:nvSpPr>
      <dsp:spPr>
        <a:xfrm>
          <a:off x="6480346" y="4278577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Times" pitchFamily="2" charset="0"/>
            </a:rPr>
            <a:t>Comment identifier le potentiel des pays choisis? </a:t>
          </a:r>
        </a:p>
      </dsp:txBody>
      <dsp:txXfrm>
        <a:off x="6480346" y="4278577"/>
        <a:ext cx="1273486" cy="99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93C71-0FE2-9926-A660-9FA64FA4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93DC8-80A3-2BFC-4814-831B00D5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58DB4-F7CF-0EBA-B9B2-DEA1F6F5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B0338-C449-1FD4-DC86-62CBD4BA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989F9-9AE6-2D47-DE09-0BAE9541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6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A7EF3-01C9-7D71-E560-04C0239E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AF2B5-A946-AC2F-0707-15824B1F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D68DE-1303-CD3A-F276-F11BBFE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F0DC-46C8-96C0-9313-00173AEA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B4372-B4C4-1DC2-3041-54C5A7F8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7B3BFE-3D72-0276-9197-8678E657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757E0F-D2D4-51CA-0B9F-25300D866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5B0BBF-8692-643E-F1A2-61E26BB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3CDA2-0B59-64D9-BAAF-98138A0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8ADD3-0442-7D94-B18E-7DDEDD7F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AC15A-6FCD-96CA-4311-E6412FF7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BEDA8-369C-9AAA-53E7-7540156C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97725-6BD5-7633-8668-57D6E3C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2E052-695D-AA15-24C2-9B741ED6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0E3BF-84B5-A6C6-1F1B-5211692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AAD1B-F072-196F-BD96-EF84F7E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2E35A-1126-FA6D-97BB-313737FF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755A4-5693-9B7A-322B-9CB26427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27C2E-395F-50FC-871F-52AE009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3E1B-C011-20BA-FC11-6E4EE3F7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91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8847E-2D7C-EEFF-83BB-DC147085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C7935-7B69-3AAC-876D-9B8566CCB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8A17AD-949F-8873-0F73-FA848766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1A918-94AF-D01A-C619-E0D58167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63639-555A-A439-B69C-EAE4C90A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D78E3A-30B1-9C56-274F-9E62AEAF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825F8-EACF-8B3F-D1C8-0AC04395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AE5461-F8CD-96AF-DA08-2B8B40D6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4AE300-43D3-53E3-A0D1-832BEDEB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EB707C-EC55-64D1-A543-EFC226484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15EC12-DCB9-BA05-4889-72A397A72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0ECE04-71B1-BC95-EF18-834BFE6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8ECD13-716C-7981-A317-A6AB7CDE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3AFA28-D710-862B-663C-C9FB78FD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E74C-913A-8455-F27C-805377DB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544420-5BA0-7108-15EA-FB6BC42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BFB328-1850-21AE-FB50-6E25C35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69535E-D1BE-3624-DFDC-D8F553A4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4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D43B99-D8B5-5139-8DEC-E006CD0A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450F55-07E7-9BD5-60EE-7911F8C1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738C40-2CA8-DCA5-A690-8A82B903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66547-26B3-0ADE-595E-4964C15A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C6457-1864-1A5A-2FF8-441092B2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653E6-1D92-6FE7-CA46-CF88B488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38D866-8A55-05DF-DDA3-068A42BE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A71ECE-9E4C-2BDC-1DC2-67911893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0C0C14-E767-9678-F4AC-B5C57ED3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5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4B5FD-AC70-60B8-F960-A204BD06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C3C5AA-0609-B473-D530-17F0655B4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4714AD-C1CD-064D-983F-3EF1ECC4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6EA0-8D03-09CA-1F34-B295CA3E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A0E48E-452A-BC74-E70F-2BEC3E4D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09FCF-5C0F-5C3A-F9AA-888A1E5A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7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697292-BFAD-A56F-26E9-63D0996F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647C5-4C91-3140-37C9-BA2F8CAC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A3ECD-9C05-4C68-D5AE-F257E835A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7F3D-918C-C74C-82BC-CB8D4E0F9ED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94228-6802-F4D1-9DA9-5D324EB0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E2791-32C8-1EFD-EA3F-152E29FDC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4D70A68-DC0A-1974-A75B-709F6E3F7456}"/>
              </a:ext>
            </a:extLst>
          </p:cNvPr>
          <p:cNvSpPr/>
          <p:nvPr/>
        </p:nvSpPr>
        <p:spPr>
          <a:xfrm>
            <a:off x="0" y="1884361"/>
            <a:ext cx="12192000" cy="1215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0BF72C0-0CFD-270E-0704-4CEF36FB3184}"/>
              </a:ext>
            </a:extLst>
          </p:cNvPr>
          <p:cNvSpPr txBox="1">
            <a:spLocks/>
          </p:cNvSpPr>
          <p:nvPr/>
        </p:nvSpPr>
        <p:spPr>
          <a:xfrm>
            <a:off x="2286000" y="4364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1F9E9DE0-5000-16FE-EEF6-905D898CE059}"/>
              </a:ext>
            </a:extLst>
          </p:cNvPr>
          <p:cNvSpPr txBox="1">
            <a:spLocks/>
          </p:cNvSpPr>
          <p:nvPr/>
        </p:nvSpPr>
        <p:spPr>
          <a:xfrm>
            <a:off x="2743200" y="4821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C7A62B1-CCC3-B69D-903A-ABE900554EA4}"/>
              </a:ext>
            </a:extLst>
          </p:cNvPr>
          <p:cNvSpPr txBox="1">
            <a:spLocks/>
          </p:cNvSpPr>
          <p:nvPr/>
        </p:nvSpPr>
        <p:spPr>
          <a:xfrm>
            <a:off x="2895600" y="4973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8425F50E-695C-BDA4-E7BE-ED2BF4AA6185}"/>
              </a:ext>
            </a:extLst>
          </p:cNvPr>
          <p:cNvSpPr txBox="1">
            <a:spLocks/>
          </p:cNvSpPr>
          <p:nvPr/>
        </p:nvSpPr>
        <p:spPr>
          <a:xfrm>
            <a:off x="3048000" y="5126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5A98858-3225-52BD-287B-37B8F8FFDCE5}"/>
              </a:ext>
            </a:extLst>
          </p:cNvPr>
          <p:cNvSpPr txBox="1">
            <a:spLocks/>
          </p:cNvSpPr>
          <p:nvPr/>
        </p:nvSpPr>
        <p:spPr>
          <a:xfrm>
            <a:off x="3200400" y="5278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48BEE15B-CBA7-C274-9D35-2C5491D7229D}"/>
              </a:ext>
            </a:extLst>
          </p:cNvPr>
          <p:cNvSpPr txBox="1">
            <a:spLocks/>
          </p:cNvSpPr>
          <p:nvPr/>
        </p:nvSpPr>
        <p:spPr>
          <a:xfrm>
            <a:off x="3352800" y="5430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4667ADAF-23A6-C47F-70C8-A7C93B354B71}"/>
              </a:ext>
            </a:extLst>
          </p:cNvPr>
          <p:cNvSpPr txBox="1">
            <a:spLocks/>
          </p:cNvSpPr>
          <p:nvPr/>
        </p:nvSpPr>
        <p:spPr>
          <a:xfrm>
            <a:off x="3505200" y="558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B6234BCC-BD4A-63CA-08C7-65FEEE085DC7}"/>
              </a:ext>
            </a:extLst>
          </p:cNvPr>
          <p:cNvSpPr txBox="1">
            <a:spLocks/>
          </p:cNvSpPr>
          <p:nvPr/>
        </p:nvSpPr>
        <p:spPr>
          <a:xfrm>
            <a:off x="3810000" y="5888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4CD39588-2055-9BCD-958B-628BAB51540B}"/>
              </a:ext>
            </a:extLst>
          </p:cNvPr>
          <p:cNvSpPr txBox="1">
            <a:spLocks/>
          </p:cNvSpPr>
          <p:nvPr/>
        </p:nvSpPr>
        <p:spPr>
          <a:xfrm>
            <a:off x="3962400" y="6040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8188BA5-A0A9-25C5-3DFE-417ABE1E33FE}"/>
              </a:ext>
            </a:extLst>
          </p:cNvPr>
          <p:cNvSpPr txBox="1">
            <a:spLocks/>
          </p:cNvSpPr>
          <p:nvPr/>
        </p:nvSpPr>
        <p:spPr>
          <a:xfrm>
            <a:off x="4114800" y="6192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8435012-64A9-7A3F-A7B1-AFBEA4D457AA}"/>
              </a:ext>
            </a:extLst>
          </p:cNvPr>
          <p:cNvSpPr txBox="1">
            <a:spLocks/>
          </p:cNvSpPr>
          <p:nvPr/>
        </p:nvSpPr>
        <p:spPr>
          <a:xfrm>
            <a:off x="4267200" y="6345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7859798D-8922-65D0-2D90-A60F2999C9E4}"/>
              </a:ext>
            </a:extLst>
          </p:cNvPr>
          <p:cNvSpPr txBox="1">
            <a:spLocks/>
          </p:cNvSpPr>
          <p:nvPr/>
        </p:nvSpPr>
        <p:spPr>
          <a:xfrm>
            <a:off x="4419600" y="6497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72E6CB-12AD-55D4-6077-3BC36C510D04}"/>
              </a:ext>
            </a:extLst>
          </p:cNvPr>
          <p:cNvSpPr txBox="1"/>
          <p:nvPr/>
        </p:nvSpPr>
        <p:spPr>
          <a:xfrm>
            <a:off x="0" y="210885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" pitchFamily="2" charset="0"/>
              </a:rPr>
              <a:t>Projet n°2 : Analysez des données de systèmes éducatifs</a:t>
            </a:r>
          </a:p>
        </p:txBody>
      </p:sp>
      <p:sp>
        <p:nvSpPr>
          <p:cNvPr id="35" name="Sous-titre 2">
            <a:extLst>
              <a:ext uri="{FF2B5EF4-FFF2-40B4-BE49-F238E27FC236}">
                <a16:creationId xmlns:a16="http://schemas.microsoft.com/office/drawing/2014/main" id="{812BAB46-E787-1FC1-0069-53EFA8D5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4020081"/>
            <a:ext cx="5384799" cy="1655762"/>
          </a:xfrm>
        </p:spPr>
        <p:txBody>
          <a:bodyPr/>
          <a:lstStyle/>
          <a:p>
            <a:r>
              <a:rPr lang="fr-FR" dirty="0">
                <a:latin typeface="Times" pitchFamily="2" charset="0"/>
              </a:rPr>
              <a:t>Soutenance de Projet : 07/07/2022 </a:t>
            </a:r>
          </a:p>
          <a:p>
            <a:r>
              <a:rPr lang="fr-FR" dirty="0">
                <a:latin typeface="Times" pitchFamily="2" charset="0"/>
              </a:rPr>
              <a:t>ASSALI Mohamed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46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8A8E2C3-03CF-C86A-DA7E-8A7E42BB4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20" y="984664"/>
            <a:ext cx="9634451" cy="41763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9AFE561-1968-FF00-91A3-F2C667737EB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7A8A5648-2ECF-D686-4E17-1F040D15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6734"/>
            <a:ext cx="2843646" cy="31550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903B09C-90C9-1373-B212-86F066D8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123" y="2351693"/>
            <a:ext cx="8318279" cy="151808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8AEBC73-9AF4-F912-2518-66222FAA5211}"/>
              </a:ext>
            </a:extLst>
          </p:cNvPr>
          <p:cNvSpPr txBox="1"/>
          <p:nvPr/>
        </p:nvSpPr>
        <p:spPr>
          <a:xfrm>
            <a:off x="329184" y="1554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932131E-40CA-D26A-5AEB-C104DFC74FC6}"/>
              </a:ext>
            </a:extLst>
          </p:cNvPr>
          <p:cNvSpPr txBox="1"/>
          <p:nvPr/>
        </p:nvSpPr>
        <p:spPr>
          <a:xfrm>
            <a:off x="1170432" y="4996710"/>
            <a:ext cx="110215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Times" pitchFamily="2" charset="0"/>
              </a:rPr>
              <a:t>Filtre sur les indicateurs groupes  ou on a moins de « NaN »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Times" pitchFamily="2" charset="0"/>
              </a:rPr>
              <a:t>Filtre sur les indicateurs groupes liées  à l’éducation </a:t>
            </a:r>
          </a:p>
          <a:p>
            <a:r>
              <a:rPr lang="fr-FR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23" name="Flèche vers la droite 22">
            <a:extLst>
              <a:ext uri="{FF2B5EF4-FFF2-40B4-BE49-F238E27FC236}">
                <a16:creationId xmlns:a16="http://schemas.microsoft.com/office/drawing/2014/main" id="{4DAAE745-EF7D-7030-E35E-5777ACA01885}"/>
              </a:ext>
            </a:extLst>
          </p:cNvPr>
          <p:cNvSpPr/>
          <p:nvPr/>
        </p:nvSpPr>
        <p:spPr>
          <a:xfrm>
            <a:off x="329183" y="5081311"/>
            <a:ext cx="841248" cy="544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20A8A19F-DEA7-D33D-76B2-EFF5F5EDACF3}"/>
              </a:ext>
            </a:extLst>
          </p:cNvPr>
          <p:cNvSpPr/>
          <p:nvPr/>
        </p:nvSpPr>
        <p:spPr>
          <a:xfrm>
            <a:off x="329185" y="5766147"/>
            <a:ext cx="841248" cy="544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4BAF26-46A8-6316-127C-AE6AF7AD1A48}"/>
              </a:ext>
            </a:extLst>
          </p:cNvPr>
          <p:cNvSpPr txBox="1"/>
          <p:nvPr/>
        </p:nvSpPr>
        <p:spPr>
          <a:xfrm>
            <a:off x="0" y="10950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Information sur les données :</a:t>
            </a:r>
            <a:r>
              <a:rPr lang="fr-FR" sz="3200" b="1" dirty="0">
                <a:latin typeface="Times" pitchFamily="2" charset="0"/>
              </a:rPr>
              <a:t> </a:t>
            </a:r>
            <a:r>
              <a:rPr lang="fr-FR" sz="3200" dirty="0">
                <a:latin typeface="Times" pitchFamily="2" charset="0"/>
              </a:rPr>
              <a:t>Quels indicateurs à retenir ?</a:t>
            </a:r>
          </a:p>
        </p:txBody>
      </p:sp>
    </p:spTree>
    <p:extLst>
      <p:ext uri="{BB962C8B-B14F-4D97-AF65-F5344CB8AC3E}">
        <p14:creationId xmlns:p14="http://schemas.microsoft.com/office/powerpoint/2010/main" val="317679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B958BDD-16EF-659D-602A-BEF6C2D5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3" y="1211561"/>
            <a:ext cx="5650692" cy="39273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B5917F-B39F-2BC1-D303-62758286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1561"/>
            <a:ext cx="5767462" cy="3927367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5EFACB3-53E2-C1EA-6C4B-84C9D527E79A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0BC36A2-41A6-974B-57C7-456FA9BAC928}"/>
              </a:ext>
            </a:extLst>
          </p:cNvPr>
          <p:cNvSpPr txBox="1"/>
          <p:nvPr/>
        </p:nvSpPr>
        <p:spPr>
          <a:xfrm>
            <a:off x="4297681" y="1499616"/>
            <a:ext cx="1207008" cy="10241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CF5610-927A-FB42-0D86-7472378A56C8}"/>
              </a:ext>
            </a:extLst>
          </p:cNvPr>
          <p:cNvSpPr txBox="1"/>
          <p:nvPr/>
        </p:nvSpPr>
        <p:spPr>
          <a:xfrm>
            <a:off x="0" y="5215450"/>
            <a:ext cx="703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" pitchFamily="2" charset="0"/>
              </a:rPr>
              <a:t>IT :  North America &amp; Europe &amp;  Central Asia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002176-7AD1-2FEA-3D10-FC7929757E79}"/>
              </a:ext>
            </a:extLst>
          </p:cNvPr>
          <p:cNvSpPr txBox="1"/>
          <p:nvPr/>
        </p:nvSpPr>
        <p:spPr>
          <a:xfrm>
            <a:off x="7226808" y="5297620"/>
            <a:ext cx="394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" pitchFamily="2" charset="0"/>
              </a:rPr>
              <a:t>POP(15-24): South Asia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DDEE55-1404-C6D6-C3CC-2E61D926AE14}"/>
              </a:ext>
            </a:extLst>
          </p:cNvPr>
          <p:cNvSpPr txBox="1"/>
          <p:nvPr/>
        </p:nvSpPr>
        <p:spPr>
          <a:xfrm>
            <a:off x="139807" y="97330"/>
            <a:ext cx="120423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Information sur les données : </a:t>
            </a:r>
            <a:r>
              <a:rPr lang="fr-FR" sz="3200" dirty="0">
                <a:latin typeface="Times" pitchFamily="2" charset="0"/>
              </a:rPr>
              <a:t>Comparer les régions </a:t>
            </a:r>
            <a:r>
              <a:rPr lang="fr-FR" altLang="fr-FR" sz="3200" dirty="0">
                <a:latin typeface="Times" pitchFamily="2" charset="0"/>
              </a:rPr>
              <a:t> 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131170-BE61-7930-2C46-939D824B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7" y="822035"/>
            <a:ext cx="10889617" cy="80271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E74A1D3-1179-61A3-54A3-85464C4619DF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020F9205-4BEA-100E-B2D7-DC5AA793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4" y="2503598"/>
            <a:ext cx="2476229" cy="33870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2F73941-2CCF-6504-F854-A23DCE71D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26" y="2358258"/>
            <a:ext cx="2468880" cy="367770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49529F-D2BF-AC41-F381-A3B1B5A33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76" y="1746702"/>
            <a:ext cx="9779000" cy="5588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08EF9E-31F0-DD0A-1259-EF37DBB3F63D}"/>
              </a:ext>
            </a:extLst>
          </p:cNvPr>
          <p:cNvSpPr txBox="1"/>
          <p:nvPr/>
        </p:nvSpPr>
        <p:spPr>
          <a:xfrm>
            <a:off x="139807" y="97330"/>
            <a:ext cx="120423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Créer un indicateur: lycée + supérieur</a:t>
            </a:r>
          </a:p>
        </p:txBody>
      </p:sp>
    </p:spTree>
    <p:extLst>
      <p:ext uri="{BB962C8B-B14F-4D97-AF65-F5344CB8AC3E}">
        <p14:creationId xmlns:p14="http://schemas.microsoft.com/office/powerpoint/2010/main" val="100385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1FDAA0E-EC8D-D203-4434-3D4EC2098357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78D5269-62B0-FBAD-FC61-2DF91DED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463"/>
            <a:ext cx="6096000" cy="34262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616C7F-72CC-F9A8-DBCA-2482F1C36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4463"/>
            <a:ext cx="5720522" cy="32712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56CE5B-BB4A-1A0B-794B-85A1CD69A258}"/>
              </a:ext>
            </a:extLst>
          </p:cNvPr>
          <p:cNvSpPr txBox="1"/>
          <p:nvPr/>
        </p:nvSpPr>
        <p:spPr>
          <a:xfrm>
            <a:off x="0" y="160276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Information sur les données : </a:t>
            </a:r>
            <a:r>
              <a:rPr lang="fr-FR" sz="3200" dirty="0">
                <a:latin typeface="Times" pitchFamily="2" charset="0"/>
              </a:rPr>
              <a:t>Comparer les pays </a:t>
            </a:r>
            <a:r>
              <a:rPr lang="fr-FR" altLang="fr-FR" sz="3200" dirty="0">
                <a:latin typeface="Times" pitchFamily="2" charset="0"/>
              </a:rPr>
              <a:t> 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7C179-CDA5-0CD3-5A92-009BCDC7D87C}"/>
              </a:ext>
            </a:extLst>
          </p:cNvPr>
          <p:cNvSpPr/>
          <p:nvPr/>
        </p:nvSpPr>
        <p:spPr>
          <a:xfrm>
            <a:off x="1633904" y="4912540"/>
            <a:ext cx="10056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" pitchFamily="2" charset="0"/>
              </a:rPr>
              <a:t>Multiplier Nombre de lycéens et étudiants par pays avec le taux de pénétration d'internet pour avoir une estimation du nombre de clients potentiels:</a:t>
            </a:r>
          </a:p>
        </p:txBody>
      </p:sp>
    </p:spTree>
    <p:extLst>
      <p:ext uri="{BB962C8B-B14F-4D97-AF65-F5344CB8AC3E}">
        <p14:creationId xmlns:p14="http://schemas.microsoft.com/office/powerpoint/2010/main" val="340200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D8C8EEC-E101-3F37-F9FB-3790C7DE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8" y="926509"/>
            <a:ext cx="9060429" cy="500408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99FFCA-D072-0975-5DBB-0ED55365AE1A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6DE9370-A4D0-D0E8-E4A7-E348707B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953942"/>
            <a:ext cx="2025396" cy="45434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C01C7F5-831D-1C15-3424-5841DC37D8E7}"/>
              </a:ext>
            </a:extLst>
          </p:cNvPr>
          <p:cNvSpPr txBox="1"/>
          <p:nvPr/>
        </p:nvSpPr>
        <p:spPr>
          <a:xfrm>
            <a:off x="0" y="160276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Information sur les données : </a:t>
            </a:r>
            <a:r>
              <a:rPr lang="fr-FR" sz="3200" dirty="0">
                <a:latin typeface="Times" pitchFamily="2" charset="0"/>
              </a:rPr>
              <a:t>Comparer les pays </a:t>
            </a:r>
            <a:r>
              <a:rPr lang="fr-FR" altLang="fr-FR" sz="3200" dirty="0">
                <a:latin typeface="Times" pitchFamily="2" charset="0"/>
              </a:rPr>
              <a:t> 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0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AC409B-1BE9-267D-25DD-13D5B2A10D36}"/>
              </a:ext>
            </a:extLst>
          </p:cNvPr>
          <p:cNvSpPr/>
          <p:nvPr/>
        </p:nvSpPr>
        <p:spPr>
          <a:xfrm>
            <a:off x="827184" y="1450209"/>
            <a:ext cx="99915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" pitchFamily="2" charset="0"/>
              </a:rPr>
              <a:t>Top 4 pays :</a:t>
            </a: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Chine</a:t>
            </a:r>
          </a:p>
          <a:p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Inde</a:t>
            </a:r>
          </a:p>
          <a:p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Etats Unis</a:t>
            </a:r>
          </a:p>
          <a:p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Brésil</a:t>
            </a:r>
          </a:p>
        </p:txBody>
      </p:sp>
      <p:pic>
        <p:nvPicPr>
          <p:cNvPr id="6" name="Picture 4" descr="India - Wikipedia">
            <a:extLst>
              <a:ext uri="{FF2B5EF4-FFF2-40B4-BE49-F238E27FC236}">
                <a16:creationId xmlns:a16="http://schemas.microsoft.com/office/drawing/2014/main" id="{3F4489DE-4B0A-3F31-29BF-1DCE3AF2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45" y="2775816"/>
            <a:ext cx="1512441" cy="9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es Etats-Unis en bref | CCI France International">
            <a:extLst>
              <a:ext uri="{FF2B5EF4-FFF2-40B4-BE49-F238E27FC236}">
                <a16:creationId xmlns:a16="http://schemas.microsoft.com/office/drawing/2014/main" id="{11376706-6730-2A28-B1CF-48D6179D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82" y="4116820"/>
            <a:ext cx="1483914" cy="8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1 322 890 photos et images de Brésil - Getty Images">
            <a:extLst>
              <a:ext uri="{FF2B5EF4-FFF2-40B4-BE49-F238E27FC236}">
                <a16:creationId xmlns:a16="http://schemas.microsoft.com/office/drawing/2014/main" id="{0C750ECB-A6D3-8E61-A1B7-893BFB5D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97821" y="5115376"/>
            <a:ext cx="1512441" cy="106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3190028-9DCD-D830-99C3-97A413DC00DF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807CA19-B0D3-1AC2-0156-937783E1F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345" y="1478327"/>
            <a:ext cx="1590288" cy="1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5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859001"/>
            <a:ext cx="121920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Rappel de la problématique et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pré-analyse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 ( présentation du jeu de données)</a:t>
            </a:r>
          </a:p>
          <a:p>
            <a:pPr>
              <a:lnSpc>
                <a:spcPct val="250000"/>
              </a:lnSpc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Analyse pré-exploratoire</a:t>
            </a:r>
          </a:p>
          <a:p>
            <a:pPr>
              <a:lnSpc>
                <a:spcPct val="250000"/>
              </a:lnSpc>
            </a:pPr>
            <a:r>
              <a:rPr lang="fr-FR" sz="2400" dirty="0">
                <a:latin typeface="Times" pitchFamily="2" charset="0"/>
              </a:rPr>
              <a:t>Conclusions sur la pertinence du jeu de données</a:t>
            </a:r>
            <a:r>
              <a:rPr lang="fr-FR" sz="2200" dirty="0">
                <a:latin typeface="Times" pitchFamily="2" charset="0"/>
              </a:rPr>
              <a:t>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23726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6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9502F-9744-3F2E-4096-E51811652C9A}"/>
              </a:ext>
            </a:extLst>
          </p:cNvPr>
          <p:cNvSpPr/>
          <p:nvPr/>
        </p:nvSpPr>
        <p:spPr>
          <a:xfrm>
            <a:off x="867090" y="1191212"/>
            <a:ext cx="10910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Times" pitchFamily="2" charset="0"/>
              </a:rPr>
              <a:t>le </a:t>
            </a:r>
            <a:r>
              <a:rPr lang="fr-FR" sz="2000" b="1" dirty="0" err="1">
                <a:solidFill>
                  <a:srgbClr val="000000"/>
                </a:solidFill>
                <a:latin typeface="Times" pitchFamily="2" charset="0"/>
              </a:rPr>
              <a:t>dataset</a:t>
            </a:r>
            <a:r>
              <a:rPr lang="fr-FR" sz="2000" b="1" dirty="0">
                <a:solidFill>
                  <a:srgbClr val="000000"/>
                </a:solidFill>
                <a:latin typeface="Times" pitchFamily="2" charset="0"/>
              </a:rPr>
              <a:t> : </a:t>
            </a:r>
            <a:r>
              <a:rPr lang="fr-FR" sz="2000" dirty="0">
                <a:solidFill>
                  <a:srgbClr val="000000"/>
                </a:solidFill>
                <a:latin typeface="Times" pitchFamily="2" charset="0"/>
              </a:rPr>
              <a:t>est pertinent pour répondre à la problématique car il possède des données solides pour comparer les pays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9FC94-E74C-D514-6DC4-C77861BA2649}"/>
              </a:ext>
            </a:extLst>
          </p:cNvPr>
          <p:cNvSpPr/>
          <p:nvPr/>
        </p:nvSpPr>
        <p:spPr>
          <a:xfrm>
            <a:off x="1141410" y="2404356"/>
            <a:ext cx="109103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Times" pitchFamily="2" charset="0"/>
              </a:rPr>
              <a:t>Pertinence du jeu de données :</a:t>
            </a:r>
            <a:endParaRPr lang="fr-FR" sz="2000" dirty="0">
              <a:latin typeface="Time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2" charset="0"/>
              </a:rPr>
              <a:t>  Tous les pays  sont concernés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2" charset="0"/>
              </a:rPr>
              <a:t>  Données relatives à l’</a:t>
            </a:r>
            <a:r>
              <a:rPr lang="fr-FR" sz="2000" dirty="0" err="1">
                <a:latin typeface="Times" pitchFamily="2" charset="0"/>
              </a:rPr>
              <a:t>éducation</a:t>
            </a:r>
            <a:r>
              <a:rPr lang="fr-FR" sz="2000" dirty="0">
                <a:latin typeface="Times" pitchFamily="2" charset="0"/>
              </a:rPr>
              <a:t> et utiles + données complémentaires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2" charset="0"/>
              </a:rPr>
              <a:t>  sources </a:t>
            </a:r>
          </a:p>
          <a:p>
            <a:endParaRPr lang="fr-FR" sz="2000" dirty="0">
              <a:latin typeface="Times" pitchFamily="2" charset="0"/>
            </a:endParaRPr>
          </a:p>
          <a:p>
            <a:r>
              <a:rPr lang="fr-FR" sz="2000" b="1" dirty="0">
                <a:latin typeface="Times" pitchFamily="2" charset="0"/>
              </a:rPr>
              <a:t>Perspective: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2" charset="0"/>
              </a:rPr>
              <a:t>Aucune information sur la société </a:t>
            </a:r>
            <a:r>
              <a:rPr lang="fr-FR" sz="2000" dirty="0" err="1">
                <a:latin typeface="Times" pitchFamily="2" charset="0"/>
              </a:rPr>
              <a:t>Academy</a:t>
            </a:r>
            <a:r>
              <a:rPr lang="fr-FR" sz="2000" dirty="0">
                <a:latin typeface="Times" pitchFamily="2" charset="0"/>
              </a:rPr>
              <a:t> pour guider l’</a:t>
            </a:r>
            <a:r>
              <a:rPr lang="fr-FR" sz="2000" dirty="0" err="1">
                <a:latin typeface="Times" pitchFamily="2" charset="0"/>
              </a:rPr>
              <a:t>étude</a:t>
            </a:r>
            <a:r>
              <a:rPr lang="fr-FR" sz="2000" dirty="0">
                <a:latin typeface="Times" pitchFamily="2" charset="0"/>
              </a:rPr>
              <a:t> (</a:t>
            </a:r>
            <a:r>
              <a:rPr lang="fr-FR" sz="2000" dirty="0" err="1">
                <a:latin typeface="Times" pitchFamily="2" charset="0"/>
              </a:rPr>
              <a:t>proximite</a:t>
            </a:r>
            <a:r>
              <a:rPr lang="fr-FR" sz="2000" dirty="0">
                <a:latin typeface="Times" pitchFamily="2" charset="0"/>
              </a:rPr>
              <a:t>́ géographique, concurrence, langue, etc.) </a:t>
            </a:r>
            <a:endParaRPr lang="fr-FR" sz="2000" b="1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2" charset="0"/>
              </a:rPr>
              <a:t> Certains indicateurs inutilisables (beaucoup de données manquantes pour comparer)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2" charset="0"/>
              </a:rPr>
              <a:t> Manque certains indicateurs business : pénétration </a:t>
            </a:r>
            <a:r>
              <a:rPr lang="fr-FR" sz="2000" dirty="0" err="1">
                <a:latin typeface="Times" pitchFamily="2" charset="0"/>
              </a:rPr>
              <a:t>Moocs</a:t>
            </a:r>
            <a:r>
              <a:rPr lang="fr-FR" sz="2000" dirty="0">
                <a:latin typeface="Times" pitchFamily="2" charset="0"/>
              </a:rPr>
              <a:t>, dépense internet, proportion d’</a:t>
            </a:r>
            <a:r>
              <a:rPr lang="fr-FR" sz="2000" dirty="0" err="1">
                <a:latin typeface="Times" pitchFamily="2" charset="0"/>
              </a:rPr>
              <a:t>élève</a:t>
            </a:r>
            <a:r>
              <a:rPr lang="fr-FR" sz="2000" dirty="0">
                <a:latin typeface="Times" pitchFamily="2" charset="0"/>
              </a:rPr>
              <a:t> se formant en dehors de leur établissement, etc.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effectLst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C6FEA46-FA1D-9866-95CD-55C3FC3943A4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9B00344-57CE-2E61-510C-577D1FFA32DD}"/>
              </a:ext>
            </a:extLst>
          </p:cNvPr>
          <p:cNvSpPr txBox="1"/>
          <p:nvPr/>
        </p:nvSpPr>
        <p:spPr>
          <a:xfrm>
            <a:off x="0" y="23726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Conclusion sur la pertinence du jeu de données </a:t>
            </a:r>
          </a:p>
        </p:txBody>
      </p:sp>
    </p:spTree>
    <p:extLst>
      <p:ext uri="{BB962C8B-B14F-4D97-AF65-F5344CB8AC3E}">
        <p14:creationId xmlns:p14="http://schemas.microsoft.com/office/powerpoint/2010/main" val="332606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5C0B0-2C2E-387C-6F33-E311E6839D20}"/>
              </a:ext>
            </a:extLst>
          </p:cNvPr>
          <p:cNvSpPr/>
          <p:nvPr/>
        </p:nvSpPr>
        <p:spPr>
          <a:xfrm>
            <a:off x="128016" y="2889504"/>
            <a:ext cx="11484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  <a:latin typeface="Times" pitchFamily="2" charset="0"/>
              </a:rPr>
              <a:t>Merci pour votre attention</a:t>
            </a:r>
            <a:endParaRPr lang="fr-F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859001"/>
            <a:ext cx="121920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dirty="0">
                <a:latin typeface="Times" pitchFamily="2" charset="0"/>
              </a:rPr>
              <a:t>Rappel de la problématique et </a:t>
            </a:r>
            <a:r>
              <a:rPr lang="fr-FR" sz="2400" dirty="0" err="1">
                <a:latin typeface="Times" pitchFamily="2" charset="0"/>
              </a:rPr>
              <a:t>pré-analyse</a:t>
            </a:r>
            <a:r>
              <a:rPr lang="fr-FR" sz="2400" dirty="0">
                <a:latin typeface="Times" pitchFamily="2" charset="0"/>
              </a:rPr>
              <a:t> ( présentation du jeu de données)</a:t>
            </a:r>
          </a:p>
          <a:p>
            <a:pPr>
              <a:lnSpc>
                <a:spcPct val="250000"/>
              </a:lnSpc>
            </a:pPr>
            <a:r>
              <a:rPr lang="fr-FR" sz="2400" dirty="0">
                <a:latin typeface="Times" pitchFamily="2" charset="0"/>
              </a:rPr>
              <a:t>Analyse pré-exploratoire</a:t>
            </a:r>
          </a:p>
          <a:p>
            <a:pPr>
              <a:lnSpc>
                <a:spcPct val="250000"/>
              </a:lnSpc>
            </a:pPr>
            <a:r>
              <a:rPr lang="fr-FR" sz="2400" dirty="0">
                <a:latin typeface="Times" pitchFamily="2" charset="0"/>
              </a:rPr>
              <a:t>Conclusions sur la pertinence du jeu de données</a:t>
            </a:r>
            <a:r>
              <a:rPr lang="fr-FR" sz="2200" dirty="0">
                <a:latin typeface="Times" pitchFamily="2" charset="0"/>
              </a:rPr>
              <a:t>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1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859001"/>
            <a:ext cx="121920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dirty="0">
                <a:latin typeface="Times" pitchFamily="2" charset="0"/>
              </a:rPr>
              <a:t>Rappel de la problématique et </a:t>
            </a:r>
            <a:r>
              <a:rPr lang="fr-FR" sz="2400" dirty="0" err="1">
                <a:latin typeface="Times" pitchFamily="2" charset="0"/>
              </a:rPr>
              <a:t>pré-analyse</a:t>
            </a:r>
            <a:r>
              <a:rPr lang="fr-FR" sz="2400" dirty="0">
                <a:latin typeface="Times" pitchFamily="2" charset="0"/>
              </a:rPr>
              <a:t> ( présentation du jeu de données)</a:t>
            </a:r>
          </a:p>
          <a:p>
            <a:pPr>
              <a:lnSpc>
                <a:spcPct val="250000"/>
              </a:lnSpc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Analyse pré-exploratoire</a:t>
            </a:r>
          </a:p>
          <a:p>
            <a:pPr>
              <a:lnSpc>
                <a:spcPct val="250000"/>
              </a:lnSpc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Conclusions sur la pertinence du jeu de données</a:t>
            </a:r>
            <a:r>
              <a:rPr lang="fr-FR" sz="22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Georgia" panose="02040502050405020303" pitchFamily="18" charset="0"/>
              </a:rPr>
              <a:t>Outline</a:t>
            </a:r>
            <a:endParaRPr lang="fr-FR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1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A7EA23-0C31-76EC-9077-9531B34D08D1}"/>
              </a:ext>
            </a:extLst>
          </p:cNvPr>
          <p:cNvSpPr/>
          <p:nvPr/>
        </p:nvSpPr>
        <p:spPr>
          <a:xfrm>
            <a:off x="0" y="10876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Times" pitchFamily="2" charset="0"/>
              </a:rPr>
              <a:t> </a:t>
            </a:r>
            <a:r>
              <a:rPr lang="fr-FR" sz="3200" dirty="0">
                <a:latin typeface="Times" pitchFamily="2" charset="0"/>
              </a:rPr>
              <a:t>Problématique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EC159FF-7ED2-F8DE-2D5D-C9942F68296F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764E11F-B5CE-FB59-7508-2CCBDFE0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1642973"/>
            <a:ext cx="2846119" cy="1209189"/>
          </a:xfrm>
          <a:prstGeom prst="rect">
            <a:avLst/>
          </a:prstGeom>
        </p:spPr>
      </p:pic>
      <p:pic>
        <p:nvPicPr>
          <p:cNvPr id="7" name="Picture 2" descr="La Banque mondiale déboursera 160 milliards de dollars d'ici fin juin 2021">
            <a:extLst>
              <a:ext uri="{FF2B5EF4-FFF2-40B4-BE49-F238E27FC236}">
                <a16:creationId xmlns:a16="http://schemas.microsoft.com/office/drawing/2014/main" id="{0074279A-75DB-A0D1-E40F-AE3E362D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616" y="3975265"/>
            <a:ext cx="1854678" cy="12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4A838AE-09CC-8C9B-07A0-A97519B16617}"/>
              </a:ext>
            </a:extLst>
          </p:cNvPr>
          <p:cNvCxnSpPr>
            <a:cxnSpLocks/>
          </p:cNvCxnSpPr>
          <p:nvPr/>
        </p:nvCxnSpPr>
        <p:spPr>
          <a:xfrm>
            <a:off x="9783288" y="3027760"/>
            <a:ext cx="0" cy="802479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12">
            <a:extLst>
              <a:ext uri="{FF2B5EF4-FFF2-40B4-BE49-F238E27FC236}">
                <a16:creationId xmlns:a16="http://schemas.microsoft.com/office/drawing/2014/main" id="{91E2F9A5-7DEA-D69D-1C13-478B134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CC75051-1FA7-E96D-5474-768FD3CC69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74420" y="1429681"/>
            <a:ext cx="7293496" cy="438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Times" pitchFamily="2" charset="0"/>
              </a:rPr>
              <a:t>Projet d’expansion à l’international d’une start-up (éducation en ligne : lycée et université)</a:t>
            </a:r>
            <a:endParaRPr lang="fr-FR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fr-FR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fr-FR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fr-FR" sz="2400" dirty="0"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673305-2F55-DF0B-0310-CCFB5E309AC5}"/>
              </a:ext>
            </a:extLst>
          </p:cNvPr>
          <p:cNvSpPr/>
          <p:nvPr/>
        </p:nvSpPr>
        <p:spPr>
          <a:xfrm>
            <a:off x="374420" y="3108649"/>
            <a:ext cx="78833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Georgia" panose="02040502050405020303" pitchFamily="18" charset="0"/>
              </a:rPr>
              <a:t>Objectif:</a:t>
            </a:r>
          </a:p>
          <a:p>
            <a:endParaRPr lang="fr-FR" sz="2400" dirty="0">
              <a:latin typeface="Georgia" panose="02040502050405020303" pitchFamily="18" charset="0"/>
            </a:endParaRPr>
          </a:p>
          <a:p>
            <a:pPr algn="just"/>
            <a:r>
              <a:rPr lang="fr-FR" sz="2400" dirty="0">
                <a:latin typeface="Times" pitchFamily="2" charset="0"/>
              </a:rPr>
              <a:t>Réaliser une analyse pré-exploratoire des données de la banque mondiale sur l’éducation.</a:t>
            </a:r>
          </a:p>
          <a:p>
            <a:pPr algn="just"/>
            <a:endParaRPr lang="fr-FR" sz="2400" dirty="0">
              <a:latin typeface="Times" pitchFamily="2" charset="0"/>
            </a:endParaRPr>
          </a:p>
          <a:p>
            <a:pPr algn="just"/>
            <a:r>
              <a:rPr lang="fr-FR" sz="2400" dirty="0">
                <a:latin typeface="Times" pitchFamily="2" charset="0"/>
              </a:rPr>
              <a:t>Déterminer si les données permettent d’informer le projet d’expansion.</a:t>
            </a:r>
          </a:p>
        </p:txBody>
      </p:sp>
    </p:spTree>
    <p:extLst>
      <p:ext uri="{BB962C8B-B14F-4D97-AF65-F5344CB8AC3E}">
        <p14:creationId xmlns:p14="http://schemas.microsoft.com/office/powerpoint/2010/main" val="9475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3">
            <a:extLst>
              <a:ext uri="{FF2B5EF4-FFF2-40B4-BE49-F238E27FC236}">
                <a16:creationId xmlns:a16="http://schemas.microsoft.com/office/drawing/2014/main" id="{33C92ED5-1D63-4B20-2984-D874DD0A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37426"/>
              </p:ext>
            </p:extLst>
          </p:nvPr>
        </p:nvGraphicFramePr>
        <p:xfrm>
          <a:off x="385156" y="1363280"/>
          <a:ext cx="11421688" cy="496914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55422">
                  <a:extLst>
                    <a:ext uri="{9D8B030D-6E8A-4147-A177-3AD203B41FA5}">
                      <a16:colId xmlns:a16="http://schemas.microsoft.com/office/drawing/2014/main" val="3661104828"/>
                    </a:ext>
                  </a:extLst>
                </a:gridCol>
                <a:gridCol w="2855422">
                  <a:extLst>
                    <a:ext uri="{9D8B030D-6E8A-4147-A177-3AD203B41FA5}">
                      <a16:colId xmlns:a16="http://schemas.microsoft.com/office/drawing/2014/main" val="538909331"/>
                    </a:ext>
                  </a:extLst>
                </a:gridCol>
                <a:gridCol w="2855422">
                  <a:extLst>
                    <a:ext uri="{9D8B030D-6E8A-4147-A177-3AD203B41FA5}">
                      <a16:colId xmlns:a16="http://schemas.microsoft.com/office/drawing/2014/main" val="2460695372"/>
                    </a:ext>
                  </a:extLst>
                </a:gridCol>
                <a:gridCol w="2855422">
                  <a:extLst>
                    <a:ext uri="{9D8B030D-6E8A-4147-A177-3AD203B41FA5}">
                      <a16:colId xmlns:a16="http://schemas.microsoft.com/office/drawing/2014/main" val="1930141790"/>
                    </a:ext>
                  </a:extLst>
                </a:gridCol>
              </a:tblGrid>
              <a:tr h="302015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 de fichier </a:t>
                      </a:r>
                      <a:endParaRPr lang="fr-FR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Descriptions </a:t>
                      </a:r>
                      <a:endParaRPr lang="fr-FR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Shape</a:t>
                      </a:r>
                      <a:endParaRPr lang="fr-FR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Valeurs manquantes et doublons </a:t>
                      </a:r>
                      <a:endParaRPr lang="fr-FR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25450"/>
                  </a:ext>
                </a:extLst>
              </a:tr>
              <a:tr h="749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EdStatsCountry.csv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fr-FR" sz="1100" b="0" dirty="0">
                        <a:effectLst/>
                      </a:endParaRPr>
                    </a:p>
                    <a:p>
                      <a:pPr algn="ctr"/>
                      <a:endParaRPr lang="fr-FR" sz="11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Informations globales sur l’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économie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 de chaque pays du monde (et de zones géographiques) </a:t>
                      </a:r>
                      <a:endParaRPr lang="fr-FR" sz="1100" b="0" dirty="0">
                        <a:effectLst/>
                      </a:endParaRPr>
                    </a:p>
                    <a:p>
                      <a:pPr algn="ctr"/>
                      <a:endParaRPr lang="fr-FR" sz="11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(241</a:t>
                      </a:r>
                      <a:r>
                        <a:rPr lang="fr-FR" sz="1100" b="1" kern="1200" dirty="0">
                          <a:solidFill>
                            <a:schemeClr val="dk1"/>
                          </a:solidFill>
                          <a:effectLst/>
                        </a:rPr>
                        <a:t>(1 par pays / zone) , 32)</a:t>
                      </a:r>
                      <a:endParaRPr lang="fr-FR" sz="11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Quelques valeurs manquantes</a:t>
                      </a:r>
                      <a:b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Aucun doublon </a:t>
                      </a:r>
                    </a:p>
                    <a:p>
                      <a:pPr algn="ctr"/>
                      <a:endParaRPr lang="fr-FR" sz="11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16611"/>
                  </a:ext>
                </a:extLst>
              </a:tr>
              <a:tr h="749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EdStatsCountry-Series.csv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fr-FR" sz="1100" b="0">
                        <a:effectLst/>
                      </a:endParaRPr>
                    </a:p>
                    <a:p>
                      <a:pPr algn="ctr"/>
                      <a:endParaRPr lang="fr-FR" sz="11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Informations sur la source des 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données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 contenues dans 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EdStatsCountry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fr-FR" sz="1100" b="0" dirty="0">
                        <a:effectLst/>
                      </a:endParaRPr>
                    </a:p>
                    <a:p>
                      <a:pPr algn="ctr"/>
                      <a:endParaRPr lang="fr-FR" sz="11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(613, 4)</a:t>
                      </a:r>
                      <a:endParaRPr lang="fr-FR" sz="11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Pas de valeur manquante (sauf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Unnamed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: 3” qui est une colonne uniquement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composée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de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NaN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) Aucun doublon </a:t>
                      </a:r>
                      <a:endParaRPr lang="fr-FR" sz="1100" b="0" kern="120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69292"/>
                  </a:ext>
                </a:extLst>
              </a:tr>
              <a:tr h="900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EdStatsData.csv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fr-FR" sz="1100" b="0">
                        <a:effectLst/>
                      </a:endParaRPr>
                    </a:p>
                    <a:p>
                      <a:pPr algn="ctr"/>
                      <a:endParaRPr lang="fr-FR" sz="11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données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depuis 1970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Donne l’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évolution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de nombreux indicateurs pour tous les pays et certains groupes de pays </a:t>
                      </a:r>
                      <a:endParaRPr lang="fr-FR" sz="1100" b="0">
                        <a:effectLst/>
                      </a:endParaRPr>
                    </a:p>
                    <a:p>
                      <a:pPr algn="ctr"/>
                      <a:endParaRPr lang="fr-FR" sz="11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(886930, 70)</a:t>
                      </a:r>
                      <a:endParaRPr lang="fr-FR" sz="11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Nombreuses valeurs manquantes Aucun doublon </a:t>
                      </a:r>
                    </a:p>
                    <a:p>
                      <a:pPr algn="ctr"/>
                      <a:endParaRPr lang="fr-FR" sz="11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56160"/>
                  </a:ext>
                </a:extLst>
              </a:tr>
              <a:tr h="1062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EdStatsFootNote.csv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fr-FR" sz="1100" b="0" dirty="0">
                        <a:effectLst/>
                      </a:endParaRPr>
                    </a:p>
                    <a:p>
                      <a:pPr algn="ctr"/>
                      <a:endParaRPr lang="fr-FR" sz="11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Contient des Informations sur l’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année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d’origine des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données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et les incertitudes sur les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données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) </a:t>
                      </a:r>
                      <a:endParaRPr lang="fr-FR" sz="1100" b="0">
                        <a:effectLst/>
                      </a:endParaRPr>
                    </a:p>
                    <a:p>
                      <a:pPr algn="ctr"/>
                      <a:endParaRPr lang="fr-FR" sz="1100" b="0">
                        <a:effectLst/>
                      </a:endParaRPr>
                    </a:p>
                    <a:p>
                      <a:pPr algn="ctr"/>
                      <a:endParaRPr lang="fr-FR" sz="1100" b="0"/>
                    </a:p>
                    <a:p>
                      <a:pPr algn="ctr"/>
                      <a:endParaRPr lang="fr-FR" sz="11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kern="1200" dirty="0">
                          <a:solidFill>
                            <a:schemeClr val="dk1"/>
                          </a:solidFill>
                          <a:effectLst/>
                        </a:rPr>
                        <a:t>(643 638, 4)</a:t>
                      </a:r>
                      <a:endParaRPr lang="fr-FR" sz="11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Pas de valeur manquante (sauf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Unnamed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: 4 qui est une colonne uniquement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composée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de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NaN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) Aucun doublon </a:t>
                      </a:r>
                    </a:p>
                    <a:p>
                      <a:pPr algn="ctr"/>
                      <a:endParaRPr lang="fr-FR" sz="11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073656"/>
                  </a:ext>
                </a:extLst>
              </a:tr>
              <a:tr h="1158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EdStatsSeries.csv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fr-FR" sz="1100" b="0">
                        <a:effectLst/>
                      </a:endParaRPr>
                    </a:p>
                    <a:p>
                      <a:pPr algn="ctr"/>
                      <a:endParaRPr lang="fr-FR" sz="11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Informations sur les indicateurs socio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économiques</a:t>
                      </a:r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disponibles dans </a:t>
                      </a:r>
                      <a:r>
                        <a:rPr lang="fr-FR" sz="1100" b="0" kern="1200" err="1">
                          <a:solidFill>
                            <a:schemeClr val="dk1"/>
                          </a:solidFill>
                          <a:effectLst/>
                        </a:rPr>
                        <a:t>EdStatsData</a:t>
                      </a:r>
                      <a:endParaRPr lang="fr-FR" sz="1100" b="0">
                        <a:effectLst/>
                      </a:endParaRPr>
                    </a:p>
                    <a:p>
                      <a:pPr algn="ctr"/>
                      <a:endParaRPr lang="fr-FR" sz="11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kern="1200" dirty="0">
                          <a:solidFill>
                            <a:schemeClr val="dk1"/>
                          </a:solidFill>
                          <a:effectLst/>
                        </a:rPr>
                        <a:t>(3665, 21)</a:t>
                      </a:r>
                      <a:endParaRPr lang="fr-FR" sz="11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Nombreuses valeurs manquantes</a:t>
                      </a:r>
                    </a:p>
                    <a:p>
                      <a:pPr algn="ctr"/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 Aucun le </a:t>
                      </a:r>
                      <a:endParaRPr lang="fr-FR" sz="1100" b="0" dirty="0">
                        <a:effectLst/>
                      </a:endParaRPr>
                    </a:p>
                    <a:p>
                      <a:pPr algn="ctr"/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</a:rPr>
                        <a:t>Aucun doublon </a:t>
                      </a:r>
                    </a:p>
                    <a:p>
                      <a:pPr algn="ctr"/>
                      <a:endParaRPr lang="fr-FR" sz="11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855985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DE4B5CD-A01D-EA41-7DB5-E20DAA41D6DA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AD846F2-552F-571B-AF72-D85341F23F3C}"/>
              </a:ext>
            </a:extLst>
          </p:cNvPr>
          <p:cNvSpPr txBox="1"/>
          <p:nvPr/>
        </p:nvSpPr>
        <p:spPr>
          <a:xfrm>
            <a:off x="0" y="175704"/>
            <a:ext cx="11970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Présentation de données 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2A5339-DD2C-6A7D-B38E-FA80B8ECD663}"/>
              </a:ext>
            </a:extLst>
          </p:cNvPr>
          <p:cNvSpPr txBox="1"/>
          <p:nvPr/>
        </p:nvSpPr>
        <p:spPr>
          <a:xfrm>
            <a:off x="385156" y="840058"/>
            <a:ext cx="6431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dirty="0">
                <a:latin typeface="Times" pitchFamily="2" charset="0"/>
              </a:rPr>
              <a:t>5 fichiers csv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8879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859001"/>
            <a:ext cx="121920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Rappel de la problématique et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pré-analyse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 ( présentation du jeu de données)</a:t>
            </a:r>
          </a:p>
          <a:p>
            <a:pPr>
              <a:lnSpc>
                <a:spcPct val="250000"/>
              </a:lnSpc>
            </a:pPr>
            <a:r>
              <a:rPr lang="fr-FR" sz="2400" dirty="0">
                <a:latin typeface="Times" pitchFamily="2" charset="0"/>
              </a:rPr>
              <a:t>Analyse pré-exploratoire</a:t>
            </a:r>
          </a:p>
          <a:p>
            <a:pPr>
              <a:lnSpc>
                <a:spcPct val="250000"/>
              </a:lnSpc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Conclusions sur la pertinence du jeu de données</a:t>
            </a:r>
            <a:r>
              <a:rPr lang="fr-FR" sz="22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1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7177B2E-168C-52F5-629E-8F78C8F55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615059"/>
              </p:ext>
            </p:extLst>
          </p:nvPr>
        </p:nvGraphicFramePr>
        <p:xfrm>
          <a:off x="2032000" y="10688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2939BD0-C47E-4A70-0391-A9880D0FDB3B}"/>
              </a:ext>
            </a:extLst>
          </p:cNvPr>
          <p:cNvSpPr txBox="1"/>
          <p:nvPr/>
        </p:nvSpPr>
        <p:spPr>
          <a:xfrm>
            <a:off x="0" y="144653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Georgia" panose="02040502050405020303" pitchFamily="18" charset="0"/>
              </a:rPr>
              <a:t> </a:t>
            </a:r>
            <a:r>
              <a:rPr lang="fr-FR" sz="3200" dirty="0">
                <a:latin typeface="Times" pitchFamily="2" charset="0"/>
              </a:rPr>
              <a:t>Analyse pré-exploratoire</a:t>
            </a:r>
          </a:p>
        </p:txBody>
      </p:sp>
    </p:spTree>
    <p:extLst>
      <p:ext uri="{BB962C8B-B14F-4D97-AF65-F5344CB8AC3E}">
        <p14:creationId xmlns:p14="http://schemas.microsoft.com/office/powerpoint/2010/main" val="321594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7E0A0E7-A9C3-105F-65FD-27999EE2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55" y="889837"/>
            <a:ext cx="8918607" cy="475659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39E82C5-39A5-0623-C54E-2C311469C71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458C179-0507-4E28-F686-42932EF8F72B}"/>
              </a:ext>
            </a:extLst>
          </p:cNvPr>
          <p:cNvCxnSpPr>
            <a:cxnSpLocks/>
          </p:cNvCxnSpPr>
          <p:nvPr/>
        </p:nvCxnSpPr>
        <p:spPr>
          <a:xfrm>
            <a:off x="4419600" y="1473200"/>
            <a:ext cx="0" cy="3589867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CDA2610-BD4C-A1F3-EDC0-187C0D5D9E91}"/>
              </a:ext>
            </a:extLst>
          </p:cNvPr>
          <p:cNvCxnSpPr>
            <a:cxnSpLocks/>
          </p:cNvCxnSpPr>
          <p:nvPr/>
        </p:nvCxnSpPr>
        <p:spPr>
          <a:xfrm>
            <a:off x="7332120" y="1456270"/>
            <a:ext cx="0" cy="3589867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19E207-821E-32A8-1EED-27202D9F38D1}"/>
              </a:ext>
            </a:extLst>
          </p:cNvPr>
          <p:cNvCxnSpPr/>
          <p:nvPr/>
        </p:nvCxnSpPr>
        <p:spPr>
          <a:xfrm>
            <a:off x="4419600" y="1473200"/>
            <a:ext cx="2946400" cy="0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40673A0-1A0B-723D-0CA1-33BF82BF66B7}"/>
              </a:ext>
            </a:extLst>
          </p:cNvPr>
          <p:cNvCxnSpPr/>
          <p:nvPr/>
        </p:nvCxnSpPr>
        <p:spPr>
          <a:xfrm>
            <a:off x="4385720" y="5046137"/>
            <a:ext cx="2946400" cy="0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3F0FE2E-B30D-A8CA-6559-C2B75EFC17F5}"/>
              </a:ext>
            </a:extLst>
          </p:cNvPr>
          <p:cNvSpPr/>
          <p:nvPr/>
        </p:nvSpPr>
        <p:spPr>
          <a:xfrm>
            <a:off x="0" y="980522"/>
            <a:ext cx="9770533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881FBB-446D-0548-009F-2D36EFDB40DA}"/>
              </a:ext>
            </a:extLst>
          </p:cNvPr>
          <p:cNvSpPr txBox="1"/>
          <p:nvPr/>
        </p:nvSpPr>
        <p:spPr>
          <a:xfrm>
            <a:off x="50181" y="205462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Pourcentage  de données manquantes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291584-3A67-0DE4-848D-4F004792A53A}"/>
              </a:ext>
            </a:extLst>
          </p:cNvPr>
          <p:cNvSpPr txBox="1"/>
          <p:nvPr/>
        </p:nvSpPr>
        <p:spPr>
          <a:xfrm>
            <a:off x="-16930" y="5749576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Filtre de données sur les années 1990-2015</a:t>
            </a:r>
          </a:p>
        </p:txBody>
      </p:sp>
      <p:sp>
        <p:nvSpPr>
          <p:cNvPr id="28" name="Flèche vers la droite 27">
            <a:extLst>
              <a:ext uri="{FF2B5EF4-FFF2-40B4-BE49-F238E27FC236}">
                <a16:creationId xmlns:a16="http://schemas.microsoft.com/office/drawing/2014/main" id="{5B11D64D-D015-8426-557D-ACFD648EFD3D}"/>
              </a:ext>
            </a:extLst>
          </p:cNvPr>
          <p:cNvSpPr/>
          <p:nvPr/>
        </p:nvSpPr>
        <p:spPr>
          <a:xfrm>
            <a:off x="497975" y="5813171"/>
            <a:ext cx="1151467" cy="46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D8A8C08-7BA9-6B28-4635-CAC16B8D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985982"/>
            <a:ext cx="10807700" cy="40640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36708D-35B7-2557-771E-9CEA096B690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3820F90D-64D6-7C8E-F864-5625501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1727201"/>
            <a:ext cx="2868468" cy="359794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37C463-6ABC-A6D7-D1EE-B51B664D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27" y="1556328"/>
            <a:ext cx="6126595" cy="407832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249C4E-9483-C2E5-EBF0-5DB1CC0821B0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Groupe d’indicateurs: Pourcentage des « NaN »</a:t>
            </a:r>
          </a:p>
        </p:txBody>
      </p:sp>
    </p:spTree>
    <p:extLst>
      <p:ext uri="{BB962C8B-B14F-4D97-AF65-F5344CB8AC3E}">
        <p14:creationId xmlns:p14="http://schemas.microsoft.com/office/powerpoint/2010/main" val="233347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648</Words>
  <Application>Microsoft Macintosh PowerPoint</Application>
  <PresentationFormat>Grand écran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Times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assali</dc:creator>
  <cp:lastModifiedBy>mohamed assali</cp:lastModifiedBy>
  <cp:revision>32</cp:revision>
  <dcterms:created xsi:type="dcterms:W3CDTF">2022-06-28T07:44:44Z</dcterms:created>
  <dcterms:modified xsi:type="dcterms:W3CDTF">2023-03-28T10:27:20Z</dcterms:modified>
</cp:coreProperties>
</file>