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4" r:id="rId4"/>
    <p:sldId id="258" r:id="rId5"/>
    <p:sldId id="286" r:id="rId6"/>
    <p:sldId id="259" r:id="rId7"/>
    <p:sldId id="275" r:id="rId8"/>
    <p:sldId id="276" r:id="rId9"/>
    <p:sldId id="287" r:id="rId10"/>
    <p:sldId id="293" r:id="rId11"/>
    <p:sldId id="278" r:id="rId12"/>
    <p:sldId id="288" r:id="rId13"/>
    <p:sldId id="285" r:id="rId14"/>
    <p:sldId id="279" r:id="rId15"/>
    <p:sldId id="280" r:id="rId16"/>
    <p:sldId id="281" r:id="rId17"/>
    <p:sldId id="282" r:id="rId18"/>
    <p:sldId id="290" r:id="rId19"/>
    <p:sldId id="294" r:id="rId20"/>
    <p:sldId id="291" r:id="rId21"/>
    <p:sldId id="292" r:id="rId22"/>
    <p:sldId id="27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746"/>
  </p:normalViewPr>
  <p:slideViewPr>
    <p:cSldViewPr snapToGrid="0" snapToObjects="1">
      <p:cViewPr varScale="1">
        <p:scale>
          <a:sx n="83" d="100"/>
          <a:sy n="83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1D06-1271-43FB-BCE6-6A988EF71FB3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475D-2AE8-47A5-A775-96178753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9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475D-2AE8-47A5-A775-961787532F1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23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93C71-0FE2-9926-A660-9FA64FA4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93DC8-80A3-2BFC-4814-831B00D5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58DB4-F7CF-0EBA-B9B2-DEA1F6F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5F9-3356-4A3F-BDC3-5934E6D8648B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0338-C449-1FD4-DC86-62CBD4B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989F9-9AE6-2D47-DE09-0BAE954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EF3-01C9-7D71-E560-04C023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AF2B5-A946-AC2F-0707-15824B1F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D68DE-1303-CD3A-F276-F11BBFE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6723-BB16-493C-A6CB-4B8FEA4BD159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F0DC-46C8-96C0-9313-00173AEA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B4372-B4C4-1DC2-3041-54C5A7F8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B3BFE-3D72-0276-9197-8678E657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757E0F-D2D4-51CA-0B9F-25300D8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B0BBF-8692-643E-F1A2-61E26BB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3FEC-5AEA-47F8-948E-F06E3C6F5EEC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3CDA2-0B59-64D9-BAAF-98138A0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8ADD3-0442-7D94-B18E-7DDEDD7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AC15A-6FCD-96CA-4311-E6412FF7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EDA8-369C-9AAA-53E7-7540156C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7725-6BD5-7633-8668-57D6E3C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A247-854C-4F15-961C-8803C4CAECCB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2E052-695D-AA15-24C2-9B741ED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0E3BF-84B5-A6C6-1F1B-5211692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AD1B-F072-196F-BD96-EF84F7E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2E35A-1126-FA6D-97BB-313737FF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55A4-5693-9B7A-322B-9CB26427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05F-90C5-48AF-B6AD-7F42A8E7D0E8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27C2E-395F-50FC-871F-52AE009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3E1B-C011-20BA-FC11-6E4EE3F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8847E-2D7C-EEFF-83BB-DC147085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C7935-7B69-3AAC-876D-9B8566CC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8A17AD-949F-8873-0F73-FA848766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1A918-94AF-D01A-C619-E0D58167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06-499E-499D-8550-8837AEEF5791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63639-555A-A439-B69C-EAE4C90A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D78E3A-30B1-9C56-274F-9E62AEA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25F8-EACF-8B3F-D1C8-0AC04395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E5461-F8CD-96AF-DA08-2B8B40D6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AE300-43D3-53E3-A0D1-832BEDEB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B707C-EC55-64D1-A543-EFC22648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15EC12-DCB9-BA05-4889-72A397A7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0ECE04-71B1-BC95-EF18-834BFE6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5D4E-B161-44A6-9BAF-4901CC832E3D}" type="datetime1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8ECD13-716C-7981-A317-A6AB7CDE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3AFA28-D710-862B-663C-C9FB78F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E74C-913A-8455-F27C-805377DB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544420-5BA0-7108-15EA-FB6BC42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40C-4069-4606-8D73-39D6D4F885CC}" type="datetime1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FB328-1850-21AE-FB50-6E25C35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9535E-D1BE-3624-DFDC-D8F553A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D43B99-D8B5-5139-8DEC-E006CD0A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343-14CB-48CF-A9EC-9FA646570F95}" type="datetime1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450F55-07E7-9BD5-60EE-7911F8C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38C40-2CA8-DCA5-A690-8A82B903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66547-26B3-0ADE-595E-4964C15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C6457-1864-1A5A-2FF8-441092B2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53E6-1D92-6FE7-CA46-CF88B488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8D866-8A55-05DF-DDA3-068A42B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3134-7616-4766-A829-8D957F411575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71ECE-9E4C-2BDC-1DC2-6791189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C0C14-E767-9678-F4AC-B5C57ED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4B5FD-AC70-60B8-F960-A204BD0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C3C5AA-0609-B473-D530-17F0655B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714AD-C1CD-064D-983F-3EF1ECC4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6EA0-8D03-09CA-1F34-B295CA3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1317-8B86-461D-A585-5FC3E2853A44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A0E48E-452A-BC74-E70F-2BEC3E4D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09FCF-5C0F-5C3A-F9AA-888A1E5A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697292-BFAD-A56F-26E9-63D0996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647C5-4C91-3140-37C9-BA2F8CAC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A3ECD-9C05-4C68-D5AE-F257E835A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19F1-6F95-44F7-9BFD-08FF1DEEFBE6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228-6802-F4D1-9DA9-5D324EB0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E2791-32C8-1EFD-EA3F-152E29FD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D70A68-DC0A-1974-A75B-709F6E3F7456}"/>
              </a:ext>
            </a:extLst>
          </p:cNvPr>
          <p:cNvSpPr/>
          <p:nvPr/>
        </p:nvSpPr>
        <p:spPr>
          <a:xfrm>
            <a:off x="0" y="1884361"/>
            <a:ext cx="12192000" cy="1215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0BF72C0-0CFD-270E-0704-4CEF36FB3184}"/>
              </a:ext>
            </a:extLst>
          </p:cNvPr>
          <p:cNvSpPr txBox="1">
            <a:spLocks/>
          </p:cNvSpPr>
          <p:nvPr/>
        </p:nvSpPr>
        <p:spPr>
          <a:xfrm>
            <a:off x="2286000" y="436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1F9E9DE0-5000-16FE-EEF6-905D898CE059}"/>
              </a:ext>
            </a:extLst>
          </p:cNvPr>
          <p:cNvSpPr txBox="1">
            <a:spLocks/>
          </p:cNvSpPr>
          <p:nvPr/>
        </p:nvSpPr>
        <p:spPr>
          <a:xfrm>
            <a:off x="27432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C7A62B1-CCC3-B69D-903A-ABE900554EA4}"/>
              </a:ext>
            </a:extLst>
          </p:cNvPr>
          <p:cNvSpPr txBox="1">
            <a:spLocks/>
          </p:cNvSpPr>
          <p:nvPr/>
        </p:nvSpPr>
        <p:spPr>
          <a:xfrm>
            <a:off x="2895600" y="4973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8425F50E-695C-BDA4-E7BE-ED2BF4AA6185}"/>
              </a:ext>
            </a:extLst>
          </p:cNvPr>
          <p:cNvSpPr txBox="1">
            <a:spLocks/>
          </p:cNvSpPr>
          <p:nvPr/>
        </p:nvSpPr>
        <p:spPr>
          <a:xfrm>
            <a:off x="3048000" y="5126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5A98858-3225-52BD-287B-37B8F8FFDCE5}"/>
              </a:ext>
            </a:extLst>
          </p:cNvPr>
          <p:cNvSpPr txBox="1">
            <a:spLocks/>
          </p:cNvSpPr>
          <p:nvPr/>
        </p:nvSpPr>
        <p:spPr>
          <a:xfrm>
            <a:off x="3200400" y="527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8BEE15B-CBA7-C274-9D35-2C5491D7229D}"/>
              </a:ext>
            </a:extLst>
          </p:cNvPr>
          <p:cNvSpPr txBox="1">
            <a:spLocks/>
          </p:cNvSpPr>
          <p:nvPr/>
        </p:nvSpPr>
        <p:spPr>
          <a:xfrm>
            <a:off x="33528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667ADAF-23A6-C47F-70C8-A7C93B354B71}"/>
              </a:ext>
            </a:extLst>
          </p:cNvPr>
          <p:cNvSpPr txBox="1">
            <a:spLocks/>
          </p:cNvSpPr>
          <p:nvPr/>
        </p:nvSpPr>
        <p:spPr>
          <a:xfrm>
            <a:off x="3505200" y="558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B6234BCC-BD4A-63CA-08C7-65FEEE085DC7}"/>
              </a:ext>
            </a:extLst>
          </p:cNvPr>
          <p:cNvSpPr txBox="1">
            <a:spLocks/>
          </p:cNvSpPr>
          <p:nvPr/>
        </p:nvSpPr>
        <p:spPr>
          <a:xfrm>
            <a:off x="3810000" y="588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4CD39588-2055-9BCD-958B-628BAB51540B}"/>
              </a:ext>
            </a:extLst>
          </p:cNvPr>
          <p:cNvSpPr txBox="1">
            <a:spLocks/>
          </p:cNvSpPr>
          <p:nvPr/>
        </p:nvSpPr>
        <p:spPr>
          <a:xfrm>
            <a:off x="3962400" y="6040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8188BA5-A0A9-25C5-3DFE-417ABE1E33FE}"/>
              </a:ext>
            </a:extLst>
          </p:cNvPr>
          <p:cNvSpPr txBox="1">
            <a:spLocks/>
          </p:cNvSpPr>
          <p:nvPr/>
        </p:nvSpPr>
        <p:spPr>
          <a:xfrm>
            <a:off x="4114800" y="6192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8435012-64A9-7A3F-A7B1-AFBEA4D457AA}"/>
              </a:ext>
            </a:extLst>
          </p:cNvPr>
          <p:cNvSpPr txBox="1">
            <a:spLocks/>
          </p:cNvSpPr>
          <p:nvPr/>
        </p:nvSpPr>
        <p:spPr>
          <a:xfrm>
            <a:off x="4267200" y="634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859798D-8922-65D0-2D90-A60F2999C9E4}"/>
              </a:ext>
            </a:extLst>
          </p:cNvPr>
          <p:cNvSpPr txBox="1">
            <a:spLocks/>
          </p:cNvSpPr>
          <p:nvPr/>
        </p:nvSpPr>
        <p:spPr>
          <a:xfrm>
            <a:off x="4419600" y="6497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72E6CB-12AD-55D4-6077-3BC36C510D04}"/>
              </a:ext>
            </a:extLst>
          </p:cNvPr>
          <p:cNvSpPr txBox="1"/>
          <p:nvPr/>
        </p:nvSpPr>
        <p:spPr>
          <a:xfrm>
            <a:off x="0" y="210885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</a:rPr>
              <a:t>Projet </a:t>
            </a:r>
            <a:r>
              <a:rPr lang="fr-FR" sz="2800" dirty="0" smtClean="0">
                <a:latin typeface="Times" pitchFamily="2" charset="0"/>
              </a:rPr>
              <a:t>n°4 </a:t>
            </a:r>
            <a:r>
              <a:rPr lang="fr-FR" sz="2800" dirty="0">
                <a:latin typeface="Times" pitchFamily="2" charset="0"/>
              </a:rPr>
              <a:t>Anticipez les besoins en consommation de bâtiments</a:t>
            </a:r>
          </a:p>
        </p:txBody>
      </p:sp>
      <p:sp>
        <p:nvSpPr>
          <p:cNvPr id="35" name="Sous-titre 2">
            <a:extLst>
              <a:ext uri="{FF2B5EF4-FFF2-40B4-BE49-F238E27FC236}">
                <a16:creationId xmlns:a16="http://schemas.microsoft.com/office/drawing/2014/main" id="{812BAB46-E787-1FC1-0069-53EFA8D5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020081"/>
            <a:ext cx="5384799" cy="1655762"/>
          </a:xfrm>
        </p:spPr>
        <p:txBody>
          <a:bodyPr/>
          <a:lstStyle/>
          <a:p>
            <a:r>
              <a:rPr lang="fr-FR" dirty="0">
                <a:latin typeface="Times" pitchFamily="2" charset="0"/>
              </a:rPr>
              <a:t>Soutenance de Projet : </a:t>
            </a:r>
            <a:r>
              <a:rPr lang="fr-FR" dirty="0" smtClean="0">
                <a:latin typeface="Times" pitchFamily="2" charset="0"/>
              </a:rPr>
              <a:t>15/09/2022 </a:t>
            </a:r>
            <a:endParaRPr lang="fr-FR" dirty="0">
              <a:latin typeface="Times" pitchFamily="2" charset="0"/>
            </a:endParaRPr>
          </a:p>
          <a:p>
            <a:r>
              <a:rPr lang="fr-FR" dirty="0">
                <a:latin typeface="Times" pitchFamily="2" charset="0"/>
              </a:rPr>
              <a:t>ASSALI Mohamed</a:t>
            </a:r>
          </a:p>
          <a:p>
            <a:endParaRPr lang="fr-FR" dirty="0"/>
          </a:p>
        </p:txBody>
      </p:sp>
      <p:pic>
        <p:nvPicPr>
          <p:cNvPr id="21" name="Picture 2" descr="Avis Openclassrooms, se former en ligne | On a testé pour toi">
            <a:extLst>
              <a:ext uri="{FF2B5EF4-FFF2-40B4-BE49-F238E27FC236}">
                <a16:creationId xmlns:a16="http://schemas.microsoft.com/office/drawing/2014/main" id="{E0A465A6-B2A4-4BCF-1A68-6EA34F86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" y="1219"/>
            <a:ext cx="2207491" cy="105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" descr="page4image36765696">
            <a:extLst>
              <a:ext uri="{FF2B5EF4-FFF2-40B4-BE49-F238E27FC236}">
                <a16:creationId xmlns:a16="http://schemas.microsoft.com/office/drawing/2014/main" id="{1BDB4DA0-8AD6-6A43-82CA-4C34E220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565" y="91878"/>
            <a:ext cx="3260436" cy="11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4218" y="1272208"/>
            <a:ext cx="1152939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Idées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écartées</a:t>
            </a:r>
          </a:p>
          <a:p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•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liées à la proportion des sources d’énergie (coûteux à obtenir pour futures données) </a:t>
            </a: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Idées retenues</a:t>
            </a: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• regroupement des catégories pour les variables catégorielles </a:t>
            </a:r>
          </a:p>
          <a:p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•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One Hot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Encoding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: Transformation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des 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avec n catégories en n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booléennes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•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Suppression de colonnes non pertinentes pour notre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modèle:</a:t>
            </a: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     Données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avec une unique information (exemple : State) </a:t>
            </a: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•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Données sans information pertinente pour le modèle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(exemple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DefaultData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</a:p>
          <a:p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•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redondantes (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address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/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zipcode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remplacées par latitude et longitude) </a:t>
            </a: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>
                <a:latin typeface="Times" pitchFamily="2" charset="0"/>
              </a:rPr>
              <a:t>Features</a:t>
            </a:r>
            <a:r>
              <a:rPr lang="fr-FR" sz="3200" dirty="0" smtClean="0">
                <a:latin typeface="Times" pitchFamily="2" charset="0"/>
              </a:rPr>
              <a:t> </a:t>
            </a:r>
            <a:r>
              <a:rPr lang="fr-FR" sz="3200" dirty="0" err="1" smtClean="0">
                <a:latin typeface="Times" pitchFamily="2" charset="0"/>
              </a:rPr>
              <a:t>engeneering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10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EB7C5C9-2B03-6546-02C8-0F433BDBA747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2099CED-8DDB-FD12-F443-E3E57C84E631}"/>
              </a:ext>
            </a:extLst>
          </p:cNvPr>
          <p:cNvSpPr txBox="1"/>
          <p:nvPr/>
        </p:nvSpPr>
        <p:spPr>
          <a:xfrm>
            <a:off x="5855855" y="1424717"/>
            <a:ext cx="59297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" pitchFamily="2" charset="0"/>
              </a:rPr>
              <a:t>Nous constatons des corrélations linéaires positives fortes </a:t>
            </a:r>
            <a:r>
              <a:rPr lang="fr-FR" sz="2000" dirty="0" smtClean="0">
                <a:latin typeface="Times" pitchFamily="2" charset="0"/>
              </a:rPr>
              <a:t>entre </a:t>
            </a:r>
            <a:r>
              <a:rPr lang="fr-FR" sz="2000" dirty="0" err="1" smtClean="0">
                <a:latin typeface="Times" pitchFamily="2" charset="0"/>
              </a:rPr>
              <a:t>Numberofloors</a:t>
            </a:r>
            <a:r>
              <a:rPr lang="fr-FR" sz="2000" dirty="0" smtClean="0">
                <a:latin typeface="Times" pitchFamily="2" charset="0"/>
              </a:rPr>
              <a:t> et les deux variables </a:t>
            </a:r>
            <a:r>
              <a:rPr lang="fr-FR" sz="2000" dirty="0" err="1" smtClean="0">
                <a:latin typeface="Times" pitchFamily="2" charset="0"/>
              </a:rPr>
              <a:t>Property</a:t>
            </a:r>
            <a:r>
              <a:rPr lang="fr-FR" sz="2000" dirty="0" smtClean="0">
                <a:latin typeface="Times" pitchFamily="2" charset="0"/>
              </a:rPr>
              <a:t> </a:t>
            </a:r>
            <a:r>
              <a:rPr lang="fr-FR" sz="2000" dirty="0" err="1" smtClean="0">
                <a:latin typeface="Times" pitchFamily="2" charset="0"/>
              </a:rPr>
              <a:t>GFABuildings</a:t>
            </a:r>
            <a:r>
              <a:rPr lang="fr-FR" sz="2000" dirty="0" smtClean="0">
                <a:latin typeface="Times" pitchFamily="2" charset="0"/>
              </a:rPr>
              <a:t> et </a:t>
            </a:r>
            <a:r>
              <a:rPr lang="fr-FR" sz="2000" dirty="0" err="1" smtClean="0">
                <a:latin typeface="Times" pitchFamily="2" charset="0"/>
              </a:rPr>
              <a:t>LargestPropertyUseTypeGFA</a:t>
            </a:r>
            <a:r>
              <a:rPr lang="fr-FR" sz="2000" dirty="0" smtClean="0">
                <a:latin typeface="Times" pitchFamily="2" charset="0"/>
              </a:rPr>
              <a:t> </a:t>
            </a:r>
            <a:endParaRPr lang="fr-FR" sz="2000" dirty="0">
              <a:latin typeface="Times" pitchFamily="2" charset="0"/>
            </a:endParaRPr>
          </a:p>
          <a:p>
            <a:pPr algn="just"/>
            <a:endParaRPr lang="fr-FR" sz="2000" dirty="0" smtClean="0">
              <a:latin typeface="Times" pitchFamily="2" charset="0"/>
            </a:endParaRPr>
          </a:p>
          <a:p>
            <a:pPr algn="just"/>
            <a:endParaRPr lang="fr-FR" sz="2000" dirty="0">
              <a:latin typeface="Times" pitchFamily="2" charset="0"/>
            </a:endParaRPr>
          </a:p>
          <a:p>
            <a:pPr algn="just"/>
            <a:endParaRPr lang="fr-FR" sz="2000" dirty="0" smtClean="0">
              <a:latin typeface="Times" pitchFamily="2" charset="0"/>
            </a:endParaRPr>
          </a:p>
          <a:p>
            <a:pPr algn="just"/>
            <a:endParaRPr lang="fr-FR" sz="2000" dirty="0">
              <a:latin typeface="Times" pitchFamily="2" charset="0"/>
            </a:endParaRPr>
          </a:p>
          <a:p>
            <a:pPr algn="just"/>
            <a:r>
              <a:rPr lang="fr-FR" sz="2000" dirty="0" smtClean="0">
                <a:latin typeface="Times" pitchFamily="2" charset="0"/>
              </a:rPr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Analyse Multivariée: Recherche de </a:t>
            </a:r>
            <a:r>
              <a:rPr lang="fr-FR" sz="3200" dirty="0" smtClean="0">
                <a:latin typeface="Times" pitchFamily="2" charset="0"/>
              </a:rPr>
              <a:t>corrélations</a:t>
            </a:r>
            <a:endParaRPr lang="fr-FR" sz="3200" dirty="0">
              <a:latin typeface="Times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7" y="1025731"/>
            <a:ext cx="5037988" cy="4566957"/>
          </a:xfrm>
          <a:prstGeom prst="rect">
            <a:avLst/>
          </a:prstGeom>
        </p:spPr>
      </p:pic>
      <p:sp>
        <p:nvSpPr>
          <p:cNvPr id="7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 txBox="1">
            <a:spLocks/>
          </p:cNvSpPr>
          <p:nvPr/>
        </p:nvSpPr>
        <p:spPr>
          <a:xfrm>
            <a:off x="170872" y="5518797"/>
            <a:ext cx="12192000" cy="1063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>
                <a:latin typeface="Times" pitchFamily="2" charset="0"/>
              </a:rPr>
              <a:t>Suppression des deux variables qui présentent une forte corrélations </a:t>
            </a:r>
            <a:endParaRPr lang="fr-FR" sz="2400" dirty="0">
              <a:latin typeface="Times" pitchFamily="2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822036" y="5952718"/>
            <a:ext cx="997528" cy="272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855855" y="309400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sz="2000" dirty="0">
                <a:latin typeface="Times" pitchFamily="2" charset="0"/>
              </a:rPr>
              <a:t>Coefficients de corrélation proche de 1 entre </a:t>
            </a:r>
            <a:r>
              <a:rPr lang="fr-FR" sz="2000" dirty="0" err="1">
                <a:latin typeface="Times" pitchFamily="2" charset="0"/>
              </a:rPr>
              <a:t>PropertyGFATotal</a:t>
            </a:r>
            <a:r>
              <a:rPr lang="fr-FR" sz="2000" dirty="0">
                <a:latin typeface="Times" pitchFamily="2" charset="0"/>
              </a:rPr>
              <a:t> et les deux variables deux variables </a:t>
            </a:r>
            <a:r>
              <a:rPr lang="fr-FR" sz="2000" dirty="0" err="1">
                <a:latin typeface="Times" pitchFamily="2" charset="0"/>
              </a:rPr>
              <a:t>Property</a:t>
            </a:r>
            <a:r>
              <a:rPr lang="fr-FR" sz="2000" dirty="0">
                <a:latin typeface="Times" pitchFamily="2" charset="0"/>
              </a:rPr>
              <a:t> </a:t>
            </a:r>
            <a:r>
              <a:rPr lang="fr-FR" sz="2000" dirty="0" err="1">
                <a:latin typeface="Times" pitchFamily="2" charset="0"/>
              </a:rPr>
              <a:t>GFABuildings</a:t>
            </a:r>
            <a:r>
              <a:rPr lang="fr-FR" sz="2000" dirty="0">
                <a:latin typeface="Times" pitchFamily="2" charset="0"/>
              </a:rPr>
              <a:t> et </a:t>
            </a:r>
            <a:r>
              <a:rPr lang="fr-FR" sz="2000" dirty="0" err="1">
                <a:latin typeface="Times" pitchFamily="2" charset="0"/>
              </a:rPr>
              <a:t>LargestPropertyUseTypeGFA</a:t>
            </a:r>
            <a:r>
              <a:rPr lang="fr-FR" sz="2000" dirty="0">
                <a:latin typeface="Times" pitchFamily="2" charset="0"/>
              </a:rPr>
              <a:t> 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11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</a:t>
            </a:r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43696"/>
              </p:ext>
            </p:extLst>
          </p:nvPr>
        </p:nvGraphicFramePr>
        <p:xfrm>
          <a:off x="1364471" y="1405523"/>
          <a:ext cx="9030879" cy="3994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93">
                  <a:extLst>
                    <a:ext uri="{9D8B030D-6E8A-4147-A177-3AD203B41FA5}">
                      <a16:colId xmlns:a16="http://schemas.microsoft.com/office/drawing/2014/main" val="3926769744"/>
                    </a:ext>
                  </a:extLst>
                </a:gridCol>
                <a:gridCol w="3010293">
                  <a:extLst>
                    <a:ext uri="{9D8B030D-6E8A-4147-A177-3AD203B41FA5}">
                      <a16:colId xmlns:a16="http://schemas.microsoft.com/office/drawing/2014/main" val="478721240"/>
                    </a:ext>
                  </a:extLst>
                </a:gridCol>
                <a:gridCol w="3010293">
                  <a:extLst>
                    <a:ext uri="{9D8B030D-6E8A-4147-A177-3AD203B41FA5}">
                      <a16:colId xmlns:a16="http://schemas.microsoft.com/office/drawing/2014/main" val="3049091203"/>
                    </a:ext>
                  </a:extLst>
                </a:gridCol>
              </a:tblGrid>
              <a:tr h="1133983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Sélection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des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Entrainement des modèles sur des données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Optimisation des 3 modèles les plus prometteurs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56275"/>
                  </a:ext>
                </a:extLst>
              </a:tr>
              <a:tr h="2067395">
                <a:tc>
                  <a:txBody>
                    <a:bodyPr/>
                    <a:lstStyle/>
                    <a:p>
                      <a:pPr algn="just"/>
                      <a:r>
                        <a:rPr lang="fr-FR" dirty="0" err="1" smtClean="0"/>
                        <a:t>Preprocessing</a:t>
                      </a:r>
                      <a:endParaRPr lang="fr-FR" dirty="0" smtClean="0"/>
                    </a:p>
                    <a:p>
                      <a:pPr algn="just">
                        <a:defRPr/>
                      </a:pPr>
                      <a:endParaRPr lang="fr-FR" dirty="0" smtClean="0"/>
                    </a:p>
                    <a:p>
                      <a:pPr algn="just">
                        <a:defRPr/>
                      </a:pPr>
                      <a:r>
                        <a:rPr lang="fr-FR" dirty="0" smtClean="0"/>
                        <a:t>Méthode RFECV et RFE</a:t>
                      </a:r>
                    </a:p>
                    <a:p>
                      <a:pPr algn="just">
                        <a:defRPr/>
                      </a:pPr>
                      <a:endParaRPr lang="fr-FR" dirty="0" smtClean="0"/>
                    </a:p>
                    <a:p>
                      <a:pPr algn="just">
                        <a:defRPr/>
                      </a:pPr>
                      <a:r>
                        <a:rPr lang="fr-FR" dirty="0" smtClean="0"/>
                        <a:t>Enregistrement du scores de  chaque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err="1" smtClean="0"/>
                        <a:t>Preprocessing</a:t>
                      </a:r>
                      <a:endParaRPr lang="fr-FR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Entrainement modèles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Enregistrement du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 de la</a:t>
                      </a:r>
                      <a:r>
                        <a:rPr lang="fr-FR" baseline="0" dirty="0" smtClean="0"/>
                        <a:t> méthode </a:t>
                      </a:r>
                      <a:r>
                        <a:rPr lang="fr-FR" dirty="0" err="1" smtClean="0"/>
                        <a:t>gridsearchCV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39945"/>
                  </a:ext>
                </a:extLst>
              </a:tr>
              <a:tr h="793069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Choix</a:t>
                      </a:r>
                      <a:r>
                        <a:rPr lang="fr-FR" baseline="0" dirty="0" smtClean="0"/>
                        <a:t> des variables les plus prometteuses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Choix des 3 modèles les plus prometteurs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</a:rPr>
                        <a:t>Choix du meilleur </a:t>
                      </a:r>
                      <a:r>
                        <a:rPr lang="fr-FR" sz="1800" dirty="0" err="1" smtClean="0">
                          <a:solidFill>
                            <a:schemeClr val="tx1"/>
                          </a:solidFill>
                        </a:rPr>
                        <a:t>modéle</a:t>
                      </a:r>
                      <a:endParaRPr lang="fr-F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30657"/>
                  </a:ext>
                </a:extLst>
              </a:tr>
            </a:tbl>
          </a:graphicData>
        </a:graphic>
      </p:graphicFrame>
      <p:sp>
        <p:nvSpPr>
          <p:cNvPr id="23" name="Flèche : bas 8">
            <a:extLst>
              <a:ext uri="{FF2B5EF4-FFF2-40B4-BE49-F238E27FC236}">
                <a16:creationId xmlns:a16="http://schemas.microsoft.com/office/drawing/2014/main" id="{9A9095D8-CE1C-49D3-B9CA-3AF90D3ACFF0}"/>
              </a:ext>
            </a:extLst>
          </p:cNvPr>
          <p:cNvSpPr/>
          <p:nvPr/>
        </p:nvSpPr>
        <p:spPr>
          <a:xfrm>
            <a:off x="5082882" y="2807004"/>
            <a:ext cx="171453" cy="37389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bas 8">
            <a:extLst>
              <a:ext uri="{FF2B5EF4-FFF2-40B4-BE49-F238E27FC236}">
                <a16:creationId xmlns:a16="http://schemas.microsoft.com/office/drawing/2014/main" id="{9A9095D8-CE1C-49D3-B9CA-3AF90D3ACFF0}"/>
              </a:ext>
            </a:extLst>
          </p:cNvPr>
          <p:cNvSpPr/>
          <p:nvPr/>
        </p:nvSpPr>
        <p:spPr>
          <a:xfrm>
            <a:off x="5100468" y="3392989"/>
            <a:ext cx="171453" cy="37389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8">
            <a:extLst>
              <a:ext uri="{FF2B5EF4-FFF2-40B4-BE49-F238E27FC236}">
                <a16:creationId xmlns:a16="http://schemas.microsoft.com/office/drawing/2014/main" id="{9A9095D8-CE1C-49D3-B9CA-3AF90D3ACFF0}"/>
              </a:ext>
            </a:extLst>
          </p:cNvPr>
          <p:cNvSpPr/>
          <p:nvPr/>
        </p:nvSpPr>
        <p:spPr>
          <a:xfrm>
            <a:off x="1914938" y="2835285"/>
            <a:ext cx="171453" cy="37389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8">
            <a:extLst>
              <a:ext uri="{FF2B5EF4-FFF2-40B4-BE49-F238E27FC236}">
                <a16:creationId xmlns:a16="http://schemas.microsoft.com/office/drawing/2014/main" id="{9A9095D8-CE1C-49D3-B9CA-3AF90D3ACFF0}"/>
              </a:ext>
            </a:extLst>
          </p:cNvPr>
          <p:cNvSpPr/>
          <p:nvPr/>
        </p:nvSpPr>
        <p:spPr>
          <a:xfrm>
            <a:off x="1884242" y="3392988"/>
            <a:ext cx="171453" cy="37389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Times" pitchFamily="2" charset="0"/>
              </a:rPr>
              <a:t>Modélisation: Etape de construction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13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2939BD0-C47E-4A70-0391-A9880D0FDB3B}"/>
              </a:ext>
            </a:extLst>
          </p:cNvPr>
          <p:cNvSpPr txBox="1"/>
          <p:nvPr/>
        </p:nvSpPr>
        <p:spPr>
          <a:xfrm>
            <a:off x="0" y="144653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Georgia" panose="02040502050405020303" pitchFamily="18" charset="0"/>
              </a:rPr>
              <a:t> </a:t>
            </a:r>
            <a:r>
              <a:rPr lang="fr-FR" sz="3200" dirty="0" smtClean="0">
                <a:latin typeface="Georgia" panose="02040502050405020303" pitchFamily="18" charset="0"/>
              </a:rPr>
              <a:t>Modélisation: </a:t>
            </a:r>
            <a:r>
              <a:rPr lang="fr-FR" sz="3200" dirty="0" smtClean="0">
                <a:latin typeface="Times" pitchFamily="2" charset="0"/>
              </a:rPr>
              <a:t>Sélection de variables </a:t>
            </a:r>
            <a:endParaRPr lang="fr-FR" sz="3200" dirty="0">
              <a:latin typeface="Times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3" y="1089888"/>
            <a:ext cx="5378886" cy="350192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39" y="914427"/>
            <a:ext cx="5274953" cy="35744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8423" y="4776738"/>
            <a:ext cx="553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RFECV : Variation du score en fonction du nombre de variable éliminée: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18037" y="4802862"/>
            <a:ext cx="55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RFE : Importance de chaque </a:t>
            </a:r>
            <a:r>
              <a:rPr lang="fr-FR" dirty="0" err="1" smtClean="0"/>
              <a:t>feature</a:t>
            </a:r>
            <a:r>
              <a:rPr lang="fr-FR" dirty="0" smtClean="0"/>
              <a:t> pour la prédiction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628073" y="5791200"/>
            <a:ext cx="1274618" cy="45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150911" y="5737029"/>
            <a:ext cx="940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8 </a:t>
            </a:r>
            <a:r>
              <a:rPr lang="fr-FR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à conserver pour la modélisation </a:t>
            </a: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76291" y="1061861"/>
            <a:ext cx="1440873" cy="13529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14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92" y="2470727"/>
            <a:ext cx="8519152" cy="27675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92" y="1269159"/>
            <a:ext cx="8527519" cy="754445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669309" y="2835564"/>
            <a:ext cx="7361382" cy="3879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98435" y="3602183"/>
            <a:ext cx="7532255" cy="3879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82640" y="4733639"/>
            <a:ext cx="7532255" cy="3879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775854" y="5689600"/>
            <a:ext cx="1533236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498435" y="5737029"/>
            <a:ext cx="940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3 Modèles à conserver</a:t>
            </a: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Times" pitchFamily="2" charset="0"/>
              </a:rPr>
              <a:t>Modélisation: Comparaison des </a:t>
            </a:r>
            <a:r>
              <a:rPr lang="fr-FR" sz="3200" dirty="0" err="1" smtClean="0">
                <a:latin typeface="Times" pitchFamily="2" charset="0"/>
              </a:rPr>
              <a:t>modéles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15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1525845"/>
            <a:ext cx="7973656" cy="446145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789382" y="5968093"/>
            <a:ext cx="940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Modèle Sélectionner: </a:t>
            </a:r>
            <a:r>
              <a:rPr lang="fr-FR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RandomForest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(n-</a:t>
            </a:r>
            <a:r>
              <a:rPr lang="fr-FR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estimator</a:t>
            </a:r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= 100)</a:t>
            </a: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274617" y="5987295"/>
            <a:ext cx="1357747" cy="442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7" y="956751"/>
            <a:ext cx="7118821" cy="556616"/>
          </a:xfrm>
          <a:prstGeom prst="rect">
            <a:avLst/>
          </a:prstGeom>
        </p:spPr>
      </p:pic>
      <p:sp>
        <p:nvSpPr>
          <p:cNvPr id="9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Times" pitchFamily="2" charset="0"/>
              </a:rPr>
              <a:t>Modélisation: Choix du modèle le plus prometteur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16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2939BD0-C47E-4A70-0391-A9880D0FDB3B}"/>
              </a:ext>
            </a:extLst>
          </p:cNvPr>
          <p:cNvSpPr txBox="1"/>
          <p:nvPr/>
        </p:nvSpPr>
        <p:spPr>
          <a:xfrm>
            <a:off x="0" y="144653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Georgia" panose="02040502050405020303" pitchFamily="18" charset="0"/>
              </a:rPr>
              <a:t> </a:t>
            </a:r>
            <a:r>
              <a:rPr lang="fr-FR" sz="3200" dirty="0" smtClean="0">
                <a:latin typeface="Times" pitchFamily="2" charset="0"/>
              </a:rPr>
              <a:t>Validation du modèle sur le jeu test</a:t>
            </a:r>
            <a:endParaRPr lang="fr-FR" sz="3200" dirty="0">
              <a:latin typeface="Times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1" y="1070722"/>
            <a:ext cx="4195996" cy="33395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09" y="1398982"/>
            <a:ext cx="3641029" cy="273398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44217" y="4474265"/>
            <a:ext cx="498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Prédiction de l’énergie pour le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dataset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de 2016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917633" y="4474265"/>
            <a:ext cx="498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Prédiction de l’énergie pour le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dataset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test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18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32" y="1199957"/>
            <a:ext cx="6619195" cy="424121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2939BD0-C47E-4A70-0391-A9880D0FDB3B}"/>
              </a:ext>
            </a:extLst>
          </p:cNvPr>
          <p:cNvSpPr txBox="1"/>
          <p:nvPr/>
        </p:nvSpPr>
        <p:spPr>
          <a:xfrm>
            <a:off x="-665018" y="10624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atin typeface="Georgia" panose="02040502050405020303" pitchFamily="18" charset="0"/>
              </a:rPr>
              <a:t> </a:t>
            </a:r>
            <a:r>
              <a:rPr lang="fr-FR" sz="3200" dirty="0" smtClean="0">
                <a:latin typeface="Times" pitchFamily="2" charset="0"/>
              </a:rPr>
              <a:t>Modélisation: Intérêt de la variable </a:t>
            </a:r>
            <a:r>
              <a:rPr lang="fr-FR" sz="3200" dirty="0" err="1" smtClean="0">
                <a:latin typeface="Times" pitchFamily="2" charset="0"/>
              </a:rPr>
              <a:t>EnergyStarScore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0678" y="5805101"/>
            <a:ext cx="8329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Grande </a:t>
            </a:r>
            <a:r>
              <a:rPr lang="fr-FR" sz="2400" dirty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importance </a:t>
            </a:r>
            <a:r>
              <a:rPr lang="fr-FR" sz="2400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dans </a:t>
            </a:r>
            <a:r>
              <a:rPr lang="fr-FR" sz="2400" dirty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le classement des variables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983974" y="5819092"/>
            <a:ext cx="1490869" cy="45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40765" y="2981739"/>
            <a:ext cx="2723322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305878" y="1053548"/>
            <a:ext cx="168965" cy="43876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19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" y="1255850"/>
            <a:ext cx="4524790" cy="35085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19" y="1464572"/>
            <a:ext cx="5469938" cy="347169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2939BD0-C47E-4A70-0391-A9880D0FDB3B}"/>
              </a:ext>
            </a:extLst>
          </p:cNvPr>
          <p:cNvSpPr txBox="1"/>
          <p:nvPr/>
        </p:nvSpPr>
        <p:spPr>
          <a:xfrm>
            <a:off x="-665018" y="10624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atin typeface="Georgia" panose="02040502050405020303" pitchFamily="18" charset="0"/>
              </a:rPr>
              <a:t> </a:t>
            </a:r>
            <a:r>
              <a:rPr lang="fr-FR" sz="3200" dirty="0" smtClean="0">
                <a:latin typeface="Times" pitchFamily="2" charset="0"/>
              </a:rPr>
              <a:t>Modélisation: Intérêt de la variable </a:t>
            </a:r>
            <a:r>
              <a:rPr lang="fr-FR" sz="3200" dirty="0" err="1" smtClean="0">
                <a:latin typeface="Times" pitchFamily="2" charset="0"/>
              </a:rPr>
              <a:t>EnergyStarScore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5389" y="5117139"/>
            <a:ext cx="7844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latin typeface="Times" pitchFamily="2" charset="0"/>
              </a:rPr>
              <a:t>EnergyStarScore</a:t>
            </a:r>
            <a:r>
              <a:rPr lang="fr-FR" sz="2400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</a:t>
            </a:r>
            <a:r>
              <a:rPr lang="fr-FR" sz="2400" dirty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améliore les modèles lorsqu’elle est présente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506896" y="5117139"/>
            <a:ext cx="101379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20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Rappel </a:t>
            </a: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de </a:t>
            </a: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la </a:t>
            </a: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  <a:endParaRPr lang="fr-FR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  <a:endParaRPr lang="fr-FR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21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1904" y="1351723"/>
            <a:ext cx="89302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Prédiction de la consommation énergétique</a:t>
            </a:r>
          </a:p>
          <a:p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   - Tester 6 </a:t>
            </a:r>
            <a:r>
              <a:rPr lang="fr-FR" dirty="0" err="1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modéles</a:t>
            </a: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sur le </a:t>
            </a:r>
            <a:r>
              <a:rPr lang="fr-FR" dirty="0" err="1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datatset</a:t>
            </a:r>
            <a:endParaRPr lang="fr-FR" dirty="0" smtClean="0">
              <a:latin typeface="Times" panose="02020603050405020304" pitchFamily="18" charset="0"/>
              <a:ea typeface="Yu Gothic UI Light" panose="020B0300000000000000" pitchFamily="34" charset="-128"/>
              <a:cs typeface="Times" panose="02020603050405020304" pitchFamily="18" charset="0"/>
            </a:endParaRPr>
          </a:p>
          <a:p>
            <a:r>
              <a:rPr lang="fr-FR" dirty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</a:t>
            </a: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  -  Résultat optimal obtenu avec </a:t>
            </a:r>
            <a:r>
              <a:rPr lang="fr-FR" dirty="0" err="1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Randoom</a:t>
            </a: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</a:t>
            </a:r>
            <a:r>
              <a:rPr lang="fr-FR" dirty="0" err="1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forest</a:t>
            </a:r>
            <a:endParaRPr lang="fr-FR" dirty="0">
              <a:latin typeface="Times" panose="02020603050405020304" pitchFamily="18" charset="0"/>
              <a:ea typeface="Yu Gothic UI Light" panose="020B0300000000000000" pitchFamily="34" charset="-128"/>
              <a:cs typeface="Times" panose="02020603050405020304" pitchFamily="18" charset="0"/>
            </a:endParaRPr>
          </a:p>
          <a:p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   -  Total </a:t>
            </a:r>
            <a:r>
              <a:rPr lang="fr-FR" dirty="0" err="1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GreenHouse</a:t>
            </a: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</a:t>
            </a:r>
            <a:r>
              <a:rPr lang="fr-FR" dirty="0" err="1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Gases</a:t>
            </a: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(GHG) modélisable grâce à la forte corrélation avec SEU</a:t>
            </a:r>
          </a:p>
          <a:p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Intérêt de la variable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EnergySTARScore</a:t>
            </a:r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Elle améliore les modèles lorsqu’elle est présente</a:t>
            </a:r>
            <a:endParaRPr lang="fr-FR" dirty="0">
              <a:latin typeface="Times" panose="02020603050405020304" pitchFamily="18" charset="0"/>
              <a:ea typeface="Yu Gothic UI Light" panose="020B0300000000000000" pitchFamily="34" charset="-128"/>
              <a:cs typeface="Times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grande importance dans le classement des variables</a:t>
            </a:r>
          </a:p>
          <a:p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Times" panose="02020603050405020304" pitchFamily="18" charset="0"/>
                <a:cs typeface="Times" panose="02020603050405020304" pitchFamily="18" charset="0"/>
              </a:rPr>
              <a:t>Evaluation des performances du modèle</a:t>
            </a: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 </a:t>
            </a:r>
          </a:p>
          <a:p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Les courbes d’apprentissage montrent que les modèles pourraient être améliorés par davantage de données</a:t>
            </a:r>
          </a:p>
          <a:p>
            <a:endParaRPr lang="fr-FR" dirty="0">
              <a:latin typeface="Times" panose="02020603050405020304" pitchFamily="18" charset="0"/>
              <a:ea typeface="Yu Gothic UI Light" panose="020B0300000000000000" pitchFamily="34" charset="-128"/>
              <a:cs typeface="Times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Times" panose="02020603050405020304" pitchFamily="18" charset="0"/>
                <a:ea typeface="Yu Gothic UI Light" panose="020B0300000000000000" pitchFamily="34" charset="-128"/>
                <a:cs typeface="Times" panose="02020603050405020304" pitchFamily="18" charset="0"/>
              </a:rPr>
              <a:t>perspectives</a:t>
            </a:r>
            <a:endParaRPr lang="fr-FR" dirty="0">
              <a:latin typeface="Times" panose="02020603050405020304" pitchFamily="18" charset="0"/>
              <a:ea typeface="Yu Gothic UI Light" panose="020B0300000000000000" pitchFamily="34" charset="-128"/>
              <a:cs typeface="Times" panose="02020603050405020304" pitchFamily="18" charset="0"/>
            </a:endParaRPr>
          </a:p>
          <a:p>
            <a:pPr lvl="1"/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Travaux de rénovation récents</a:t>
            </a:r>
          </a:p>
          <a:p>
            <a:pPr lvl="1"/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Type d’isolation, d’éclairage (LED…)</a:t>
            </a:r>
          </a:p>
          <a:p>
            <a:pPr lvl="1"/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Type de chauffage</a:t>
            </a:r>
          </a:p>
          <a:p>
            <a:pPr marL="285750" indent="-285750">
              <a:buFontTx/>
              <a:buChar char="-"/>
            </a:pPr>
            <a:endParaRPr lang="fr-FR" dirty="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atin typeface="Times" pitchFamily="2" charset="0"/>
              </a:rPr>
              <a:t>Conclusions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22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5C0B0-2C2E-387C-6F33-E311E6839D20}"/>
              </a:ext>
            </a:extLst>
          </p:cNvPr>
          <p:cNvSpPr/>
          <p:nvPr/>
        </p:nvSpPr>
        <p:spPr>
          <a:xfrm>
            <a:off x="128016" y="2889504"/>
            <a:ext cx="1148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" pitchFamily="2" charset="0"/>
              </a:rPr>
              <a:t>Merci pour votre attention</a:t>
            </a:r>
            <a:endParaRPr lang="fr-FR" sz="48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1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Rappel de la </a:t>
            </a: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800" b="1" smtClean="0">
                <a:solidFill>
                  <a:srgbClr val="FF0000"/>
                </a:solidFill>
              </a:rPr>
              <a:pPr/>
              <a:t>3</a:t>
            </a:fld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7EA23-0C31-76EC-9077-9531B34D08D1}"/>
              </a:ext>
            </a:extLst>
          </p:cNvPr>
          <p:cNvSpPr/>
          <p:nvPr/>
        </p:nvSpPr>
        <p:spPr>
          <a:xfrm>
            <a:off x="0" y="10876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Problématique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EC159FF-7ED2-F8DE-2D5D-C9942F68296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CC75051-1FA7-E96D-5474-768FD3CC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3954" y="1556830"/>
            <a:ext cx="7796337" cy="273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Données de consommation disponibles pour les bâtiments de la ville de Seattle pour les années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2016</a:t>
            </a:r>
          </a:p>
          <a:p>
            <a:pPr marL="0" indent="0">
              <a:buNone/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Coût important d’obtention des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relevés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673305-2F55-DF0B-0310-CCFB5E309AC5}"/>
              </a:ext>
            </a:extLst>
          </p:cNvPr>
          <p:cNvSpPr/>
          <p:nvPr/>
        </p:nvSpPr>
        <p:spPr>
          <a:xfrm>
            <a:off x="660368" y="3104071"/>
            <a:ext cx="788331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>
              <a:latin typeface="Georgia" panose="02040502050405020303" pitchFamily="18" charset="0"/>
            </a:endParaRPr>
          </a:p>
          <a:p>
            <a:pPr algn="just"/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• Prédire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les émissions de CO2 et la consommation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totale d’énergie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sans les relevés annuels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•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Evaluer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l’intérêt de l’ENERGY STAR Score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• Mettre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en place un modèle de prédiction réutili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sable</a:t>
            </a:r>
          </a:p>
          <a:p>
            <a:pPr algn="just"/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20073" y="947157"/>
            <a:ext cx="11536218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Seattle : </a:t>
            </a:r>
            <a:r>
              <a:rPr lang="fr-F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Ville neutre en émissions de carbone en 2050</a:t>
            </a:r>
          </a:p>
        </p:txBody>
      </p:sp>
      <p:pic>
        <p:nvPicPr>
          <p:cNvPr id="13" name="Picture 2" descr="Route de Seattle et carte de voisinage">
            <a:extLst>
              <a:ext uri="{FF2B5EF4-FFF2-40B4-BE49-F238E27FC236}">
                <a16:creationId xmlns:a16="http://schemas.microsoft.com/office/drawing/2014/main" id="{6F46873A-5466-41B6-8C3A-25B42F587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988" r="12062" b="1111"/>
          <a:stretch/>
        </p:blipFill>
        <p:spPr bwMode="auto">
          <a:xfrm>
            <a:off x="9324119" y="901138"/>
            <a:ext cx="2867881" cy="4982136"/>
          </a:xfrm>
          <a:prstGeom prst="roundRect">
            <a:avLst>
              <a:gd name="adj" fmla="val 16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41394" y="2925999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Georgia" panose="02040502050405020303" pitchFamily="18" charset="0"/>
              </a:rPr>
              <a:t>Objectif</a:t>
            </a:r>
            <a:r>
              <a:rPr lang="fr-FR" b="1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003" y="5426246"/>
            <a:ext cx="5524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Georgia" panose="02040502050405020303" pitchFamily="18" charset="0"/>
              </a:rPr>
              <a:t>Complément:</a:t>
            </a:r>
          </a:p>
          <a:p>
            <a:r>
              <a:rPr lang="fr-FR" sz="2400" b="1" dirty="0" smtClean="0">
                <a:latin typeface="Georgia" panose="02040502050405020303" pitchFamily="18" charset="0"/>
              </a:rPr>
              <a:t>       </a:t>
            </a:r>
            <a:r>
              <a:rPr lang="fr-FR" sz="2400" dirty="0"/>
              <a:t>•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Appliquer le modèle sur un nouveau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Dataset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Espace réservé du numéro de diapositive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solidFill>
                  <a:srgbClr val="FF0000"/>
                </a:solidFill>
              </a:rPr>
              <a:t>4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5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33C92ED5-1D63-4B20-2984-D874DD0A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62436"/>
              </p:ext>
            </p:extLst>
          </p:nvPr>
        </p:nvGraphicFramePr>
        <p:xfrm>
          <a:off x="1390073" y="969465"/>
          <a:ext cx="8465127" cy="288428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21709">
                  <a:extLst>
                    <a:ext uri="{9D8B030D-6E8A-4147-A177-3AD203B41FA5}">
                      <a16:colId xmlns:a16="http://schemas.microsoft.com/office/drawing/2014/main" val="3661104828"/>
                    </a:ext>
                  </a:extLst>
                </a:gridCol>
                <a:gridCol w="2821709">
                  <a:extLst>
                    <a:ext uri="{9D8B030D-6E8A-4147-A177-3AD203B41FA5}">
                      <a16:colId xmlns:a16="http://schemas.microsoft.com/office/drawing/2014/main" val="2460695372"/>
                    </a:ext>
                  </a:extLst>
                </a:gridCol>
                <a:gridCol w="2821709">
                  <a:extLst>
                    <a:ext uri="{9D8B030D-6E8A-4147-A177-3AD203B41FA5}">
                      <a16:colId xmlns:a16="http://schemas.microsoft.com/office/drawing/2014/main" val="1930141790"/>
                    </a:ext>
                  </a:extLst>
                </a:gridCol>
              </a:tblGrid>
              <a:tr h="49966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Données</a:t>
                      </a:r>
                      <a:endParaRPr lang="fr-FR" sz="18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Shape</a:t>
                      </a:r>
                      <a:endParaRPr lang="fr-FR" sz="18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Valeurs </a:t>
                      </a:r>
                      <a:r>
                        <a:rPr lang="fr-FR" sz="1800" dirty="0" smtClean="0"/>
                        <a:t>manquantes</a:t>
                      </a:r>
                      <a:endParaRPr lang="fr-FR" sz="18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5450"/>
                  </a:ext>
                </a:extLst>
              </a:tr>
              <a:tr h="552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Données 2016</a:t>
                      </a:r>
                      <a:endParaRPr lang="fr-FR" sz="1800" b="0" dirty="0"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(3376, 46)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9,39%</a:t>
                      </a:r>
                    </a:p>
                    <a:p>
                      <a:pPr algn="ctr"/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611"/>
                  </a:ext>
                </a:extLst>
              </a:tr>
              <a:tr h="552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Données 2017</a:t>
                      </a:r>
                      <a:endParaRPr lang="fr-FR" sz="1800" b="0" dirty="0" smtClean="0"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(3461, 45)</a:t>
                      </a:r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16,62%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69292"/>
                  </a:ext>
                </a:extLst>
              </a:tr>
              <a:tr h="552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Données 2019 </a:t>
                      </a:r>
                      <a:endParaRPr lang="fr-FR" sz="1800" b="0" dirty="0"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(3581, 42)</a:t>
                      </a:r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7,63%</a:t>
                      </a:r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56160"/>
                  </a:ext>
                </a:extLst>
              </a:tr>
              <a:tr h="552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Données 2020 </a:t>
                      </a:r>
                      <a:endParaRPr lang="fr-FR" sz="1800" b="0" dirty="0" smtClean="0"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(3628, 42)</a:t>
                      </a:r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7,47%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endParaRPr lang="fr-FR" sz="18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073656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DE4B5CD-A01D-EA41-7DB5-E20DAA41D6D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AD846F2-552F-571B-AF72-D85341F23F3C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Présentation de données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CC75051-1FA7-E96D-5474-768FD3CC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3182" y="4287528"/>
            <a:ext cx="9305636" cy="246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/>
              <a:t>Observation: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Pourcentage de données manquantes comparables</a:t>
            </a:r>
          </a:p>
          <a:p>
            <a:pPr marL="0" indent="0">
              <a:buNone/>
            </a:pP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Quelques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non communes</a:t>
            </a:r>
          </a:p>
          <a:p>
            <a:pPr marL="0" indent="0">
              <a:buNone/>
            </a:pP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Quelques 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communnes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mais nommées différemment</a:t>
            </a:r>
          </a:p>
          <a:p>
            <a:pPr marL="0" indent="0">
              <a:buNone/>
            </a:pP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Absence de la variable (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numberofbuilding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  dans les données 2019</a:t>
            </a: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1782614" y="4747492"/>
            <a:ext cx="554182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1782614" y="5170900"/>
            <a:ext cx="554182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1782614" y="5594308"/>
            <a:ext cx="554182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1782614" y="5959144"/>
            <a:ext cx="554182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1390073" y="2955634"/>
            <a:ext cx="84651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6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CC75051-1FA7-E96D-5474-768FD3CC69F2}"/>
              </a:ext>
            </a:extLst>
          </p:cNvPr>
          <p:cNvSpPr txBox="1">
            <a:spLocks/>
          </p:cNvSpPr>
          <p:nvPr/>
        </p:nvSpPr>
        <p:spPr>
          <a:xfrm>
            <a:off x="1523785" y="1183647"/>
            <a:ext cx="8082973" cy="1726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Concaténation des deux </a:t>
            </a:r>
            <a:r>
              <a:rPr lang="fr-FR" sz="20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datatsets</a:t>
            </a:r>
            <a:r>
              <a:rPr lang="fr-FR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2017 et 2020  </a:t>
            </a:r>
          </a:p>
          <a:p>
            <a:pPr marL="0" indent="0">
              <a:buNone/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Noms unique pour les variables qui donnent les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mêmes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informations</a:t>
            </a: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Supprimer les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non communes qui semblent non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pertinentent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pour la prédiction </a:t>
            </a:r>
          </a:p>
          <a:p>
            <a:pPr marL="0" indent="0">
              <a:buNone/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Homogénéisation des types des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DE4B5CD-A01D-EA41-7DB5-E20DAA41D6D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AD846F2-552F-571B-AF72-D85341F23F3C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Présentation de données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9" name="Rectangle : coins arrondis 60">
            <a:extLst>
              <a:ext uri="{FF2B5EF4-FFF2-40B4-BE49-F238E27FC236}">
                <a16:creationId xmlns:a16="http://schemas.microsoft.com/office/drawing/2014/main" id="{EED12E46-1BFD-48FE-AD43-F6368271AE94}"/>
              </a:ext>
            </a:extLst>
          </p:cNvPr>
          <p:cNvSpPr/>
          <p:nvPr/>
        </p:nvSpPr>
        <p:spPr>
          <a:xfrm>
            <a:off x="1343567" y="3200269"/>
            <a:ext cx="2789382" cy="7902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7089 </a:t>
            </a:r>
            <a:r>
              <a:rPr lang="fr-FR" sz="1400" dirty="0"/>
              <a:t>Etablissements</a:t>
            </a:r>
          </a:p>
        </p:txBody>
      </p:sp>
      <p:sp>
        <p:nvSpPr>
          <p:cNvPr id="10" name="Rectangle : coins arrondis 59">
            <a:extLst>
              <a:ext uri="{FF2B5EF4-FFF2-40B4-BE49-F238E27FC236}">
                <a16:creationId xmlns:a16="http://schemas.microsoft.com/office/drawing/2014/main" id="{E126DD97-A446-4E4A-9769-57FCC5118889}"/>
              </a:ext>
            </a:extLst>
          </p:cNvPr>
          <p:cNvSpPr/>
          <p:nvPr/>
        </p:nvSpPr>
        <p:spPr>
          <a:xfrm>
            <a:off x="6745071" y="3102296"/>
            <a:ext cx="2861687" cy="7902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47 </a:t>
            </a:r>
            <a:r>
              <a:rPr lang="fr-FR" sz="1400" dirty="0"/>
              <a:t>Features</a:t>
            </a:r>
          </a:p>
        </p:txBody>
      </p:sp>
      <p:sp>
        <p:nvSpPr>
          <p:cNvPr id="11" name="Rectangle : coins arrondis 63">
            <a:extLst>
              <a:ext uri="{FF2B5EF4-FFF2-40B4-BE49-F238E27FC236}">
                <a16:creationId xmlns:a16="http://schemas.microsoft.com/office/drawing/2014/main" id="{1B316E7C-B919-4942-9A42-2A21457F7413}"/>
              </a:ext>
            </a:extLst>
          </p:cNvPr>
          <p:cNvSpPr/>
          <p:nvPr/>
        </p:nvSpPr>
        <p:spPr>
          <a:xfrm>
            <a:off x="6799910" y="4084902"/>
            <a:ext cx="2806848" cy="8643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20.40% </a:t>
            </a:r>
            <a:r>
              <a:rPr lang="fr-FR" sz="1400" dirty="0"/>
              <a:t>données manquantes</a:t>
            </a:r>
          </a:p>
        </p:txBody>
      </p:sp>
      <p:sp>
        <p:nvSpPr>
          <p:cNvPr id="12" name="Rectangle : coins arrondis 61">
            <a:extLst>
              <a:ext uri="{FF2B5EF4-FFF2-40B4-BE49-F238E27FC236}">
                <a16:creationId xmlns:a16="http://schemas.microsoft.com/office/drawing/2014/main" id="{83B15E24-EA10-4009-B495-5934E30FA1CE}"/>
              </a:ext>
            </a:extLst>
          </p:cNvPr>
          <p:cNvSpPr/>
          <p:nvPr/>
        </p:nvSpPr>
        <p:spPr>
          <a:xfrm>
            <a:off x="1297600" y="4280847"/>
            <a:ext cx="2881315" cy="7775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0 </a:t>
            </a:r>
            <a:r>
              <a:rPr lang="fr-FR" sz="1400" dirty="0"/>
              <a:t>Doublons</a:t>
            </a:r>
          </a:p>
        </p:txBody>
      </p:sp>
      <p:sp>
        <p:nvSpPr>
          <p:cNvPr id="2" name="Flèche droite 1"/>
          <p:cNvSpPr/>
          <p:nvPr/>
        </p:nvSpPr>
        <p:spPr>
          <a:xfrm>
            <a:off x="1163351" y="1629411"/>
            <a:ext cx="360433" cy="16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1163352" y="1991022"/>
            <a:ext cx="360433" cy="16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1163352" y="2588699"/>
            <a:ext cx="360433" cy="16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droite 2"/>
          <p:cNvSpPr/>
          <p:nvPr/>
        </p:nvSpPr>
        <p:spPr>
          <a:xfrm>
            <a:off x="789600" y="5597236"/>
            <a:ext cx="1016000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976581" y="5597236"/>
            <a:ext cx="8358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Nettoyage de la même façon des deux jeu de données: Evaluation et 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est</a:t>
            </a: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7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2326" y="1145305"/>
            <a:ext cx="907010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Défauts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du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jeu de données initial: </a:t>
            </a:r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•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Données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2016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et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2017 et 2020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non alignées : (colonnes différentes, informations réparties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différemment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• Suppression de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certaines colonnes / informations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quasi-identiques</a:t>
            </a:r>
          </a:p>
          <a:p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Filtre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• Filtre sur les bâtiments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nonresidential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et sur le compliance statut</a:t>
            </a:r>
          </a:p>
          <a:p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Valeurs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abérantes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• Suppression des observation négatives: Energie, surface,,,</a:t>
            </a:r>
          </a:p>
          <a:p>
            <a:endParaRPr lang="fr-FR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Imputation des données manquantes: Différentes Stratégies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• Variables catégorielles (‘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Missing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’, ‘Nothing’)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•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variables 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numérique(‘Médiane)</a:t>
            </a:r>
          </a:p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0408608-3626-54A3-6E32-D001285774A0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 txBox="1">
            <a:spLocks/>
          </p:cNvSpPr>
          <p:nvPr/>
        </p:nvSpPr>
        <p:spPr>
          <a:xfrm>
            <a:off x="0" y="-83057"/>
            <a:ext cx="12192000" cy="1063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smtClean="0">
                <a:latin typeface="Times" pitchFamily="2" charset="0"/>
              </a:rPr>
              <a:t>Nettoyage de données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8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</a:t>
            </a: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 smtClean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9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14152</TotalTime>
  <Words>787</Words>
  <Application>Microsoft Office PowerPoint</Application>
  <PresentationFormat>Grand écran</PresentationFormat>
  <Paragraphs>196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Yu Gothic UI Light</vt:lpstr>
      <vt:lpstr>Arial</vt:lpstr>
      <vt:lpstr>Calibri</vt:lpstr>
      <vt:lpstr>Calibri Light</vt:lpstr>
      <vt:lpstr>Georgia</vt:lpstr>
      <vt:lpstr>Times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Features engeneering</vt:lpstr>
      <vt:lpstr>Analyse Multivariée: Recherche de corrélations</vt:lpstr>
      <vt:lpstr>Présentation PowerPoint</vt:lpstr>
      <vt:lpstr>Modélisation: Etape de construction</vt:lpstr>
      <vt:lpstr>Présentation PowerPoint</vt:lpstr>
      <vt:lpstr>Modélisation: Comparaison des modéles</vt:lpstr>
      <vt:lpstr>Modélisation: Choix du modèle le plus prometteur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assali</dc:creator>
  <cp:lastModifiedBy>Mohamed</cp:lastModifiedBy>
  <cp:revision>126</cp:revision>
  <dcterms:created xsi:type="dcterms:W3CDTF">2022-06-28T07:44:44Z</dcterms:created>
  <dcterms:modified xsi:type="dcterms:W3CDTF">2022-09-13T12:14:04Z</dcterms:modified>
</cp:coreProperties>
</file>