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1" r:id="rId3"/>
    <p:sldId id="314" r:id="rId4"/>
    <p:sldId id="296" r:id="rId5"/>
    <p:sldId id="298" r:id="rId6"/>
    <p:sldId id="300" r:id="rId7"/>
    <p:sldId id="315" r:id="rId8"/>
    <p:sldId id="297" r:id="rId9"/>
    <p:sldId id="299" r:id="rId10"/>
    <p:sldId id="319" r:id="rId11"/>
    <p:sldId id="295" r:id="rId12"/>
    <p:sldId id="274" r:id="rId13"/>
    <p:sldId id="301" r:id="rId14"/>
    <p:sldId id="302" r:id="rId15"/>
    <p:sldId id="303" r:id="rId16"/>
    <p:sldId id="304" r:id="rId17"/>
    <p:sldId id="305" r:id="rId18"/>
    <p:sldId id="307" r:id="rId19"/>
    <p:sldId id="308" r:id="rId20"/>
    <p:sldId id="317" r:id="rId21"/>
    <p:sldId id="306" r:id="rId22"/>
    <p:sldId id="318" r:id="rId23"/>
    <p:sldId id="309" r:id="rId24"/>
    <p:sldId id="273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614"/>
  </p:normalViewPr>
  <p:slideViewPr>
    <p:cSldViewPr snapToGrid="0" snapToObjects="1">
      <p:cViewPr varScale="1">
        <p:scale>
          <a:sx n="90" d="100"/>
          <a:sy n="90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E1D06-1271-43FB-BCE6-6A988EF71FB3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9475D-2AE8-47A5-A775-961787532F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293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93C71-0FE2-9926-A660-9FA64FA4C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D93DC8-80A3-2BFC-4814-831B00D52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B58DB4-F7CF-0EBA-B9B2-DEA1F6F5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C5F9-3356-4A3F-BDC3-5934E6D8648B}" type="datetime1">
              <a:rPr lang="fr-FR" smtClean="0"/>
              <a:t>29/10/2022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4B0338-C449-1FD4-DC86-62CBD4BA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7989F9-9AE6-2D47-DE09-0BAE9541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56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A7EF3-01C9-7D71-E560-04C0239E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3AF2B5-A946-AC2F-0707-15824B1FD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2D68DE-1303-CD3A-F276-F11BBFE9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6723-BB16-493C-A6CB-4B8FEA4BD159}" type="datetime1">
              <a:rPr lang="fr-FR" smtClean="0"/>
              <a:t>29/10/2022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2CF0DC-46C8-96C0-9313-00173AEA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CB4372-B4C4-1DC2-3041-54C5A7F8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2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7B3BFE-3D72-0276-9197-8678E6572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757E0F-D2D4-51CA-0B9F-25300D866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5B0BBF-8692-643E-F1A2-61E26BB5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3FEC-5AEA-47F8-948E-F06E3C6F5EEC}" type="datetime1">
              <a:rPr lang="fr-FR" smtClean="0"/>
              <a:t>29/10/2022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73CDA2-0B59-64D9-BAAF-98138A0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B8ADD3-0442-7D94-B18E-7DDEDD7F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85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AC15A-6FCD-96CA-4311-E6412FF7B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BEDA8-369C-9AAA-53E7-7540156CE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397725-6BD5-7633-8668-57D6E3CE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A247-854C-4F15-961C-8803C4CAECCB}" type="datetime1">
              <a:rPr lang="fr-FR" smtClean="0"/>
              <a:t>29/10/2022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A2E052-695D-AA15-24C2-9B741ED6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D0E3BF-84B5-A6C6-1F1B-52116920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03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FAAD1B-F072-196F-BD96-EF84F7E0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22E35A-1126-FA6D-97BB-313737FF1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C755A4-5693-9B7A-322B-9CB26427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05F-90C5-48AF-B6AD-7F42A8E7D0E8}" type="datetime1">
              <a:rPr lang="fr-FR" smtClean="0"/>
              <a:t>29/10/2022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C27C2E-395F-50FC-871F-52AE0091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7D3E1B-C011-20BA-FC11-6E4EE3F7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91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8847E-2D7C-EEFF-83BB-DC147085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FC7935-7B69-3AAC-876D-9B8566CCB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8A17AD-949F-8873-0F73-FA848766C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41A918-94AF-D01A-C619-E0D58167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E806-499E-499D-8550-8837AEEF5791}" type="datetime1">
              <a:rPr lang="fr-FR" smtClean="0"/>
              <a:t>29/10/2022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563639-555A-A439-B69C-EAE4C90A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D78E3A-30B1-9C56-274F-9E62AEAF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32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E825F8-EACF-8B3F-D1C8-0AC04395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AE5461-F8CD-96AF-DA08-2B8B40D60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4AE300-43D3-53E3-A0D1-832BEDEBA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8EB707C-EC55-64D1-A543-EFC226484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15EC12-DCB9-BA05-4889-72A397A72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10ECE04-71B1-BC95-EF18-834BFE65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5D4E-B161-44A6-9BAF-4901CC832E3D}" type="datetime1">
              <a:rPr lang="fr-FR" smtClean="0"/>
              <a:t>29/10/2022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C8ECD13-716C-7981-A317-A6AB7CDE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23AFA28-D710-862B-663C-C9FB78FD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3E74C-913A-8455-F27C-805377DB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544420-5BA0-7108-15EA-FB6BC424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F40C-4069-4606-8D73-39D6D4F885CC}" type="datetime1">
              <a:rPr lang="fr-FR" smtClean="0"/>
              <a:t>29/10/2022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BFB328-1850-21AE-FB50-6E25C350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69535E-D1BE-3624-DFDC-D8F553A4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94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D43B99-D8B5-5139-8DEC-E006CD0A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7343-14CB-48CF-A9EC-9FA646570F95}" type="datetime1">
              <a:rPr lang="fr-FR" smtClean="0"/>
              <a:t>29/10/2022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2450F55-07E7-9BD5-60EE-7911F8C1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738C40-2CA8-DCA5-A690-8A82B903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8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66547-26B3-0ADE-595E-4964C15A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1C6457-1864-1A5A-2FF8-441092B27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0653E6-1D92-6FE7-CA46-CF88B4888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38D866-8A55-05DF-DDA3-068A42BE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3134-7616-4766-A829-8D957F411575}" type="datetime1">
              <a:rPr lang="fr-FR" smtClean="0"/>
              <a:t>29/10/2022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A71ECE-9E4C-2BDC-1DC2-67911893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0C0C14-E767-9678-F4AC-B5C57ED3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54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4B5FD-AC70-60B8-F960-A204BD06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C3C5AA-0609-B473-D530-17F0655B4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4714AD-C1CD-064D-983F-3EF1ECC45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706EA0-8D03-09CA-1F34-B295CA3E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1317-8B86-461D-A585-5FC3E2853A44}" type="datetime1">
              <a:rPr lang="fr-FR" smtClean="0"/>
              <a:t>29/10/2022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A0E48E-452A-BC74-E70F-2BEC3E4D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709FCF-5C0F-5C3A-F9AA-888A1E5A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17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9697292-BFAD-A56F-26E9-63D0996FA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C647C5-4C91-3140-37C9-BA2F8CAC7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BA3ECD-9C05-4C68-D5AE-F257E835A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C19F1-6F95-44F7-9BFD-08FF1DEEFBE6}" type="datetime1">
              <a:rPr lang="fr-FR" smtClean="0"/>
              <a:t>29/10/2022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A94228-6802-F4D1-9DA9-5D324EB07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AE2791-32C8-1EFD-EA3F-152E29FDC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7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4D70A68-DC0A-1974-A75B-709F6E3F7456}"/>
              </a:ext>
            </a:extLst>
          </p:cNvPr>
          <p:cNvSpPr/>
          <p:nvPr/>
        </p:nvSpPr>
        <p:spPr>
          <a:xfrm>
            <a:off x="0" y="1884361"/>
            <a:ext cx="12192000" cy="1215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30BF72C0-0CFD-270E-0704-4CEF36FB3184}"/>
              </a:ext>
            </a:extLst>
          </p:cNvPr>
          <p:cNvSpPr txBox="1">
            <a:spLocks/>
          </p:cNvSpPr>
          <p:nvPr/>
        </p:nvSpPr>
        <p:spPr>
          <a:xfrm>
            <a:off x="2286000" y="4364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1F9E9DE0-5000-16FE-EEF6-905D898CE059}"/>
              </a:ext>
            </a:extLst>
          </p:cNvPr>
          <p:cNvSpPr txBox="1">
            <a:spLocks/>
          </p:cNvSpPr>
          <p:nvPr/>
        </p:nvSpPr>
        <p:spPr>
          <a:xfrm>
            <a:off x="2743200" y="4821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1C7A62B1-CCC3-B69D-903A-ABE900554EA4}"/>
              </a:ext>
            </a:extLst>
          </p:cNvPr>
          <p:cNvSpPr txBox="1">
            <a:spLocks/>
          </p:cNvSpPr>
          <p:nvPr/>
        </p:nvSpPr>
        <p:spPr>
          <a:xfrm>
            <a:off x="2895600" y="49736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8425F50E-695C-BDA4-E7BE-ED2BF4AA6185}"/>
              </a:ext>
            </a:extLst>
          </p:cNvPr>
          <p:cNvSpPr txBox="1">
            <a:spLocks/>
          </p:cNvSpPr>
          <p:nvPr/>
        </p:nvSpPr>
        <p:spPr>
          <a:xfrm>
            <a:off x="3048000" y="5126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05A98858-3225-52BD-287B-37B8F8FFDCE5}"/>
              </a:ext>
            </a:extLst>
          </p:cNvPr>
          <p:cNvSpPr txBox="1">
            <a:spLocks/>
          </p:cNvSpPr>
          <p:nvPr/>
        </p:nvSpPr>
        <p:spPr>
          <a:xfrm>
            <a:off x="3200400" y="5278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9" name="Sous-titre 2">
            <a:extLst>
              <a:ext uri="{FF2B5EF4-FFF2-40B4-BE49-F238E27FC236}">
                <a16:creationId xmlns:a16="http://schemas.microsoft.com/office/drawing/2014/main" id="{48BEE15B-CBA7-C274-9D35-2C5491D7229D}"/>
              </a:ext>
            </a:extLst>
          </p:cNvPr>
          <p:cNvSpPr txBox="1">
            <a:spLocks/>
          </p:cNvSpPr>
          <p:nvPr/>
        </p:nvSpPr>
        <p:spPr>
          <a:xfrm>
            <a:off x="3352800" y="54308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0" name="Sous-titre 2">
            <a:extLst>
              <a:ext uri="{FF2B5EF4-FFF2-40B4-BE49-F238E27FC236}">
                <a16:creationId xmlns:a16="http://schemas.microsoft.com/office/drawing/2014/main" id="{4667ADAF-23A6-C47F-70C8-A7C93B354B71}"/>
              </a:ext>
            </a:extLst>
          </p:cNvPr>
          <p:cNvSpPr txBox="1">
            <a:spLocks/>
          </p:cNvSpPr>
          <p:nvPr/>
        </p:nvSpPr>
        <p:spPr>
          <a:xfrm>
            <a:off x="3505200" y="5583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2" name="Sous-titre 2">
            <a:extLst>
              <a:ext uri="{FF2B5EF4-FFF2-40B4-BE49-F238E27FC236}">
                <a16:creationId xmlns:a16="http://schemas.microsoft.com/office/drawing/2014/main" id="{B6234BCC-BD4A-63CA-08C7-65FEEE085DC7}"/>
              </a:ext>
            </a:extLst>
          </p:cNvPr>
          <p:cNvSpPr txBox="1">
            <a:spLocks/>
          </p:cNvSpPr>
          <p:nvPr/>
        </p:nvSpPr>
        <p:spPr>
          <a:xfrm>
            <a:off x="3810000" y="5888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3" name="Sous-titre 2">
            <a:extLst>
              <a:ext uri="{FF2B5EF4-FFF2-40B4-BE49-F238E27FC236}">
                <a16:creationId xmlns:a16="http://schemas.microsoft.com/office/drawing/2014/main" id="{4CD39588-2055-9BCD-958B-628BAB51540B}"/>
              </a:ext>
            </a:extLst>
          </p:cNvPr>
          <p:cNvSpPr txBox="1">
            <a:spLocks/>
          </p:cNvSpPr>
          <p:nvPr/>
        </p:nvSpPr>
        <p:spPr>
          <a:xfrm>
            <a:off x="3962400" y="6040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4" name="Sous-titre 2">
            <a:extLst>
              <a:ext uri="{FF2B5EF4-FFF2-40B4-BE49-F238E27FC236}">
                <a16:creationId xmlns:a16="http://schemas.microsoft.com/office/drawing/2014/main" id="{58188BA5-A0A9-25C5-3DFE-417ABE1E33FE}"/>
              </a:ext>
            </a:extLst>
          </p:cNvPr>
          <p:cNvSpPr txBox="1">
            <a:spLocks/>
          </p:cNvSpPr>
          <p:nvPr/>
        </p:nvSpPr>
        <p:spPr>
          <a:xfrm>
            <a:off x="4114800" y="61928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5" name="Sous-titre 2">
            <a:extLst>
              <a:ext uri="{FF2B5EF4-FFF2-40B4-BE49-F238E27FC236}">
                <a16:creationId xmlns:a16="http://schemas.microsoft.com/office/drawing/2014/main" id="{48435012-64A9-7A3F-A7B1-AFBEA4D457AA}"/>
              </a:ext>
            </a:extLst>
          </p:cNvPr>
          <p:cNvSpPr txBox="1">
            <a:spLocks/>
          </p:cNvSpPr>
          <p:nvPr/>
        </p:nvSpPr>
        <p:spPr>
          <a:xfrm>
            <a:off x="4267200" y="6345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6" name="Sous-titre 2">
            <a:extLst>
              <a:ext uri="{FF2B5EF4-FFF2-40B4-BE49-F238E27FC236}">
                <a16:creationId xmlns:a16="http://schemas.microsoft.com/office/drawing/2014/main" id="{7859798D-8922-65D0-2D90-A60F2999C9E4}"/>
              </a:ext>
            </a:extLst>
          </p:cNvPr>
          <p:cNvSpPr txBox="1">
            <a:spLocks/>
          </p:cNvSpPr>
          <p:nvPr/>
        </p:nvSpPr>
        <p:spPr>
          <a:xfrm>
            <a:off x="4419600" y="64976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B72E6CB-12AD-55D4-6077-3BC36C510D04}"/>
              </a:ext>
            </a:extLst>
          </p:cNvPr>
          <p:cNvSpPr txBox="1"/>
          <p:nvPr/>
        </p:nvSpPr>
        <p:spPr>
          <a:xfrm>
            <a:off x="0" y="2108855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latin typeface="Times" pitchFamily="2" charset="0"/>
              </a:rPr>
              <a:t>Projet n°5: Segmentez des clients d'un site e-commerce</a:t>
            </a:r>
          </a:p>
        </p:txBody>
      </p:sp>
      <p:sp>
        <p:nvSpPr>
          <p:cNvPr id="35" name="Sous-titre 2">
            <a:extLst>
              <a:ext uri="{FF2B5EF4-FFF2-40B4-BE49-F238E27FC236}">
                <a16:creationId xmlns:a16="http://schemas.microsoft.com/office/drawing/2014/main" id="{812BAB46-E787-1FC1-0069-53EFA8D5E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00" y="4020081"/>
            <a:ext cx="5384799" cy="1655762"/>
          </a:xfrm>
        </p:spPr>
        <p:txBody>
          <a:bodyPr/>
          <a:lstStyle/>
          <a:p>
            <a:r>
              <a:rPr lang="fr-FR" dirty="0">
                <a:latin typeface="Times" pitchFamily="2" charset="0"/>
              </a:rPr>
              <a:t>Soutenance de Projet : 31/10/2022 </a:t>
            </a:r>
          </a:p>
          <a:p>
            <a:r>
              <a:rPr lang="fr-FR" dirty="0">
                <a:latin typeface="Times" pitchFamily="2" charset="0"/>
              </a:rPr>
              <a:t>ASSALI Mohamed</a:t>
            </a:r>
          </a:p>
          <a:p>
            <a:endParaRPr lang="fr-FR" dirty="0"/>
          </a:p>
        </p:txBody>
      </p:sp>
      <p:pic>
        <p:nvPicPr>
          <p:cNvPr id="21" name="Picture 2" descr="Avis Openclassrooms, se former en ligne | On a testé pour toi">
            <a:extLst>
              <a:ext uri="{FF2B5EF4-FFF2-40B4-BE49-F238E27FC236}">
                <a16:creationId xmlns:a16="http://schemas.microsoft.com/office/drawing/2014/main" id="{E0A465A6-B2A4-4BCF-1A68-6EA34F86A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" y="1219"/>
            <a:ext cx="2207491" cy="105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468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1BADE89E-7625-3A60-007A-9A69BF73CF5C}"/>
              </a:ext>
            </a:extLst>
          </p:cNvPr>
          <p:cNvSpPr txBox="1"/>
          <p:nvPr/>
        </p:nvSpPr>
        <p:spPr>
          <a:xfrm>
            <a:off x="280986" y="888368"/>
            <a:ext cx="78724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fr-FR" sz="2400" dirty="0" err="1">
                <a:latin typeface="Times" pitchFamily="2" charset="0"/>
              </a:rPr>
              <a:t>Recency</a:t>
            </a:r>
            <a:r>
              <a:rPr lang="fr-FR" sz="2400" dirty="0">
                <a:latin typeface="Times" pitchFamily="2" charset="0"/>
              </a:rPr>
              <a:t>: le nombre de jours depuis le dernier achat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-FR" sz="2400" dirty="0">
                <a:latin typeface="Times" pitchFamily="2" charset="0"/>
              </a:rPr>
              <a:t>Frequency: le nombre de fois où l’utilisateur est revenu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-FR" sz="2400" dirty="0" err="1">
                <a:latin typeface="Times" pitchFamily="2" charset="0"/>
              </a:rPr>
              <a:t>Monetary</a:t>
            </a:r>
            <a:r>
              <a:rPr lang="fr-FR" sz="2400" dirty="0">
                <a:latin typeface="Times" pitchFamily="2" charset="0"/>
              </a:rPr>
              <a:t> value: l’argent dépensé sur le site</a:t>
            </a:r>
          </a:p>
          <a:p>
            <a:endParaRPr lang="fr-FR" dirty="0">
              <a:latin typeface="Times" pitchFamily="2" charset="0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192F206-EC55-7ED0-44F3-2A547D8DD9B7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8E314AF2-83A9-BB1B-9857-254568930CBC}"/>
              </a:ext>
            </a:extLst>
          </p:cNvPr>
          <p:cNvSpPr txBox="1"/>
          <p:nvPr/>
        </p:nvSpPr>
        <p:spPr>
          <a:xfrm>
            <a:off x="0" y="195038"/>
            <a:ext cx="1219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latin typeface="Times" pitchFamily="2" charset="0"/>
              </a:rPr>
              <a:t>Features</a:t>
            </a:r>
            <a:r>
              <a:rPr lang="fr-FR" sz="3200" dirty="0">
                <a:latin typeface="Times" pitchFamily="2" charset="0"/>
              </a:rPr>
              <a:t> </a:t>
            </a:r>
            <a:r>
              <a:rPr lang="fr-FR" sz="3200" dirty="0" err="1">
                <a:latin typeface="Times" pitchFamily="2" charset="0"/>
              </a:rPr>
              <a:t>engeneering</a:t>
            </a:r>
            <a:r>
              <a:rPr lang="fr-FR" sz="3200" dirty="0">
                <a:latin typeface="Times" pitchFamily="2" charset="0"/>
              </a:rPr>
              <a:t>:  Création la RFM</a:t>
            </a:r>
          </a:p>
          <a:p>
            <a:pPr algn="ctr"/>
            <a:endParaRPr lang="fr-FR" sz="3200" dirty="0">
              <a:latin typeface="Times" pitchFamily="2" charset="0"/>
            </a:endParaRPr>
          </a:p>
        </p:txBody>
      </p:sp>
      <p:pic>
        <p:nvPicPr>
          <p:cNvPr id="1028" name="Picture 4" descr="RFME : la nouvelle segmentation client">
            <a:extLst>
              <a:ext uri="{FF2B5EF4-FFF2-40B4-BE49-F238E27FC236}">
                <a16:creationId xmlns:a16="http://schemas.microsoft.com/office/drawing/2014/main" id="{512AB327-ACD8-823A-AFD9-6E18DD2E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866" y="2316733"/>
            <a:ext cx="6715184" cy="371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91F707-B894-11DE-6C71-9AA34CDF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10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22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F184E2A-B1AA-E3C2-12B0-123E52972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1097900"/>
            <a:ext cx="5714999" cy="4200179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4810D59-31CF-E14A-FFB2-F022C15A5369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2B4FD2F-3A23-10EA-6BC9-AB62068F6E9B}"/>
              </a:ext>
            </a:extLst>
          </p:cNvPr>
          <p:cNvSpPr txBox="1"/>
          <p:nvPr/>
        </p:nvSpPr>
        <p:spPr>
          <a:xfrm>
            <a:off x="2388393" y="5805132"/>
            <a:ext cx="7158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" pitchFamily="2" charset="0"/>
              </a:rPr>
              <a:t>Absence de corrélation entre les variables de la RFM</a:t>
            </a:r>
          </a:p>
        </p:txBody>
      </p:sp>
      <p:sp>
        <p:nvSpPr>
          <p:cNvPr id="6" name="Flèche vers la droite 5">
            <a:extLst>
              <a:ext uri="{FF2B5EF4-FFF2-40B4-BE49-F238E27FC236}">
                <a16:creationId xmlns:a16="http://schemas.microsoft.com/office/drawing/2014/main" id="{4534E3CC-5495-F410-6001-81EC6B81F85D}"/>
              </a:ext>
            </a:extLst>
          </p:cNvPr>
          <p:cNvSpPr/>
          <p:nvPr/>
        </p:nvSpPr>
        <p:spPr>
          <a:xfrm>
            <a:off x="838200" y="5805132"/>
            <a:ext cx="1343025" cy="502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1A6D1EE-E901-7408-AB49-59F53FDDE577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Analyse multivariée: Matrice de corrélation</a:t>
            </a:r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ECEDEE9D-5AA0-3E40-42C9-81307FDE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11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379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7018DB-E47D-328D-83B7-2076B066BE18}"/>
              </a:ext>
            </a:extLst>
          </p:cNvPr>
          <p:cNvSpPr/>
          <p:nvPr/>
        </p:nvSpPr>
        <p:spPr>
          <a:xfrm>
            <a:off x="897467" y="1230929"/>
            <a:ext cx="1219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400" b="1" dirty="0">
                <a:solidFill>
                  <a:schemeClr val="bg1">
                    <a:lumMod val="8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Rappel de la problématique</a:t>
            </a:r>
          </a:p>
          <a:p>
            <a:pPr lvl="0">
              <a:lnSpc>
                <a:spcPct val="250000"/>
              </a:lnSpc>
            </a:pPr>
            <a:r>
              <a:rPr lang="fr-FR" sz="2400" b="1" dirty="0">
                <a:solidFill>
                  <a:schemeClr val="bg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Présentation des données </a:t>
            </a:r>
          </a:p>
          <a:p>
            <a:pPr>
              <a:lnSpc>
                <a:spcPct val="250000"/>
              </a:lnSpc>
            </a:pPr>
            <a:r>
              <a:rPr lang="fr-FR" sz="2400" b="1" dirty="0" err="1">
                <a:solidFill>
                  <a:schemeClr val="bg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Features</a:t>
            </a:r>
            <a:r>
              <a:rPr lang="fr-FR" sz="2400" b="1" dirty="0">
                <a:solidFill>
                  <a:schemeClr val="bg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fr-FR" sz="2400" b="1" dirty="0" err="1">
                <a:solidFill>
                  <a:schemeClr val="bg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engeneering</a:t>
            </a:r>
            <a:endParaRPr lang="fr-FR" sz="2400" b="1" dirty="0">
              <a:solidFill>
                <a:schemeClr val="bg2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fr-FR" sz="2400" b="1" dirty="0">
                <a:latin typeface="Times" panose="02020603050405020304" pitchFamily="18" charset="0"/>
                <a:cs typeface="Times" panose="02020603050405020304" pitchFamily="18" charset="0"/>
              </a:rPr>
              <a:t>Modélisation et optimisation</a:t>
            </a:r>
          </a:p>
          <a:p>
            <a:pPr lvl="0">
              <a:lnSpc>
                <a:spcPct val="250000"/>
              </a:lnSpc>
            </a:pPr>
            <a:r>
              <a:rPr lang="fr-FR" sz="2400" b="1" dirty="0">
                <a:solidFill>
                  <a:schemeClr val="bg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Conclusions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75F1547-AB70-CA1F-327E-595F3E9745A6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D99BB48-D656-3E51-B902-D964CB78B112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latin typeface="Times" pitchFamily="2" charset="0"/>
              </a:rPr>
              <a:t>Outline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z="2800" b="1" smtClean="0">
                <a:solidFill>
                  <a:srgbClr val="FF0000"/>
                </a:solidFill>
              </a:rPr>
              <a:pPr/>
              <a:t>12</a:t>
            </a:fld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95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8E0CE77-39C1-AACB-B6C6-92DDD2F32EA0}"/>
              </a:ext>
            </a:extLst>
          </p:cNvPr>
          <p:cNvSpPr/>
          <p:nvPr/>
        </p:nvSpPr>
        <p:spPr>
          <a:xfrm>
            <a:off x="1516999" y="4179905"/>
            <a:ext cx="1955800" cy="19558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45AB26B-9F67-BB07-F889-159BB0CA23BB}"/>
              </a:ext>
            </a:extLst>
          </p:cNvPr>
          <p:cNvSpPr/>
          <p:nvPr/>
        </p:nvSpPr>
        <p:spPr>
          <a:xfrm>
            <a:off x="4437999" y="4141805"/>
            <a:ext cx="1955800" cy="19558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223C10D-E8D2-4C9B-AFA0-E94C7A23A314}"/>
              </a:ext>
            </a:extLst>
          </p:cNvPr>
          <p:cNvSpPr/>
          <p:nvPr/>
        </p:nvSpPr>
        <p:spPr>
          <a:xfrm>
            <a:off x="7663799" y="4179905"/>
            <a:ext cx="2065992" cy="19177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560E5DC-F563-3C26-3252-AB69A0F37236}"/>
              </a:ext>
            </a:extLst>
          </p:cNvPr>
          <p:cNvSpPr txBox="1"/>
          <p:nvPr/>
        </p:nvSpPr>
        <p:spPr>
          <a:xfrm>
            <a:off x="1607485" y="4519540"/>
            <a:ext cx="1689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Times" pitchFamily="2" charset="0"/>
              </a:rPr>
              <a:t>Recherche du nombre de segments</a:t>
            </a:r>
          </a:p>
          <a:p>
            <a:endParaRPr lang="fr-FR" dirty="0">
              <a:latin typeface="Times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2805D94-8D9F-E9AF-D99A-511935D586FE}"/>
              </a:ext>
            </a:extLst>
          </p:cNvPr>
          <p:cNvSpPr txBox="1"/>
          <p:nvPr/>
        </p:nvSpPr>
        <p:spPr>
          <a:xfrm>
            <a:off x="4592641" y="4694329"/>
            <a:ext cx="1634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" pitchFamily="2" charset="0"/>
              </a:rPr>
              <a:t>Segmentation des clients </a:t>
            </a:r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564F543-27D1-62A3-AECC-A30FB05E531F}"/>
              </a:ext>
            </a:extLst>
          </p:cNvPr>
          <p:cNvSpPr txBox="1"/>
          <p:nvPr/>
        </p:nvSpPr>
        <p:spPr>
          <a:xfrm>
            <a:off x="7873349" y="4808292"/>
            <a:ext cx="153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" pitchFamily="2" charset="0"/>
              </a:rPr>
              <a:t>Explication des segments </a:t>
            </a:r>
          </a:p>
          <a:p>
            <a:endParaRPr lang="fr-FR" dirty="0"/>
          </a:p>
        </p:txBody>
      </p:sp>
      <p:sp>
        <p:nvSpPr>
          <p:cNvPr id="11" name="Flèche vers la droite 10">
            <a:extLst>
              <a:ext uri="{FF2B5EF4-FFF2-40B4-BE49-F238E27FC236}">
                <a16:creationId xmlns:a16="http://schemas.microsoft.com/office/drawing/2014/main" id="{C8F6BDAB-39C8-5200-3DD2-8D2159E873E9}"/>
              </a:ext>
            </a:extLst>
          </p:cNvPr>
          <p:cNvSpPr/>
          <p:nvPr/>
        </p:nvSpPr>
        <p:spPr>
          <a:xfrm>
            <a:off x="3735391" y="4954605"/>
            <a:ext cx="419100" cy="514529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a droite 11">
            <a:extLst>
              <a:ext uri="{FF2B5EF4-FFF2-40B4-BE49-F238E27FC236}">
                <a16:creationId xmlns:a16="http://schemas.microsoft.com/office/drawing/2014/main" id="{45A7E28C-CCCE-AF18-D07E-F3ACAE16328C}"/>
              </a:ext>
            </a:extLst>
          </p:cNvPr>
          <p:cNvSpPr/>
          <p:nvPr/>
        </p:nvSpPr>
        <p:spPr>
          <a:xfrm>
            <a:off x="6831949" y="4925435"/>
            <a:ext cx="419100" cy="514529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BC67949-8DA2-2D47-719A-4AD82B085EDC}"/>
              </a:ext>
            </a:extLst>
          </p:cNvPr>
          <p:cNvSpPr/>
          <p:nvPr/>
        </p:nvSpPr>
        <p:spPr>
          <a:xfrm>
            <a:off x="1540808" y="1503368"/>
            <a:ext cx="1955800" cy="19558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827EAEF-3E7C-80DA-7458-5C2DA3F32A59}"/>
              </a:ext>
            </a:extLst>
          </p:cNvPr>
          <p:cNvSpPr/>
          <p:nvPr/>
        </p:nvSpPr>
        <p:spPr>
          <a:xfrm>
            <a:off x="4461808" y="1465268"/>
            <a:ext cx="1955800" cy="19558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E57AC76-B577-41A0-ABC7-D82F395AE2A3}"/>
              </a:ext>
            </a:extLst>
          </p:cNvPr>
          <p:cNvSpPr/>
          <p:nvPr/>
        </p:nvSpPr>
        <p:spPr>
          <a:xfrm>
            <a:off x="7687608" y="1503368"/>
            <a:ext cx="2065992" cy="19177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48159B4-EA16-0E70-5844-9B9F3EFFEDE9}"/>
              </a:ext>
            </a:extLst>
          </p:cNvPr>
          <p:cNvSpPr txBox="1"/>
          <p:nvPr/>
        </p:nvSpPr>
        <p:spPr>
          <a:xfrm>
            <a:off x="1511488" y="1592866"/>
            <a:ext cx="2105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 err="1">
                <a:effectLst/>
                <a:latin typeface="-apple-system"/>
              </a:rPr>
              <a:t>quantiliser</a:t>
            </a:r>
            <a:r>
              <a:rPr lang="fr-FR" b="0" i="0" dirty="0">
                <a:effectLst/>
                <a:latin typeface="-apple-system"/>
              </a:rPr>
              <a:t> chaque segment RFM de manière à obtenir un score entre 1 et 5 pour chaque variable R, F et M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19" name="Flèche vers la droite 18">
            <a:extLst>
              <a:ext uri="{FF2B5EF4-FFF2-40B4-BE49-F238E27FC236}">
                <a16:creationId xmlns:a16="http://schemas.microsoft.com/office/drawing/2014/main" id="{D3D3CA83-0B49-0C73-6894-F429530DF422}"/>
              </a:ext>
            </a:extLst>
          </p:cNvPr>
          <p:cNvSpPr/>
          <p:nvPr/>
        </p:nvSpPr>
        <p:spPr>
          <a:xfrm>
            <a:off x="3759200" y="2278068"/>
            <a:ext cx="419100" cy="514529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vers la droite 19">
            <a:extLst>
              <a:ext uri="{FF2B5EF4-FFF2-40B4-BE49-F238E27FC236}">
                <a16:creationId xmlns:a16="http://schemas.microsoft.com/office/drawing/2014/main" id="{ED1DD48C-4BC0-1E4A-A166-F089662FCC9E}"/>
              </a:ext>
            </a:extLst>
          </p:cNvPr>
          <p:cNvSpPr/>
          <p:nvPr/>
        </p:nvSpPr>
        <p:spPr>
          <a:xfrm>
            <a:off x="6855758" y="2248898"/>
            <a:ext cx="419100" cy="514529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0D9807-EEA3-59ED-1B50-BF0137A15DF2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4B4EE614-7190-104B-266C-6FE38ED908FE}"/>
              </a:ext>
            </a:extLst>
          </p:cNvPr>
          <p:cNvSpPr txBox="1"/>
          <p:nvPr/>
        </p:nvSpPr>
        <p:spPr>
          <a:xfrm>
            <a:off x="7952254" y="2044497"/>
            <a:ext cx="153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" pitchFamily="2" charset="0"/>
              </a:rPr>
              <a:t>Explication des segments </a:t>
            </a:r>
          </a:p>
          <a:p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7C4F624-6D9E-D852-3FE5-1F1F6F25B3CB}"/>
              </a:ext>
            </a:extLst>
          </p:cNvPr>
          <p:cNvSpPr txBox="1"/>
          <p:nvPr/>
        </p:nvSpPr>
        <p:spPr>
          <a:xfrm>
            <a:off x="4691811" y="2193432"/>
            <a:ext cx="1634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" pitchFamily="2" charset="0"/>
              </a:rPr>
              <a:t>Segmentation des clients </a:t>
            </a:r>
          </a:p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455DFC0-18D1-BFF7-AF90-54A4DFA68627}"/>
              </a:ext>
            </a:extLst>
          </p:cNvPr>
          <p:cNvSpPr txBox="1"/>
          <p:nvPr/>
        </p:nvSpPr>
        <p:spPr>
          <a:xfrm>
            <a:off x="656104" y="876521"/>
            <a:ext cx="461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Times" pitchFamily="2" charset="0"/>
              </a:rPr>
              <a:t>Méthode </a:t>
            </a:r>
            <a:r>
              <a:rPr lang="fr-FR" sz="2800" b="1" dirty="0" err="1">
                <a:latin typeface="Times" pitchFamily="2" charset="0"/>
              </a:rPr>
              <a:t>emirique</a:t>
            </a:r>
            <a:endParaRPr lang="fr-FR" sz="2800" b="1" dirty="0">
              <a:latin typeface="Times" pitchFamily="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C3FB9CF-5D2D-3248-FEB7-084F7B2BC90D}"/>
              </a:ext>
            </a:extLst>
          </p:cNvPr>
          <p:cNvSpPr txBox="1"/>
          <p:nvPr/>
        </p:nvSpPr>
        <p:spPr>
          <a:xfrm>
            <a:off x="656104" y="3632334"/>
            <a:ext cx="4244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>
                <a:latin typeface="Times" pitchFamily="2" charset="0"/>
              </a:rPr>
              <a:t>Apprentissage </a:t>
            </a:r>
            <a:r>
              <a:rPr lang="fr-FR" sz="2800" b="1" dirty="0">
                <a:latin typeface="Times" pitchFamily="2" charset="0"/>
              </a:rPr>
              <a:t>Automatique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0AD4DE9-234D-527B-276E-F80240C02BFC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Segmentation </a:t>
            </a:r>
          </a:p>
        </p:txBody>
      </p:sp>
      <p:sp>
        <p:nvSpPr>
          <p:cNvPr id="18" name="Espace réservé du numéro de diapositive 1">
            <a:extLst>
              <a:ext uri="{FF2B5EF4-FFF2-40B4-BE49-F238E27FC236}">
                <a16:creationId xmlns:a16="http://schemas.microsoft.com/office/drawing/2014/main" id="{12829866-E1CD-E32B-50E4-29689529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13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1" grpId="0" animBg="1"/>
      <p:bldP spid="12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B9C171A6-A7E1-1D78-BA92-5E93505A3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2" y="1033971"/>
            <a:ext cx="11114843" cy="452826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2F48E76-0D6C-5479-158A-067FEA980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3784" y="1285177"/>
            <a:ext cx="665678" cy="3962741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2B0EC04-82FA-C346-1FD7-9715AA0B9194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B9BA272-2D38-982F-C7DE-47068C3B6552}"/>
              </a:ext>
            </a:extLst>
          </p:cNvPr>
          <p:cNvSpPr txBox="1"/>
          <p:nvPr/>
        </p:nvSpPr>
        <p:spPr>
          <a:xfrm>
            <a:off x="1819034" y="5744950"/>
            <a:ext cx="5781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Times" pitchFamily="2" charset="0"/>
              </a:rPr>
              <a:t>Nous obtenons 9 segments</a:t>
            </a:r>
          </a:p>
        </p:txBody>
      </p:sp>
      <p:sp>
        <p:nvSpPr>
          <p:cNvPr id="3" name="Flèche vers la droite 2">
            <a:extLst>
              <a:ext uri="{FF2B5EF4-FFF2-40B4-BE49-F238E27FC236}">
                <a16:creationId xmlns:a16="http://schemas.microsoft.com/office/drawing/2014/main" id="{597D4BE0-CADF-22B7-05B0-039A69DFB9C4}"/>
              </a:ext>
            </a:extLst>
          </p:cNvPr>
          <p:cNvSpPr/>
          <p:nvPr/>
        </p:nvSpPr>
        <p:spPr>
          <a:xfrm>
            <a:off x="172522" y="5735849"/>
            <a:ext cx="1213366" cy="532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F09A9D-084F-3BC9-34C9-36A7AB238155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Segmentation Manuelle </a:t>
            </a:r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0728A794-304B-7288-119D-4FD2195B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14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483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2D56CE1-A01E-CA97-434B-A7255ECD6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549" y="929198"/>
            <a:ext cx="7406450" cy="4179419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F410260-43BA-1F13-6FED-9100124A05A5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D245433-3B79-6063-A921-13D0AF46C39F}"/>
              </a:ext>
            </a:extLst>
          </p:cNvPr>
          <p:cNvSpPr txBox="1"/>
          <p:nvPr/>
        </p:nvSpPr>
        <p:spPr>
          <a:xfrm>
            <a:off x="1260724" y="5183161"/>
            <a:ext cx="10093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Grande différence entre les pourcentages des segments</a:t>
            </a:r>
          </a:p>
          <a:p>
            <a:r>
              <a:rPr lang="fr-FR" sz="2400" dirty="0"/>
              <a:t>Le segment Gold a le plus faible nombre de clients</a:t>
            </a:r>
          </a:p>
          <a:p>
            <a:r>
              <a:rPr lang="fr-FR" sz="2400" dirty="0"/>
              <a:t>Le segment ‘Clients sur le point de s’endormir a le plus grand nombre de clients </a:t>
            </a:r>
          </a:p>
        </p:txBody>
      </p:sp>
      <p:sp>
        <p:nvSpPr>
          <p:cNvPr id="3" name="Flèche vers la droite 2">
            <a:extLst>
              <a:ext uri="{FF2B5EF4-FFF2-40B4-BE49-F238E27FC236}">
                <a16:creationId xmlns:a16="http://schemas.microsoft.com/office/drawing/2014/main" id="{DCEEE6F6-E6CA-435F-00AB-BC3B0A32E832}"/>
              </a:ext>
            </a:extLst>
          </p:cNvPr>
          <p:cNvSpPr/>
          <p:nvPr/>
        </p:nvSpPr>
        <p:spPr>
          <a:xfrm>
            <a:off x="263460" y="5307431"/>
            <a:ext cx="909827" cy="264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vers la droite 8">
            <a:extLst>
              <a:ext uri="{FF2B5EF4-FFF2-40B4-BE49-F238E27FC236}">
                <a16:creationId xmlns:a16="http://schemas.microsoft.com/office/drawing/2014/main" id="{0C836C70-6084-A8E1-D3B2-5A7247BF8713}"/>
              </a:ext>
            </a:extLst>
          </p:cNvPr>
          <p:cNvSpPr/>
          <p:nvPr/>
        </p:nvSpPr>
        <p:spPr>
          <a:xfrm>
            <a:off x="263460" y="5699547"/>
            <a:ext cx="909827" cy="264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a droite 9">
            <a:extLst>
              <a:ext uri="{FF2B5EF4-FFF2-40B4-BE49-F238E27FC236}">
                <a16:creationId xmlns:a16="http://schemas.microsoft.com/office/drawing/2014/main" id="{02855009-D8DD-2253-2ABB-69B95D15C8DB}"/>
              </a:ext>
            </a:extLst>
          </p:cNvPr>
          <p:cNvSpPr/>
          <p:nvPr/>
        </p:nvSpPr>
        <p:spPr>
          <a:xfrm>
            <a:off x="263461" y="6091663"/>
            <a:ext cx="909827" cy="264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3838A9E-6E08-DBC5-5116-9EEFAA78A6CE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Segmentation Manuelle: Explication de segment </a:t>
            </a: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C825EE27-C382-6038-F2A4-63956A46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15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268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88CFA2D9-7030-8260-1A5E-369C1332A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352"/>
            <a:ext cx="5624403" cy="275001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788D015-6E5C-41B0-8158-68D9A23F9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046" y="3695308"/>
            <a:ext cx="5519957" cy="266104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FC29B48-9E1F-1741-B58D-630F1B111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18289"/>
            <a:ext cx="6019580" cy="2785502"/>
          </a:xfrm>
          <a:prstGeom prst="rect">
            <a:avLst/>
          </a:prstGeom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A92CCED-9599-B33F-77F6-E8D372258A7D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9B921E6-30E2-199E-F3C3-4FE5958DD514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Segmentation Manuelle: Explication de segment </a:t>
            </a: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8068F195-4D96-AC81-B533-188E949B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16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489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04C920F-D259-7715-948B-8C9663128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1270"/>
            <a:ext cx="4868156" cy="284347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0A35167-43C0-C03C-4B28-39C1ABB3E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922" y="822035"/>
            <a:ext cx="4887081" cy="302217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A9CD05F-5A76-736D-31EC-5289E1B1F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44218"/>
            <a:ext cx="4502005" cy="2512132"/>
          </a:xfrm>
          <a:prstGeom prst="rect">
            <a:avLst/>
          </a:prstGeom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B11D890-2CB2-1766-720D-31D425697244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00592ADF-107A-1514-CDAC-5BC817927210}"/>
              </a:ext>
            </a:extLst>
          </p:cNvPr>
          <p:cNvSpPr txBox="1"/>
          <p:nvPr/>
        </p:nvSpPr>
        <p:spPr>
          <a:xfrm>
            <a:off x="5649913" y="4620139"/>
            <a:ext cx="4991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" pitchFamily="2" charset="0"/>
              </a:rPr>
              <a:t>Entrainement de modèles avec 1 à 8 clusters </a:t>
            </a:r>
          </a:p>
          <a:p>
            <a:endParaRPr lang="fr-FR" sz="2500" dirty="0">
              <a:latin typeface="Times" pitchFamily="2" charset="0"/>
            </a:endParaRPr>
          </a:p>
          <a:p>
            <a:r>
              <a:rPr lang="fr-FR" sz="2500" dirty="0">
                <a:latin typeface="Times" pitchFamily="2" charset="0"/>
                <a:sym typeface="Wingdings" pitchFamily="2" charset="2"/>
              </a:rPr>
              <a:t> </a:t>
            </a:r>
            <a:r>
              <a:rPr lang="fr-FR" sz="2500" dirty="0">
                <a:latin typeface="Times" pitchFamily="2" charset="0"/>
              </a:rPr>
              <a:t>Optimum retenu : 5 clusters </a:t>
            </a:r>
          </a:p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BCB004C-354F-DE2F-9231-9E251BBFF718}"/>
              </a:ext>
            </a:extLst>
          </p:cNvPr>
          <p:cNvSpPr txBox="1"/>
          <p:nvPr/>
        </p:nvSpPr>
        <p:spPr>
          <a:xfrm>
            <a:off x="0" y="195038"/>
            <a:ext cx="1219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Modélisation: Recherche d'un optimum du nombre de clusters</a:t>
            </a:r>
          </a:p>
          <a:p>
            <a:pPr algn="ctr"/>
            <a:endParaRPr lang="fr-FR" sz="3200" dirty="0">
              <a:latin typeface="Times" pitchFamily="2" charset="0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798242F6-C29A-6CD7-2234-758F3AF4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17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285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740CE04-C3FC-3536-6C90-951268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59" y="1549400"/>
            <a:ext cx="11212005" cy="3629692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2B58E89-6947-3805-B342-8E47DBE23B0E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6861F47E-0C6A-47B3-4A72-6909F5D482D4}"/>
              </a:ext>
            </a:extLst>
          </p:cNvPr>
          <p:cNvSpPr txBox="1"/>
          <p:nvPr/>
        </p:nvSpPr>
        <p:spPr>
          <a:xfrm>
            <a:off x="2561555" y="5179092"/>
            <a:ext cx="7068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Grande différence entre les pourcentages des segments</a:t>
            </a:r>
          </a:p>
          <a:p>
            <a:r>
              <a:rPr lang="fr-FR" sz="2400" dirty="0"/>
              <a:t>Le segment 2 Gold a le plus faible nombre de clients</a:t>
            </a:r>
          </a:p>
          <a:p>
            <a:r>
              <a:rPr lang="fr-FR" sz="2400" dirty="0"/>
              <a:t>Le segment 0 a le plus grand nombre de clients </a:t>
            </a:r>
          </a:p>
        </p:txBody>
      </p:sp>
      <p:sp>
        <p:nvSpPr>
          <p:cNvPr id="5" name="Flèche vers la droite 4">
            <a:extLst>
              <a:ext uri="{FF2B5EF4-FFF2-40B4-BE49-F238E27FC236}">
                <a16:creationId xmlns:a16="http://schemas.microsoft.com/office/drawing/2014/main" id="{6B6B342B-8D1F-60CE-3D48-A1A31EE835C6}"/>
              </a:ext>
            </a:extLst>
          </p:cNvPr>
          <p:cNvSpPr/>
          <p:nvPr/>
        </p:nvSpPr>
        <p:spPr>
          <a:xfrm>
            <a:off x="1364883" y="5306976"/>
            <a:ext cx="909827" cy="264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a droite 7">
            <a:extLst>
              <a:ext uri="{FF2B5EF4-FFF2-40B4-BE49-F238E27FC236}">
                <a16:creationId xmlns:a16="http://schemas.microsoft.com/office/drawing/2014/main" id="{06CF2A2B-2CD0-2E6D-B1F0-C27D3E7C833D}"/>
              </a:ext>
            </a:extLst>
          </p:cNvPr>
          <p:cNvSpPr/>
          <p:nvPr/>
        </p:nvSpPr>
        <p:spPr>
          <a:xfrm>
            <a:off x="1412508" y="5733840"/>
            <a:ext cx="909827" cy="264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vers la droite 8">
            <a:extLst>
              <a:ext uri="{FF2B5EF4-FFF2-40B4-BE49-F238E27FC236}">
                <a16:creationId xmlns:a16="http://schemas.microsoft.com/office/drawing/2014/main" id="{CB8FE60A-5F72-5DC2-B72B-306C2288A405}"/>
              </a:ext>
            </a:extLst>
          </p:cNvPr>
          <p:cNvSpPr/>
          <p:nvPr/>
        </p:nvSpPr>
        <p:spPr>
          <a:xfrm>
            <a:off x="1412507" y="6181973"/>
            <a:ext cx="909827" cy="264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9EB38-6762-703B-DD69-32554464A1CF}"/>
              </a:ext>
            </a:extLst>
          </p:cNvPr>
          <p:cNvSpPr/>
          <p:nvPr/>
        </p:nvSpPr>
        <p:spPr>
          <a:xfrm>
            <a:off x="263460" y="1118513"/>
            <a:ext cx="263726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dirty="0">
                <a:latin typeface="Times" pitchFamily="2" charset="0"/>
              </a:rPr>
              <a:t>K-</a:t>
            </a:r>
            <a:r>
              <a:rPr lang="fr-FR" sz="2200" b="1" dirty="0" err="1">
                <a:latin typeface="Times" pitchFamily="2" charset="0"/>
              </a:rPr>
              <a:t>means</a:t>
            </a:r>
            <a:r>
              <a:rPr lang="fr-FR" sz="2200" b="1" dirty="0">
                <a:latin typeface="Times" pitchFamily="2" charset="0"/>
              </a:rPr>
              <a:t>: 4 clusters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1CB54A6-AE41-9D4D-8F69-1B0D279993ED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Modélisation: K-</a:t>
            </a:r>
            <a:r>
              <a:rPr lang="fr-FR" sz="3200" dirty="0" err="1">
                <a:latin typeface="Times" pitchFamily="2" charset="0"/>
              </a:rPr>
              <a:t>means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AC5B6AC-7D6D-F5ED-420E-C3BA7A86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18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207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E09AE77-542E-F2AA-518D-BE9783981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245" y="866654"/>
            <a:ext cx="6046129" cy="221716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9E35216-A210-4416-5D26-82BDA8CE1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884" y="875376"/>
            <a:ext cx="6453102" cy="242291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30E944F-756D-0D44-6094-9338D600A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928" y="4693822"/>
            <a:ext cx="6451480" cy="2199721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14860C2-2F26-B02B-4C31-39F36E63528B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E9388AAE-E210-32A4-746F-FC06A5000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53" y="3075812"/>
            <a:ext cx="10330836" cy="1608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D108C14-FC80-0CFE-3DC8-D044B07078D1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Modélisation: Explication de segment </a:t>
            </a: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491121E3-4D28-75E0-2823-B21895A7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19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1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7018DB-E47D-328D-83B7-2076B066BE18}"/>
              </a:ext>
            </a:extLst>
          </p:cNvPr>
          <p:cNvSpPr/>
          <p:nvPr/>
        </p:nvSpPr>
        <p:spPr>
          <a:xfrm>
            <a:off x="897467" y="1230929"/>
            <a:ext cx="12192000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400" b="1" dirty="0">
                <a:latin typeface="Times" panose="02020603050405020304" pitchFamily="18" charset="0"/>
                <a:cs typeface="Times" panose="02020603050405020304" pitchFamily="18" charset="0"/>
              </a:rPr>
              <a:t>Rappel de la problématique</a:t>
            </a:r>
          </a:p>
          <a:p>
            <a:pPr lvl="0">
              <a:lnSpc>
                <a:spcPct val="250000"/>
              </a:lnSpc>
            </a:pPr>
            <a:r>
              <a:rPr lang="fr-FR" sz="2400" b="1" dirty="0">
                <a:latin typeface="Times" panose="02020603050405020304" pitchFamily="18" charset="0"/>
                <a:cs typeface="Times" panose="02020603050405020304" pitchFamily="18" charset="0"/>
              </a:rPr>
              <a:t>Présentation et nettoyage des données </a:t>
            </a:r>
          </a:p>
          <a:p>
            <a:pPr>
              <a:lnSpc>
                <a:spcPct val="250000"/>
              </a:lnSpc>
            </a:pPr>
            <a:r>
              <a:rPr lang="fr-FR" sz="2400" b="1" dirty="0">
                <a:latin typeface="Times" panose="02020603050405020304" pitchFamily="18" charset="0"/>
                <a:cs typeface="Times" panose="02020603050405020304" pitchFamily="18" charset="0"/>
              </a:rPr>
              <a:t>Modélisation </a:t>
            </a:r>
          </a:p>
          <a:p>
            <a:pPr>
              <a:lnSpc>
                <a:spcPct val="250000"/>
              </a:lnSpc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2" charset="0"/>
                <a:ea typeface="+mn-ea"/>
                <a:cs typeface="+mn-cs"/>
              </a:rPr>
              <a:t>Maintenance</a:t>
            </a:r>
            <a:endParaRPr lang="fr-FR" sz="24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fr-FR" sz="2400" b="1" dirty="0">
                <a:latin typeface="Times" panose="02020603050405020304" pitchFamily="18" charset="0"/>
                <a:cs typeface="Times" panose="02020603050405020304" pitchFamily="18" charset="0"/>
              </a:rPr>
              <a:t>Conclusions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75F1547-AB70-CA1F-327E-595F3E9745A6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D99BB48-D656-3E51-B902-D964CB78B112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latin typeface="Times" pitchFamily="2" charset="0"/>
              </a:rPr>
              <a:t>Outline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2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011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7018DB-E47D-328D-83B7-2076B066BE18}"/>
              </a:ext>
            </a:extLst>
          </p:cNvPr>
          <p:cNvSpPr/>
          <p:nvPr/>
        </p:nvSpPr>
        <p:spPr>
          <a:xfrm>
            <a:off x="897467" y="1230929"/>
            <a:ext cx="12192000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400" b="1" dirty="0">
                <a:solidFill>
                  <a:schemeClr val="bg1">
                    <a:lumMod val="8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Rappel de la problématique</a:t>
            </a:r>
          </a:p>
          <a:p>
            <a:pPr lvl="0">
              <a:lnSpc>
                <a:spcPct val="250000"/>
              </a:lnSpc>
            </a:pPr>
            <a:r>
              <a:rPr lang="fr-FR" sz="2400" b="1" dirty="0">
                <a:solidFill>
                  <a:schemeClr val="bg1">
                    <a:lumMod val="8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Présentation et nettoyage des données </a:t>
            </a:r>
          </a:p>
          <a:p>
            <a:pPr>
              <a:lnSpc>
                <a:spcPct val="250000"/>
              </a:lnSpc>
            </a:pPr>
            <a:r>
              <a:rPr lang="fr-FR" sz="2400" b="1" dirty="0">
                <a:solidFill>
                  <a:schemeClr val="bg1">
                    <a:lumMod val="8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Modélisation </a:t>
            </a:r>
          </a:p>
          <a:p>
            <a:pPr>
              <a:lnSpc>
                <a:spcPct val="250000"/>
              </a:lnSpc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" pitchFamily="2" charset="0"/>
                <a:ea typeface="+mn-ea"/>
                <a:cs typeface="+mn-cs"/>
              </a:rPr>
              <a:t>Maintenance</a:t>
            </a:r>
            <a:endParaRPr lang="fr-FR" sz="24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fr-FR" sz="2400" b="1" dirty="0">
                <a:solidFill>
                  <a:schemeClr val="bg1">
                    <a:lumMod val="8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Conclusions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75F1547-AB70-CA1F-327E-595F3E9745A6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D99BB48-D656-3E51-B902-D964CB78B112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latin typeface="Times" pitchFamily="2" charset="0"/>
              </a:rPr>
              <a:t>Outline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20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47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B1BCFD3-7145-30ED-679F-B47A50DF7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6" y="1063347"/>
            <a:ext cx="7615238" cy="4279457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1D8FEFB-E32E-201C-C0C2-49CAB52EB93C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5F3F2A98-6D70-EEF2-A137-ADE1C943EE08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Stabilisation temporelle de la segmentation</a:t>
            </a: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1DB1B22F-411F-A7D8-AB95-99F45E4C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21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61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7018DB-E47D-328D-83B7-2076B066BE18}"/>
              </a:ext>
            </a:extLst>
          </p:cNvPr>
          <p:cNvSpPr/>
          <p:nvPr/>
        </p:nvSpPr>
        <p:spPr>
          <a:xfrm>
            <a:off x="897467" y="1230929"/>
            <a:ext cx="12192000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400" b="1" dirty="0">
                <a:solidFill>
                  <a:schemeClr val="bg1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Rappel de la problématique</a:t>
            </a:r>
          </a:p>
          <a:p>
            <a:pPr lvl="0">
              <a:lnSpc>
                <a:spcPct val="250000"/>
              </a:lnSpc>
            </a:pPr>
            <a:r>
              <a:rPr lang="fr-FR" sz="2400" b="1" dirty="0">
                <a:solidFill>
                  <a:schemeClr val="bg1">
                    <a:lumMod val="8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Présentation et nettoyage des données </a:t>
            </a:r>
          </a:p>
          <a:p>
            <a:pPr>
              <a:lnSpc>
                <a:spcPct val="250000"/>
              </a:lnSpc>
            </a:pPr>
            <a:r>
              <a:rPr lang="fr-FR" sz="2400" b="1" dirty="0">
                <a:solidFill>
                  <a:schemeClr val="bg1">
                    <a:lumMod val="8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Modélisation </a:t>
            </a:r>
          </a:p>
          <a:p>
            <a:pPr>
              <a:lnSpc>
                <a:spcPct val="250000"/>
              </a:lnSpc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Times" pitchFamily="2" charset="0"/>
                <a:ea typeface="+mn-ea"/>
                <a:cs typeface="+mn-cs"/>
              </a:rPr>
              <a:t>Maintenance</a:t>
            </a:r>
            <a:endParaRPr lang="fr-FR" sz="2400" b="1" dirty="0">
              <a:solidFill>
                <a:schemeClr val="bg1">
                  <a:lumMod val="85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fr-FR" sz="2400" b="1" dirty="0">
                <a:latin typeface="Times" panose="02020603050405020304" pitchFamily="18" charset="0"/>
                <a:cs typeface="Times" panose="02020603050405020304" pitchFamily="18" charset="0"/>
              </a:rPr>
              <a:t>Conclusions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75F1547-AB70-CA1F-327E-595F3E9745A6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D99BB48-D656-3E51-B902-D964CB78B112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latin typeface="Times" pitchFamily="2" charset="0"/>
              </a:rPr>
              <a:t>Outline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22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141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0EDCC5-BABC-24E8-8D0B-290F3D4CBEC3}"/>
              </a:ext>
            </a:extLst>
          </p:cNvPr>
          <p:cNvSpPr/>
          <p:nvPr/>
        </p:nvSpPr>
        <p:spPr>
          <a:xfrm>
            <a:off x="1167483" y="1277118"/>
            <a:ext cx="9619579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400" dirty="0">
                <a:latin typeface="Times" pitchFamily="2" charset="0"/>
              </a:rPr>
              <a:t>Extraction d’un jeu de donnée de clients à partir des données fournies</a:t>
            </a:r>
          </a:p>
          <a:p>
            <a:r>
              <a:rPr lang="fr-FR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</a:t>
            </a:r>
            <a:r>
              <a:rPr lang="fr-FR" sz="2000" dirty="0">
                <a:latin typeface="Times" pitchFamily="2" charset="0"/>
                <a:ea typeface="Yu Gothic UI Light" panose="020B0300000000000000" pitchFamily="34" charset="-128"/>
              </a:rPr>
              <a:t>-Des données assez nombreuses et échantillon nables</a:t>
            </a:r>
          </a:p>
          <a:p>
            <a:r>
              <a:rPr lang="fr-FR" sz="2000" dirty="0">
                <a:latin typeface="Times" pitchFamily="2" charset="0"/>
                <a:ea typeface="Yu Gothic UI Light" panose="020B0300000000000000" pitchFamily="34" charset="-128"/>
              </a:rPr>
              <a:t>        -3 thématiques principales dégagées pour le clustering-&gt; </a:t>
            </a:r>
            <a:r>
              <a:rPr lang="fr-FR" sz="2000" dirty="0">
                <a:solidFill>
                  <a:srgbClr val="FF0000"/>
                </a:solidFill>
                <a:latin typeface="Times" pitchFamily="2" charset="0"/>
                <a:ea typeface="Yu Gothic UI Light" panose="020B0300000000000000" pitchFamily="34" charset="-128"/>
              </a:rPr>
              <a:t>Montant, fréquence, récence</a:t>
            </a:r>
            <a:endParaRPr lang="fr-FR" sz="2000" dirty="0">
              <a:solidFill>
                <a:srgbClr val="FF0000"/>
              </a:solidFill>
              <a:latin typeface="Times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400" dirty="0">
                <a:latin typeface="Times" pitchFamily="2" charset="0"/>
              </a:rPr>
              <a:t>Mise en application des algorithmes de classification non supervisée et application à un problème métier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400" dirty="0">
                <a:latin typeface="Times" pitchFamily="2" charset="0"/>
              </a:rPr>
              <a:t>Un cluster avec 50 % des clients, peu intelligibles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400" dirty="0">
                <a:latin typeface="Times" pitchFamily="2" charset="0"/>
              </a:rPr>
              <a:t>Données plus précises sur les clients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400" dirty="0">
                <a:effectLst/>
                <a:latin typeface="Times" pitchFamily="2" charset="0"/>
              </a:rPr>
              <a:t>Propo</a:t>
            </a:r>
            <a:r>
              <a:rPr lang="fr-FR" sz="2400" dirty="0">
                <a:latin typeface="Times" pitchFamily="2" charset="0"/>
              </a:rPr>
              <a:t>sition d’un contrat de maintenance sous une période de 2 mois</a:t>
            </a:r>
            <a:endParaRPr lang="fr-FR" sz="2400" dirty="0">
              <a:effectLst/>
              <a:latin typeface="Times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8FAF032-4A1D-6A1F-BF28-F68CA71707C8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F90E71B-1EC6-6A35-8A35-3EFB64A8FEAF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Conclusions</a:t>
            </a: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896C8643-4192-5A76-5A73-7982C8FB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23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20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5C0B0-2C2E-387C-6F33-E311E6839D20}"/>
              </a:ext>
            </a:extLst>
          </p:cNvPr>
          <p:cNvSpPr/>
          <p:nvPr/>
        </p:nvSpPr>
        <p:spPr>
          <a:xfrm>
            <a:off x="128016" y="2889504"/>
            <a:ext cx="11484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>
                <a:solidFill>
                  <a:srgbClr val="FF0000"/>
                </a:solidFill>
                <a:latin typeface="Times" pitchFamily="2" charset="0"/>
              </a:rPr>
              <a:t>Merci pour votre attention</a:t>
            </a:r>
            <a:endParaRPr lang="fr-FR" sz="4800" dirty="0">
              <a:solidFill>
                <a:srgbClr val="FF000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18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7018DB-E47D-328D-83B7-2076B066BE18}"/>
              </a:ext>
            </a:extLst>
          </p:cNvPr>
          <p:cNvSpPr/>
          <p:nvPr/>
        </p:nvSpPr>
        <p:spPr>
          <a:xfrm>
            <a:off x="897467" y="1230929"/>
            <a:ext cx="12192000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400" b="1" dirty="0">
                <a:latin typeface="Times" panose="02020603050405020304" pitchFamily="18" charset="0"/>
                <a:cs typeface="Times" panose="02020603050405020304" pitchFamily="18" charset="0"/>
              </a:rPr>
              <a:t>Rappel de la problématique</a:t>
            </a:r>
          </a:p>
          <a:p>
            <a:pPr lvl="0">
              <a:lnSpc>
                <a:spcPct val="250000"/>
              </a:lnSpc>
            </a:pPr>
            <a:r>
              <a:rPr lang="fr-FR" sz="2400" b="1" dirty="0">
                <a:solidFill>
                  <a:schemeClr val="bg1">
                    <a:lumMod val="8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Présentation et nettoyage des données </a:t>
            </a:r>
          </a:p>
          <a:p>
            <a:pPr>
              <a:lnSpc>
                <a:spcPct val="250000"/>
              </a:lnSpc>
            </a:pPr>
            <a:r>
              <a:rPr lang="fr-FR" sz="2400" b="1" dirty="0">
                <a:solidFill>
                  <a:schemeClr val="bg1">
                    <a:lumMod val="8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Modélisation </a:t>
            </a:r>
          </a:p>
          <a:p>
            <a:pPr>
              <a:lnSpc>
                <a:spcPct val="250000"/>
              </a:lnSpc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Times" pitchFamily="2" charset="0"/>
                <a:ea typeface="+mn-ea"/>
                <a:cs typeface="+mn-cs"/>
              </a:rPr>
              <a:t>Maintenance</a:t>
            </a:r>
            <a:endParaRPr lang="fr-FR" sz="2400" b="1" dirty="0">
              <a:solidFill>
                <a:schemeClr val="bg1">
                  <a:lumMod val="85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fr-FR" sz="2400" b="1" dirty="0">
                <a:solidFill>
                  <a:schemeClr val="bg1">
                    <a:lumMod val="8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Conclusions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75F1547-AB70-CA1F-327E-595F3E9745A6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D99BB48-D656-3E51-B902-D964CB78B112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latin typeface="Times" pitchFamily="2" charset="0"/>
              </a:rPr>
              <a:t>Outline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3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08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FA20D9-04F5-86A6-CC08-6887D70E4AF7}"/>
              </a:ext>
            </a:extLst>
          </p:cNvPr>
          <p:cNvSpPr/>
          <p:nvPr/>
        </p:nvSpPr>
        <p:spPr>
          <a:xfrm>
            <a:off x="288104" y="971048"/>
            <a:ext cx="58721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latin typeface="Times" pitchFamily="2" charset="0"/>
                <a:ea typeface="Yu Gothic UI Light" panose="020B0300000000000000" pitchFamily="34" charset="-128"/>
              </a:rPr>
              <a:t>Olist</a:t>
            </a:r>
            <a:r>
              <a:rPr lang="fr-FR" dirty="0">
                <a:latin typeface="Times" pitchFamily="2" charset="0"/>
                <a:ea typeface="Yu Gothic UI Light" panose="020B0300000000000000" pitchFamily="34" charset="-128"/>
              </a:rPr>
              <a:t> : une plateforme d’e-commerce </a:t>
            </a:r>
            <a:r>
              <a:rPr lang="fr-FR" dirty="0">
                <a:latin typeface="Times" pitchFamily="2" charset="0"/>
                <a:ea typeface="Yu Gothic Light" panose="020B0300000000000000" pitchFamily="34" charset="-128"/>
              </a:rPr>
              <a:t>créée en 2016 au Brésil</a:t>
            </a:r>
          </a:p>
          <a:p>
            <a:endParaRPr lang="fr-FR" dirty="0">
              <a:latin typeface="Times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162C5F-86E0-CDFE-61F0-9C1A5FA76E21}"/>
              </a:ext>
            </a:extLst>
          </p:cNvPr>
          <p:cNvSpPr/>
          <p:nvPr/>
        </p:nvSpPr>
        <p:spPr>
          <a:xfrm>
            <a:off x="288104" y="4582726"/>
            <a:ext cx="704138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>
              <a:latin typeface="Times" pitchFamily="2" charset="0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z="2000" dirty="0">
                <a:latin typeface="Times" pitchFamily="2" charset="0"/>
                <a:ea typeface="Yu Gothic Light" panose="020B0300000000000000" pitchFamily="34" charset="-128"/>
              </a:rPr>
              <a:t>Propose un plateforme de vitrine en ligne pour les vendeurs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latin typeface="Times" pitchFamily="2" charset="0"/>
                <a:ea typeface="Yu Gothic Light" panose="020B0300000000000000" pitchFamily="34" charset="-128"/>
              </a:rPr>
              <a:t>Met en lien acheteurs et vendeurs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latin typeface="Times" pitchFamily="2" charset="0"/>
                <a:ea typeface="Yu Gothic Light" panose="020B0300000000000000" pitchFamily="34" charset="-128"/>
              </a:rPr>
              <a:t>Suivi du paiement et de la livraison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latin typeface="Times" pitchFamily="2" charset="0"/>
                <a:ea typeface="Yu Gothic Light" panose="020B0300000000000000" pitchFamily="34" charset="-128"/>
              </a:rPr>
              <a:t>Notation des vendeurs et des produits pour plus de confiance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39E21D1-556E-362D-CF07-85266D72C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435" y="1512107"/>
            <a:ext cx="8114953" cy="2899803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AEB8202-8FFE-B2CD-B5E5-43B1AACD2903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872906C7-A55A-07B8-23A7-2EB8722F8550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Rappel de la problématique</a:t>
            </a:r>
          </a:p>
        </p:txBody>
      </p:sp>
      <p:sp>
        <p:nvSpPr>
          <p:cNvPr id="10" name="Espace réservé du numéro de diapositive 1">
            <a:extLst>
              <a:ext uri="{FF2B5EF4-FFF2-40B4-BE49-F238E27FC236}">
                <a16:creationId xmlns:a16="http://schemas.microsoft.com/office/drawing/2014/main" id="{80828AAF-F073-6642-EEF7-C7309865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4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36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79E48A-6DA0-343E-1979-1408CD65A550}"/>
              </a:ext>
            </a:extLst>
          </p:cNvPr>
          <p:cNvSpPr/>
          <p:nvPr/>
        </p:nvSpPr>
        <p:spPr>
          <a:xfrm>
            <a:off x="143605" y="1260822"/>
            <a:ext cx="7489095" cy="923330"/>
          </a:xfrm>
          <a:prstGeom prst="rect">
            <a:avLst/>
          </a:prstGeom>
          <a:solidFill>
            <a:srgbClr val="00CCFF">
              <a:alpha val="2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dirty="0">
                <a:latin typeface="Times" pitchFamily="2" charset="0"/>
              </a:rPr>
              <a:t>Mission:</a:t>
            </a:r>
          </a:p>
          <a:p>
            <a:r>
              <a:rPr lang="fr-FR" dirty="0">
                <a:latin typeface="Times" pitchFamily="2" charset="0"/>
                <a:ea typeface="Yu Gothic Light" panose="020B0300000000000000" pitchFamily="34" charset="-128"/>
              </a:rPr>
              <a:t>	Segmenter des clients en vue de la mise en place de campagnes de </a:t>
            </a:r>
          </a:p>
          <a:p>
            <a:r>
              <a:rPr lang="fr-FR" dirty="0">
                <a:latin typeface="Times" pitchFamily="2" charset="0"/>
                <a:ea typeface="Yu Gothic Light" panose="020B0300000000000000" pitchFamily="34" charset="-128"/>
              </a:rPr>
              <a:t>	communication mieux ciblées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13D54D-21E9-54B7-322B-EC1BE6D157E1}"/>
              </a:ext>
            </a:extLst>
          </p:cNvPr>
          <p:cNvSpPr/>
          <p:nvPr/>
        </p:nvSpPr>
        <p:spPr>
          <a:xfrm>
            <a:off x="232923" y="3175000"/>
            <a:ext cx="696908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200" dirty="0">
                <a:latin typeface="Times" pitchFamily="2" charset="0"/>
              </a:rPr>
              <a:t>Objectifs : </a:t>
            </a:r>
          </a:p>
          <a:p>
            <a:r>
              <a:rPr lang="fr-FR" sz="2200" dirty="0">
                <a:latin typeface="Times" pitchFamily="2" charset="0"/>
              </a:rPr>
              <a:t>-   Comprendre les différents types d’utilisateurs </a:t>
            </a:r>
          </a:p>
          <a:p>
            <a:endParaRPr lang="fr-FR" sz="2200" dirty="0">
              <a:latin typeface="Times" pitchFamily="2" charset="0"/>
            </a:endParaRPr>
          </a:p>
          <a:p>
            <a:pPr marL="285750" indent="-285750">
              <a:buFontTx/>
              <a:buChar char="-"/>
            </a:pPr>
            <a:r>
              <a:rPr lang="fr-FR" sz="2200" dirty="0">
                <a:latin typeface="Times" pitchFamily="2" charset="0"/>
                <a:ea typeface="Yu Gothic Light" panose="020B0300000000000000" pitchFamily="34" charset="-128"/>
              </a:rPr>
              <a:t>Description actionnable d’une segmentation et de sa logique sous-jacente pour une utilisation optimale.</a:t>
            </a:r>
          </a:p>
          <a:p>
            <a:endParaRPr lang="fr-FR" sz="2200" dirty="0">
              <a:latin typeface="Times" pitchFamily="2" charset="0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z="2200" dirty="0">
                <a:latin typeface="Times" pitchFamily="2" charset="0"/>
                <a:ea typeface="Yu Gothic Light" panose="020B0300000000000000" pitchFamily="34" charset="-128"/>
              </a:rPr>
              <a:t>Proposition de contrat de maintenance basée sur une analyse de la stabilité des segments au cours du temps.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2D82193-16F0-7745-26E9-86D34D66E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824" y="901347"/>
            <a:ext cx="4060095" cy="2273653"/>
          </a:xfrm>
          <a:prstGeom prst="rect">
            <a:avLst/>
          </a:prstGeom>
        </p:spPr>
      </p:pic>
      <p:sp>
        <p:nvSpPr>
          <p:cNvPr id="10" name="Flèche vers le bas 9">
            <a:extLst>
              <a:ext uri="{FF2B5EF4-FFF2-40B4-BE49-F238E27FC236}">
                <a16:creationId xmlns:a16="http://schemas.microsoft.com/office/drawing/2014/main" id="{F959E329-9504-2B7F-7CB4-47912E5368FF}"/>
              </a:ext>
            </a:extLst>
          </p:cNvPr>
          <p:cNvSpPr/>
          <p:nvPr/>
        </p:nvSpPr>
        <p:spPr>
          <a:xfrm>
            <a:off x="9982200" y="3175000"/>
            <a:ext cx="381000" cy="646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2" descr="Comment cibler ses clients pour bien vendre en Afrique ?">
            <a:extLst>
              <a:ext uri="{FF2B5EF4-FFF2-40B4-BE49-F238E27FC236}">
                <a16:creationId xmlns:a16="http://schemas.microsoft.com/office/drawing/2014/main" id="{F974BEFC-EE74-D189-584C-9E212028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537" y="3917943"/>
            <a:ext cx="3636382" cy="195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A31C244-FBF1-B315-7F59-5246C6275719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20C96443-BD16-6E8B-1A71-4211AD39893C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Rappel de la problématique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5DCA2A4-43A2-1639-F264-348683C4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5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93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89BEAB-94F0-0955-99C8-00A0C33BA717}"/>
              </a:ext>
            </a:extLst>
          </p:cNvPr>
          <p:cNvSpPr/>
          <p:nvPr/>
        </p:nvSpPr>
        <p:spPr>
          <a:xfrm>
            <a:off x="241739" y="933781"/>
            <a:ext cx="29364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>
                <a:latin typeface="Times" pitchFamily="2" charset="0"/>
                <a:ea typeface="Yu Gothic UI Light" panose="020B0300000000000000" pitchFamily="34" charset="-128"/>
              </a:rPr>
              <a:t>Feuille de route</a:t>
            </a:r>
            <a:endParaRPr lang="fr-FR" sz="3000" dirty="0">
              <a:latin typeface="Times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40EB71-237C-BDDD-5319-7AF1B7F63E30}"/>
              </a:ext>
            </a:extLst>
          </p:cNvPr>
          <p:cNvSpPr/>
          <p:nvPr/>
        </p:nvSpPr>
        <p:spPr>
          <a:xfrm>
            <a:off x="586408" y="1823988"/>
            <a:ext cx="813849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200" dirty="0">
                <a:latin typeface="Times" pitchFamily="2" charset="0"/>
                <a:ea typeface="Yu Gothic Light" panose="020B0300000000000000" pitchFamily="34" charset="-128"/>
              </a:rPr>
              <a:t>Extraire les données de la base de donnée </a:t>
            </a:r>
            <a:r>
              <a:rPr lang="fr-FR" sz="2200" dirty="0" err="1">
                <a:latin typeface="Times" pitchFamily="2" charset="0"/>
                <a:ea typeface="Yu Gothic Light" panose="020B0300000000000000" pitchFamily="34" charset="-128"/>
              </a:rPr>
              <a:t>Olist</a:t>
            </a:r>
            <a:r>
              <a:rPr lang="fr-FR" sz="2200" dirty="0">
                <a:latin typeface="Times" pitchFamily="2" charset="0"/>
                <a:ea typeface="Yu Gothic Light" panose="020B0300000000000000" pitchFamily="34" charset="-128"/>
              </a:rPr>
              <a:t> permettant de caractériser les clients.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2200" dirty="0">
              <a:latin typeface="Times" pitchFamily="2" charset="0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200" dirty="0">
                <a:latin typeface="Times" pitchFamily="2" charset="0"/>
                <a:ea typeface="Yu Gothic Light" panose="020B0300000000000000" pitchFamily="34" charset="-128"/>
              </a:rPr>
              <a:t>Utiliser des outils de machine </a:t>
            </a:r>
            <a:r>
              <a:rPr lang="fr-FR" sz="2200" dirty="0" err="1">
                <a:latin typeface="Times" pitchFamily="2" charset="0"/>
                <a:ea typeface="Yu Gothic Light" panose="020B0300000000000000" pitchFamily="34" charset="-128"/>
              </a:rPr>
              <a:t>learning</a:t>
            </a:r>
            <a:r>
              <a:rPr lang="fr-FR" sz="2200" dirty="0">
                <a:latin typeface="Times" pitchFamily="2" charset="0"/>
                <a:ea typeface="Yu Gothic Light" panose="020B0300000000000000" pitchFamily="34" charset="-128"/>
              </a:rPr>
              <a:t> non supervisés pour réaliser un partitionnement des clients en fonction de ses caractéristiques.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2200" dirty="0">
              <a:latin typeface="Times" pitchFamily="2" charset="0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200" dirty="0">
                <a:latin typeface="Times" pitchFamily="2" charset="0"/>
                <a:ea typeface="Yu Gothic Light" panose="020B0300000000000000" pitchFamily="34" charset="-128"/>
              </a:rPr>
              <a:t>Interpréter les segments obtenus d’un point de vue métier.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2200" dirty="0">
              <a:latin typeface="Times" pitchFamily="2" charset="0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200" dirty="0">
                <a:latin typeface="Times" pitchFamily="2" charset="0"/>
                <a:ea typeface="Yu Gothic Light" panose="020B0300000000000000" pitchFamily="34" charset="-128"/>
              </a:rPr>
              <a:t>Analyser la stabilité temporelle du processus de </a:t>
            </a:r>
            <a:r>
              <a:rPr lang="fr-FR" sz="2200" dirty="0" err="1">
                <a:latin typeface="Times" pitchFamily="2" charset="0"/>
                <a:ea typeface="Yu Gothic Light" panose="020B0300000000000000" pitchFamily="34" charset="-128"/>
              </a:rPr>
              <a:t>partionnement</a:t>
            </a:r>
            <a:r>
              <a:rPr lang="fr-FR" sz="2200" dirty="0">
                <a:latin typeface="Times" pitchFamily="2" charset="0"/>
                <a:ea typeface="Yu Gothic Light" panose="020B0300000000000000" pitchFamily="34" charset="-128"/>
              </a:rPr>
              <a:t> pour évaluer une fréquence de maintenance.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7" name="Picture 4" descr="Parution du document de position de l&amp;#39;OIE sur la feuille de route relative  aux entreprises et aux droits de l&amp;#39;homme">
            <a:extLst>
              <a:ext uri="{FF2B5EF4-FFF2-40B4-BE49-F238E27FC236}">
                <a16:creationId xmlns:a16="http://schemas.microsoft.com/office/drawing/2014/main" id="{7A01E0F9-D4E9-DAAA-012C-F53A4A041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464" y="2079473"/>
            <a:ext cx="2751034" cy="185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20D3CBDC-2B57-1BED-9C66-9653DF7B2ACB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9E986FCF-DA52-E256-1EB4-DA919F159BDC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Rappel de la problématique</a:t>
            </a:r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094554AC-C71E-1FC2-FDC1-9C1B1C3B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6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72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7018DB-E47D-328D-83B7-2076B066BE18}"/>
              </a:ext>
            </a:extLst>
          </p:cNvPr>
          <p:cNvSpPr/>
          <p:nvPr/>
        </p:nvSpPr>
        <p:spPr>
          <a:xfrm>
            <a:off x="897467" y="1230929"/>
            <a:ext cx="12192000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400" b="1" dirty="0">
                <a:solidFill>
                  <a:schemeClr val="bg1">
                    <a:lumMod val="8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Rappel de la problématique</a:t>
            </a:r>
          </a:p>
          <a:p>
            <a:pPr lvl="0">
              <a:lnSpc>
                <a:spcPct val="250000"/>
              </a:lnSpc>
            </a:pPr>
            <a:r>
              <a:rPr lang="fr-FR" sz="2400" b="1" dirty="0">
                <a:latin typeface="Times" panose="02020603050405020304" pitchFamily="18" charset="0"/>
                <a:cs typeface="Times" panose="02020603050405020304" pitchFamily="18" charset="0"/>
              </a:rPr>
              <a:t>Présentation et nettoyage des données </a:t>
            </a:r>
          </a:p>
          <a:p>
            <a:pPr>
              <a:lnSpc>
                <a:spcPct val="250000"/>
              </a:lnSpc>
            </a:pPr>
            <a:r>
              <a:rPr lang="fr-FR" sz="2400" b="1" dirty="0">
                <a:solidFill>
                  <a:schemeClr val="bg1">
                    <a:lumMod val="8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Modélisation </a:t>
            </a:r>
          </a:p>
          <a:p>
            <a:pPr>
              <a:lnSpc>
                <a:spcPct val="250000"/>
              </a:lnSpc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Times" pitchFamily="2" charset="0"/>
                <a:ea typeface="+mn-ea"/>
                <a:cs typeface="+mn-cs"/>
              </a:rPr>
              <a:t>Maintenance</a:t>
            </a:r>
            <a:endParaRPr lang="fr-FR" sz="2400" b="1" dirty="0">
              <a:solidFill>
                <a:schemeClr val="bg1">
                  <a:lumMod val="85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fr-FR" sz="2400" b="1" dirty="0">
                <a:solidFill>
                  <a:schemeClr val="bg1">
                    <a:lumMod val="8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Conclusions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75F1547-AB70-CA1F-327E-595F3E9745A6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D99BB48-D656-3E51-B902-D964CB78B112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latin typeface="Times" pitchFamily="2" charset="0"/>
              </a:rPr>
              <a:t>Outline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7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037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EE8FB7-75C8-5532-AF7D-355C2927628B}"/>
              </a:ext>
            </a:extLst>
          </p:cNvPr>
          <p:cNvSpPr/>
          <p:nvPr/>
        </p:nvSpPr>
        <p:spPr>
          <a:xfrm>
            <a:off x="1037167" y="1377741"/>
            <a:ext cx="11154833" cy="4528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b="1" dirty="0">
                <a:latin typeface="Times" pitchFamily="2" charset="0"/>
                <a:ea typeface="Yu Gothic Light" panose="020B0300000000000000" pitchFamily="34" charset="-128"/>
              </a:rPr>
              <a:t>La base de donnée </a:t>
            </a:r>
            <a:r>
              <a:rPr lang="fr-FR" sz="3000" dirty="0">
                <a:latin typeface="Times" pitchFamily="2" charset="0"/>
                <a:ea typeface="Yu Gothic Light" panose="020B0300000000000000" pitchFamily="34" charset="-128"/>
              </a:rPr>
              <a:t>: </a:t>
            </a:r>
          </a:p>
          <a:p>
            <a:endParaRPr lang="fr-FR" sz="3000" dirty="0">
              <a:latin typeface="Times" pitchFamily="2" charset="0"/>
              <a:ea typeface="Yu Gothic Light" panose="020B0300000000000000" pitchFamily="34" charset="-128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200" dirty="0">
                <a:latin typeface="Times" pitchFamily="2" charset="0"/>
                <a:ea typeface="Yu Gothic Light" panose="020B0300000000000000" pitchFamily="34" charset="-128"/>
              </a:rPr>
              <a:t>Une base de donnée gratuite, anonyme mise en ligne sur </a:t>
            </a:r>
            <a:r>
              <a:rPr lang="fr-FR" sz="2200" dirty="0" err="1">
                <a:latin typeface="Times" pitchFamily="2" charset="0"/>
                <a:ea typeface="Yu Gothic Light" panose="020B0300000000000000" pitchFamily="34" charset="-128"/>
              </a:rPr>
              <a:t>Kaggle</a:t>
            </a:r>
            <a:endParaRPr lang="fr-FR" sz="2200" dirty="0">
              <a:latin typeface="Times" pitchFamily="2" charset="0"/>
              <a:ea typeface="Yu Gothic Light" panose="020B0300000000000000" pitchFamily="34" charset="-128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200" dirty="0">
                <a:latin typeface="Times" pitchFamily="2" charset="0"/>
                <a:ea typeface="Yu Gothic Light" panose="020B0300000000000000" pitchFamily="34" charset="-128"/>
              </a:rPr>
              <a:t>120 Mo répartis en 9 fichiers .csv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200" dirty="0">
                <a:latin typeface="Times" pitchFamily="2" charset="0"/>
                <a:ea typeface="Yu Gothic Light" panose="020B0300000000000000" pitchFamily="34" charset="-128"/>
              </a:rPr>
              <a:t>Données commerciales </a:t>
            </a:r>
            <a:r>
              <a:rPr lang="fr-FR" sz="2200" dirty="0" err="1">
                <a:latin typeface="Times" pitchFamily="2" charset="0"/>
                <a:ea typeface="Yu Gothic Light" panose="020B0300000000000000" pitchFamily="34" charset="-128"/>
              </a:rPr>
              <a:t>Olist</a:t>
            </a:r>
            <a:r>
              <a:rPr lang="fr-FR" sz="2200" dirty="0">
                <a:latin typeface="Times" pitchFamily="2" charset="0"/>
                <a:ea typeface="Yu Gothic Light" panose="020B0300000000000000" pitchFamily="34" charset="-128"/>
              </a:rPr>
              <a:t> sur 2 ans, de fin 2016 à fin 2018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200" dirty="0">
                <a:latin typeface="Times" pitchFamily="2" charset="0"/>
                <a:ea typeface="Yu Gothic Light" panose="020B0300000000000000" pitchFamily="34" charset="-128"/>
              </a:rPr>
              <a:t>Des données variées (textuelles, chiffrées, catégorielles, géographiques)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200" dirty="0">
                <a:latin typeface="Times" pitchFamily="2" charset="0"/>
                <a:ea typeface="Yu Gothic Light" panose="020B0300000000000000" pitchFamily="34" charset="-128"/>
              </a:rPr>
              <a:t>Plus de 96 000 clients uniques concernés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200" dirty="0">
                <a:latin typeface="Times" pitchFamily="2" charset="0"/>
                <a:ea typeface="Yu Gothic Light" panose="020B0300000000000000" pitchFamily="34" charset="-128"/>
              </a:rPr>
              <a:t>98666 </a:t>
            </a:r>
            <a:r>
              <a:rPr lang="en-US" sz="2200" dirty="0" err="1">
                <a:latin typeface="Times" pitchFamily="2" charset="0"/>
                <a:ea typeface="Yu Gothic Light" panose="020B0300000000000000" pitchFamily="34" charset="-128"/>
              </a:rPr>
              <a:t>commandes</a:t>
            </a:r>
            <a:r>
              <a:rPr lang="en-US" sz="2200" dirty="0">
                <a:latin typeface="Times" pitchFamily="2" charset="0"/>
                <a:ea typeface="Yu Gothic Light" panose="020B0300000000000000" pitchFamily="34" charset="-128"/>
              </a:rPr>
              <a:t> </a:t>
            </a:r>
            <a:r>
              <a:rPr lang="en-US" sz="2200" dirty="0" err="1">
                <a:latin typeface="Times" pitchFamily="2" charset="0"/>
                <a:ea typeface="Yu Gothic Light" panose="020B0300000000000000" pitchFamily="34" charset="-128"/>
              </a:rPr>
              <a:t>distinctes</a:t>
            </a:r>
            <a:r>
              <a:rPr lang="en-US" sz="2200" dirty="0">
                <a:latin typeface="Times" pitchFamily="2" charset="0"/>
                <a:ea typeface="Yu Gothic Light" panose="020B0300000000000000" pitchFamily="34" charset="-128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200" dirty="0">
                <a:latin typeface="Times" pitchFamily="2" charset="0"/>
                <a:ea typeface="Yu Gothic Light" panose="020B0300000000000000" pitchFamily="34" charset="-128"/>
              </a:rPr>
              <a:t>112650 </a:t>
            </a:r>
            <a:r>
              <a:rPr lang="en-US" sz="2200" dirty="0" err="1">
                <a:latin typeface="Times" pitchFamily="2" charset="0"/>
                <a:ea typeface="Yu Gothic Light" panose="020B0300000000000000" pitchFamily="34" charset="-128"/>
              </a:rPr>
              <a:t>produits</a:t>
            </a:r>
            <a:r>
              <a:rPr lang="en-US" sz="2200" dirty="0">
                <a:latin typeface="Times" pitchFamily="2" charset="0"/>
                <a:ea typeface="Yu Gothic Light" panose="020B0300000000000000" pitchFamily="34" charset="-128"/>
              </a:rPr>
              <a:t> </a:t>
            </a:r>
            <a:r>
              <a:rPr lang="en-US" sz="2200" dirty="0" err="1">
                <a:latin typeface="Times" pitchFamily="2" charset="0"/>
                <a:ea typeface="Yu Gothic Light" panose="020B0300000000000000" pitchFamily="34" charset="-128"/>
              </a:rPr>
              <a:t>vendus</a:t>
            </a:r>
            <a:endParaRPr lang="fr-FR" sz="2200" dirty="0">
              <a:latin typeface="Times" pitchFamily="2" charset="0"/>
              <a:ea typeface="Yu Gothic Light" panose="020B0300000000000000" pitchFamily="34" charset="-128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729174C-FF6F-977A-F015-A1E0498F602D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547CE58-C72C-606D-4D14-90C329D3982B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Présentation de données</a:t>
            </a: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2EB4F9D6-0743-49A3-1182-59820FB2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8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590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AA5D1BC-88DD-16FC-13C1-B3960FDB1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26984"/>
              </p:ext>
            </p:extLst>
          </p:nvPr>
        </p:nvGraphicFramePr>
        <p:xfrm>
          <a:off x="1174111" y="2184407"/>
          <a:ext cx="9843778" cy="349229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9843778">
                  <a:extLst>
                    <a:ext uri="{9D8B030D-6E8A-4147-A177-3AD203B41FA5}">
                      <a16:colId xmlns:a16="http://schemas.microsoft.com/office/drawing/2014/main" val="3825659819"/>
                    </a:ext>
                  </a:extLst>
                </a:gridCol>
              </a:tblGrid>
              <a:tr h="873073"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282833"/>
                          </a:solidFill>
                          <a:effectLst/>
                          <a:latin typeface="Times" pitchFamily="2" charset="0"/>
                        </a:rPr>
                        <a:t>• Types de </a:t>
                      </a:r>
                      <a:r>
                        <a:rPr lang="fr-FR" sz="2400" dirty="0" err="1">
                          <a:solidFill>
                            <a:srgbClr val="282833"/>
                          </a:solidFill>
                          <a:effectLst/>
                          <a:latin typeface="Times" pitchFamily="2" charset="0"/>
                        </a:rPr>
                        <a:t>données</a:t>
                      </a:r>
                      <a:r>
                        <a:rPr lang="fr-FR" sz="2400" dirty="0">
                          <a:solidFill>
                            <a:srgbClr val="282833"/>
                          </a:solidFill>
                          <a:effectLst/>
                          <a:latin typeface="Times" pitchFamily="2" charset="0"/>
                        </a:rPr>
                        <a:t> </a:t>
                      </a:r>
                      <a:endParaRPr lang="fr-FR" sz="2400" dirty="0"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368287"/>
                  </a:ext>
                </a:extLst>
              </a:tr>
              <a:tr h="873073"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282833"/>
                          </a:solidFill>
                          <a:effectLst/>
                          <a:latin typeface="Times" pitchFamily="2" charset="0"/>
                        </a:rPr>
                        <a:t>• Réduction du nombre de catégories de produits (de 72 à 12) </a:t>
                      </a:r>
                      <a:endParaRPr lang="fr-FR" sz="2400" dirty="0"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786549"/>
                  </a:ext>
                </a:extLst>
              </a:tr>
              <a:tr h="8730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olidFill>
                            <a:srgbClr val="282833"/>
                          </a:solidFill>
                          <a:effectLst/>
                          <a:latin typeface="Times" pitchFamily="2" charset="0"/>
                        </a:rPr>
                        <a:t>• </a:t>
                      </a:r>
                      <a:r>
                        <a:rPr lang="fr-FR" sz="2400" dirty="0">
                          <a:latin typeface="Times" pitchFamily="2" charset="0"/>
                        </a:rPr>
                        <a:t>Suppression des « NaN »</a:t>
                      </a:r>
                      <a:endParaRPr lang="fr-FR" sz="2400" dirty="0"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125620"/>
                  </a:ext>
                </a:extLst>
              </a:tr>
              <a:tr h="873073"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282833"/>
                          </a:solidFill>
                          <a:effectLst/>
                          <a:latin typeface="Times" pitchFamily="2" charset="0"/>
                        </a:rPr>
                        <a:t>•Agrégation dans une table unique avec pour index </a:t>
                      </a:r>
                      <a:r>
                        <a:rPr lang="fr-FR" sz="2400" dirty="0" err="1">
                          <a:solidFill>
                            <a:srgbClr val="282833"/>
                          </a:solidFill>
                          <a:effectLst/>
                          <a:latin typeface="Times" pitchFamily="2" charset="0"/>
                        </a:rPr>
                        <a:t>l’id</a:t>
                      </a:r>
                      <a:r>
                        <a:rPr lang="fr-FR" sz="2400" dirty="0">
                          <a:solidFill>
                            <a:srgbClr val="282833"/>
                          </a:solidFill>
                          <a:effectLst/>
                          <a:latin typeface="Times" pitchFamily="2" charset="0"/>
                        </a:rPr>
                        <a:t> client </a:t>
                      </a:r>
                      <a:endParaRPr lang="fr-FR" sz="2400" dirty="0"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216625"/>
                  </a:ext>
                </a:extLst>
              </a:tr>
            </a:tbl>
          </a:graphicData>
        </a:graphic>
      </p:graphicFrame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40E0A65-D2CC-5E18-FE01-1A0C4873EA1F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35AB5DE6-9A4B-00DC-38E4-A20FAAAA7FE8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Nettoyage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F2C5688-586C-9934-8D70-C6942BCEDFB5}"/>
              </a:ext>
            </a:extLst>
          </p:cNvPr>
          <p:cNvSpPr txBox="1"/>
          <p:nvPr/>
        </p:nvSpPr>
        <p:spPr>
          <a:xfrm>
            <a:off x="317897" y="1276332"/>
            <a:ext cx="61221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ysClr val="windowText" lastClr="000000"/>
                </a:solidFill>
                <a:effectLst/>
                <a:latin typeface="Times" pitchFamily="2" charset="0"/>
              </a:rPr>
              <a:t>Principales étapes du nettoyage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2DF9ADA-8B6F-C19E-6A85-185372E0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9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5766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16289</TotalTime>
  <Words>700</Words>
  <Application>Microsoft Macintosh PowerPoint</Application>
  <PresentationFormat>Grand écran</PresentationFormat>
  <Paragraphs>146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3" baseType="lpstr">
      <vt:lpstr>Yu Gothic Light</vt:lpstr>
      <vt:lpstr>Yu Gothic UI Light</vt:lpstr>
      <vt:lpstr>-apple-system</vt:lpstr>
      <vt:lpstr>Arial</vt:lpstr>
      <vt:lpstr>Calibri</vt:lpstr>
      <vt:lpstr>Calibri Light</vt:lpstr>
      <vt:lpstr>Times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assali</dc:creator>
  <cp:lastModifiedBy>mohamed assali</cp:lastModifiedBy>
  <cp:revision>175</cp:revision>
  <dcterms:created xsi:type="dcterms:W3CDTF">2022-06-28T07:44:44Z</dcterms:created>
  <dcterms:modified xsi:type="dcterms:W3CDTF">2022-10-29T15:49:32Z</dcterms:modified>
</cp:coreProperties>
</file>