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9" r:id="rId4"/>
    <p:sldId id="287" r:id="rId5"/>
    <p:sldId id="260" r:id="rId6"/>
    <p:sldId id="262" r:id="rId7"/>
    <p:sldId id="261" r:id="rId8"/>
    <p:sldId id="265" r:id="rId9"/>
    <p:sldId id="264" r:id="rId10"/>
    <p:sldId id="278" r:id="rId11"/>
    <p:sldId id="267" r:id="rId12"/>
    <p:sldId id="268" r:id="rId13"/>
    <p:sldId id="269" r:id="rId14"/>
    <p:sldId id="270" r:id="rId15"/>
    <p:sldId id="286" r:id="rId16"/>
    <p:sldId id="285" r:id="rId17"/>
    <p:sldId id="279" r:id="rId18"/>
    <p:sldId id="280" r:id="rId19"/>
    <p:sldId id="271" r:id="rId20"/>
    <p:sldId id="282" r:id="rId21"/>
    <p:sldId id="281" r:id="rId22"/>
    <p:sldId id="274" r:id="rId23"/>
    <p:sldId id="275" r:id="rId24"/>
    <p:sldId id="276" r:id="rId25"/>
    <p:sldId id="277" r:id="rId26"/>
    <p:sldId id="283" r:id="rId27"/>
    <p:sldId id="284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67"/>
    <p:restoredTop sz="94700"/>
  </p:normalViewPr>
  <p:slideViewPr>
    <p:cSldViewPr snapToGrid="0">
      <p:cViewPr varScale="1">
        <p:scale>
          <a:sx n="91" d="100"/>
          <a:sy n="91" d="100"/>
        </p:scale>
        <p:origin x="2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477376-9142-5241-B739-8F141F6F7735}" type="doc">
      <dgm:prSet loTypeId="urn:microsoft.com/office/officeart/2005/8/layout/StepDownProcess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6CCA4F6D-4333-0544-A4E8-AC07D886D2D4}">
      <dgm:prSet phldrT="[Texte]"/>
      <dgm:spPr/>
      <dgm:t>
        <a:bodyPr/>
        <a:lstStyle/>
        <a:p>
          <a:r>
            <a:rPr lang="fr-FR" b="1" dirty="0">
              <a:latin typeface="Times" pitchFamily="2" charset="0"/>
            </a:rPr>
            <a:t>Contrôle des lignes</a:t>
          </a:r>
          <a:endParaRPr lang="fr-FR" dirty="0">
            <a:latin typeface="Times" pitchFamily="2" charset="0"/>
          </a:endParaRPr>
        </a:p>
      </dgm:t>
    </dgm:pt>
    <dgm:pt modelId="{675D8021-14C0-3341-B02C-60CE87108F0B}" type="parTrans" cxnId="{D9D71611-CE8A-2345-A16C-43155CD602A3}">
      <dgm:prSet/>
      <dgm:spPr/>
      <dgm:t>
        <a:bodyPr/>
        <a:lstStyle/>
        <a:p>
          <a:endParaRPr lang="fr-FR"/>
        </a:p>
      </dgm:t>
    </dgm:pt>
    <dgm:pt modelId="{CD7A47E4-729B-BB41-9866-25E42FEB4668}" type="sibTrans" cxnId="{D9D71611-CE8A-2345-A16C-43155CD602A3}">
      <dgm:prSet/>
      <dgm:spPr/>
      <dgm:t>
        <a:bodyPr/>
        <a:lstStyle/>
        <a:p>
          <a:endParaRPr lang="fr-FR"/>
        </a:p>
      </dgm:t>
    </dgm:pt>
    <dgm:pt modelId="{4205692A-5291-3244-A5ED-A712D4DCF37A}">
      <dgm:prSet phldrT="[Texte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sz="1200" dirty="0">
              <a:latin typeface="Times" pitchFamily="2" charset="0"/>
            </a:rPr>
            <a:t>Valeurs manquantes  et </a:t>
          </a:r>
          <a:r>
            <a:rPr lang="fr-FR" sz="1200" dirty="0" err="1">
              <a:latin typeface="Times" pitchFamily="2" charset="0"/>
            </a:rPr>
            <a:t>abérantes</a:t>
          </a:r>
          <a:r>
            <a:rPr lang="fr-FR" sz="1200" dirty="0">
              <a:latin typeface="Times" pitchFamily="2" charset="0"/>
            </a:rPr>
            <a:t> …? </a:t>
          </a:r>
        </a:p>
      </dgm:t>
    </dgm:pt>
    <dgm:pt modelId="{03642FDD-F98A-234C-BF3C-99F4E96A95B1}" type="parTrans" cxnId="{49580BA6-4198-5C4C-9F14-5837DAB58540}">
      <dgm:prSet/>
      <dgm:spPr/>
      <dgm:t>
        <a:bodyPr/>
        <a:lstStyle/>
        <a:p>
          <a:endParaRPr lang="fr-FR"/>
        </a:p>
      </dgm:t>
    </dgm:pt>
    <dgm:pt modelId="{8AB6B024-1785-F14C-92FA-50B9F8D2A219}" type="sibTrans" cxnId="{49580BA6-4198-5C4C-9F14-5837DAB58540}">
      <dgm:prSet/>
      <dgm:spPr/>
      <dgm:t>
        <a:bodyPr/>
        <a:lstStyle/>
        <a:p>
          <a:endParaRPr lang="fr-FR"/>
        </a:p>
      </dgm:t>
    </dgm:pt>
    <dgm:pt modelId="{ED7F18AB-02A2-6245-BF3E-4CD2D35632F5}">
      <dgm:prSet phldrT="[Texte]"/>
      <dgm:spPr/>
      <dgm:t>
        <a:bodyPr/>
        <a:lstStyle/>
        <a:p>
          <a:r>
            <a:rPr lang="fr-FR" b="1" dirty="0">
              <a:latin typeface="Times" pitchFamily="2" charset="0"/>
            </a:rPr>
            <a:t>Contrôle des colonnes</a:t>
          </a:r>
          <a:endParaRPr lang="fr-FR" dirty="0">
            <a:latin typeface="Times" pitchFamily="2" charset="0"/>
          </a:endParaRPr>
        </a:p>
      </dgm:t>
    </dgm:pt>
    <dgm:pt modelId="{3FD0BB45-C7E8-B04B-BF50-85403CA92D15}" type="parTrans" cxnId="{2E204A73-8FA1-F040-8CB1-DEEF9626A731}">
      <dgm:prSet/>
      <dgm:spPr/>
      <dgm:t>
        <a:bodyPr/>
        <a:lstStyle/>
        <a:p>
          <a:endParaRPr lang="fr-FR"/>
        </a:p>
      </dgm:t>
    </dgm:pt>
    <dgm:pt modelId="{CE41B890-0942-5E4A-B0AE-29BBDB2A10AE}" type="sibTrans" cxnId="{2E204A73-8FA1-F040-8CB1-DEEF9626A731}">
      <dgm:prSet/>
      <dgm:spPr/>
      <dgm:t>
        <a:bodyPr/>
        <a:lstStyle/>
        <a:p>
          <a:endParaRPr lang="fr-FR"/>
        </a:p>
      </dgm:t>
    </dgm:pt>
    <dgm:pt modelId="{96727CFC-E9C0-0646-9876-97F9D19F5E11}">
      <dgm:prSet phldrT="[Texte]" custT="1"/>
      <dgm:spPr/>
      <dgm:t>
        <a:bodyPr/>
        <a:lstStyle/>
        <a:p>
          <a:r>
            <a:rPr lang="fr-FR" sz="1200" dirty="0">
              <a:latin typeface="Times" pitchFamily="2" charset="0"/>
            </a:rPr>
            <a:t>Valeurs manquantes</a:t>
          </a:r>
        </a:p>
      </dgm:t>
    </dgm:pt>
    <dgm:pt modelId="{F53CB6AC-F479-F34E-9BFB-FA01B2D3203F}" type="parTrans" cxnId="{EBF4843C-7D1B-964A-8E87-CCD93521DD8F}">
      <dgm:prSet/>
      <dgm:spPr/>
      <dgm:t>
        <a:bodyPr/>
        <a:lstStyle/>
        <a:p>
          <a:endParaRPr lang="fr-FR"/>
        </a:p>
      </dgm:t>
    </dgm:pt>
    <dgm:pt modelId="{07E120BA-358B-BC43-AEB1-EC765A7C043A}" type="sibTrans" cxnId="{EBF4843C-7D1B-964A-8E87-CCD93521DD8F}">
      <dgm:prSet/>
      <dgm:spPr/>
      <dgm:t>
        <a:bodyPr/>
        <a:lstStyle/>
        <a:p>
          <a:endParaRPr lang="fr-FR"/>
        </a:p>
      </dgm:t>
    </dgm:pt>
    <dgm:pt modelId="{A92FC5BD-CBFE-E743-B49D-5F4461A884CE}">
      <dgm:prSet phldrT="[Texte]"/>
      <dgm:spPr/>
      <dgm:t>
        <a:bodyPr/>
        <a:lstStyle/>
        <a:p>
          <a:r>
            <a:rPr lang="fr-FR" b="1" dirty="0">
              <a:latin typeface="Times" pitchFamily="2" charset="0"/>
            </a:rPr>
            <a:t>Remplacement des valeurs manquantes</a:t>
          </a:r>
          <a:endParaRPr lang="fr-FR" dirty="0">
            <a:latin typeface="Times" pitchFamily="2" charset="0"/>
          </a:endParaRPr>
        </a:p>
      </dgm:t>
    </dgm:pt>
    <dgm:pt modelId="{598AF9ED-4322-5B42-B9EE-66946719555C}" type="parTrans" cxnId="{705096E9-A99E-7B47-93ED-3C28AAF003DC}">
      <dgm:prSet/>
      <dgm:spPr/>
      <dgm:t>
        <a:bodyPr/>
        <a:lstStyle/>
        <a:p>
          <a:endParaRPr lang="fr-FR"/>
        </a:p>
      </dgm:t>
    </dgm:pt>
    <dgm:pt modelId="{3EF121E0-A683-9A40-994B-4617BDBB6C18}" type="sibTrans" cxnId="{705096E9-A99E-7B47-93ED-3C28AAF003DC}">
      <dgm:prSet/>
      <dgm:spPr/>
      <dgm:t>
        <a:bodyPr/>
        <a:lstStyle/>
        <a:p>
          <a:endParaRPr lang="fr-FR"/>
        </a:p>
      </dgm:t>
    </dgm:pt>
    <dgm:pt modelId="{93E012AC-3095-BE4D-BBEE-45A82B335132}">
      <dgm:prSet phldrT="[Texte]"/>
      <dgm:spPr/>
      <dgm:t>
        <a:bodyPr/>
        <a:lstStyle/>
        <a:p>
          <a:pPr algn="just"/>
          <a:r>
            <a:rPr lang="fr-FR" b="1" dirty="0">
              <a:latin typeface="Times" pitchFamily="2" charset="0"/>
            </a:rPr>
            <a:t>Plusieurs pays</a:t>
          </a:r>
        </a:p>
      </dgm:t>
    </dgm:pt>
    <dgm:pt modelId="{4A0E1201-C2C9-B94A-A5B8-FBF8369315D0}" type="sibTrans" cxnId="{4A1538B6-AF60-9046-A740-6495855A773D}">
      <dgm:prSet/>
      <dgm:spPr/>
      <dgm:t>
        <a:bodyPr/>
        <a:lstStyle/>
        <a:p>
          <a:endParaRPr lang="fr-FR"/>
        </a:p>
      </dgm:t>
    </dgm:pt>
    <dgm:pt modelId="{7FDE87D9-9407-EE4B-9052-BC7726B510DC}" type="parTrans" cxnId="{4A1538B6-AF60-9046-A740-6495855A773D}">
      <dgm:prSet/>
      <dgm:spPr/>
      <dgm:t>
        <a:bodyPr/>
        <a:lstStyle/>
        <a:p>
          <a:endParaRPr lang="fr-FR"/>
        </a:p>
      </dgm:t>
    </dgm:pt>
    <dgm:pt modelId="{F74485A7-4FA5-2B4F-B901-FB968EC9864D}">
      <dgm:prSet phldrT="[Texte]" custT="1"/>
      <dgm:spPr/>
      <dgm:t>
        <a:bodyPr/>
        <a:lstStyle/>
        <a:p>
          <a:r>
            <a:rPr lang="fr-FR" sz="1200" dirty="0">
              <a:latin typeface="Times" pitchFamily="2" charset="0"/>
            </a:rPr>
            <a:t>Filtre  sur un pays particulier</a:t>
          </a:r>
        </a:p>
      </dgm:t>
    </dgm:pt>
    <dgm:pt modelId="{4AFE8ACE-31E4-A944-9DF0-43062E9C5489}" type="sibTrans" cxnId="{CF45556F-D253-604D-B774-DD1F0D3E5F03}">
      <dgm:prSet/>
      <dgm:spPr/>
      <dgm:t>
        <a:bodyPr/>
        <a:lstStyle/>
        <a:p>
          <a:endParaRPr lang="fr-FR"/>
        </a:p>
      </dgm:t>
    </dgm:pt>
    <dgm:pt modelId="{EB64E53C-D50A-8343-8B37-A035C09305C1}" type="parTrans" cxnId="{CF45556F-D253-604D-B774-DD1F0D3E5F03}">
      <dgm:prSet/>
      <dgm:spPr/>
      <dgm:t>
        <a:bodyPr/>
        <a:lstStyle/>
        <a:p>
          <a:endParaRPr lang="fr-FR"/>
        </a:p>
      </dgm:t>
    </dgm:pt>
    <dgm:pt modelId="{87AC2D26-8855-8444-9F7D-32C76D3A6732}">
      <dgm:prSet phldrT="[Texte]" custT="1"/>
      <dgm:spPr/>
      <dgm:t>
        <a:bodyPr/>
        <a:lstStyle/>
        <a:p>
          <a:endParaRPr lang="fr-FR" sz="1200" dirty="0">
            <a:latin typeface="Times" pitchFamily="2" charset="0"/>
          </a:endParaRPr>
        </a:p>
      </dgm:t>
    </dgm:pt>
    <dgm:pt modelId="{49FED12C-F0F6-2B4D-9614-840ED2C27FCF}" type="parTrans" cxnId="{43B41486-6F4D-CE45-B3F7-FF79A773329E}">
      <dgm:prSet/>
      <dgm:spPr/>
      <dgm:t>
        <a:bodyPr/>
        <a:lstStyle/>
        <a:p>
          <a:endParaRPr lang="fr-FR"/>
        </a:p>
      </dgm:t>
    </dgm:pt>
    <dgm:pt modelId="{7DF6864C-284F-B848-BC28-816A77A88CDA}" type="sibTrans" cxnId="{43B41486-6F4D-CE45-B3F7-FF79A773329E}">
      <dgm:prSet/>
      <dgm:spPr/>
      <dgm:t>
        <a:bodyPr/>
        <a:lstStyle/>
        <a:p>
          <a:endParaRPr lang="fr-FR"/>
        </a:p>
      </dgm:t>
    </dgm:pt>
    <dgm:pt modelId="{472D7295-83D2-B64B-A30D-287CA2813A6E}">
      <dgm:prSet phldrT="[Texte]" custT="1"/>
      <dgm:spPr/>
      <dgm:t>
        <a:bodyPr/>
        <a:lstStyle/>
        <a:p>
          <a:endParaRPr lang="fr-FR" sz="1200" dirty="0">
            <a:latin typeface="Times" pitchFamily="2" charset="0"/>
          </a:endParaRPr>
        </a:p>
      </dgm:t>
    </dgm:pt>
    <dgm:pt modelId="{58AE430E-CD59-014E-AD0B-D5319EFF0D3F}" type="parTrans" cxnId="{7ABA7FCE-2469-1B42-A524-FEC7C07A2E96}">
      <dgm:prSet/>
      <dgm:spPr/>
      <dgm:t>
        <a:bodyPr/>
        <a:lstStyle/>
        <a:p>
          <a:endParaRPr lang="fr-FR"/>
        </a:p>
      </dgm:t>
    </dgm:pt>
    <dgm:pt modelId="{E2EA9D3A-0331-AD48-A695-D60D5B6354CD}" type="sibTrans" cxnId="{7ABA7FCE-2469-1B42-A524-FEC7C07A2E96}">
      <dgm:prSet/>
      <dgm:spPr/>
      <dgm:t>
        <a:bodyPr/>
        <a:lstStyle/>
        <a:p>
          <a:endParaRPr lang="fr-FR"/>
        </a:p>
      </dgm:t>
    </dgm:pt>
    <dgm:pt modelId="{DDEDAD52-85E1-FC4D-90AC-16C7E7612F79}">
      <dgm:prSet phldrT="[Texte]" custT="1"/>
      <dgm:spPr/>
      <dgm:t>
        <a:bodyPr/>
        <a:lstStyle/>
        <a:p>
          <a:r>
            <a:rPr lang="fr-FR" sz="1200" dirty="0">
              <a:latin typeface="Times" pitchFamily="2" charset="0"/>
            </a:rPr>
            <a:t>Variables redondantes</a:t>
          </a:r>
        </a:p>
      </dgm:t>
    </dgm:pt>
    <dgm:pt modelId="{CFD0AC56-8A2A-8E4F-8A89-F1AB6EF1F027}" type="parTrans" cxnId="{A8CDCC2B-DF66-264A-AE73-F932E61C5768}">
      <dgm:prSet/>
      <dgm:spPr/>
      <dgm:t>
        <a:bodyPr/>
        <a:lstStyle/>
        <a:p>
          <a:endParaRPr lang="fr-FR"/>
        </a:p>
      </dgm:t>
    </dgm:pt>
    <dgm:pt modelId="{6C9204E9-8053-4E46-848F-DA2C2830BFFA}" type="sibTrans" cxnId="{A8CDCC2B-DF66-264A-AE73-F932E61C5768}">
      <dgm:prSet/>
      <dgm:spPr/>
      <dgm:t>
        <a:bodyPr/>
        <a:lstStyle/>
        <a:p>
          <a:endParaRPr lang="fr-FR"/>
        </a:p>
      </dgm:t>
    </dgm:pt>
    <dgm:pt modelId="{EBDCE52B-E0E6-ED41-99B6-DFA8358A4DCC}" type="pres">
      <dgm:prSet presAssocID="{4F477376-9142-5241-B739-8F141F6F7735}" presName="rootnode" presStyleCnt="0">
        <dgm:presLayoutVars>
          <dgm:chMax/>
          <dgm:chPref/>
          <dgm:dir/>
          <dgm:animLvl val="lvl"/>
        </dgm:presLayoutVars>
      </dgm:prSet>
      <dgm:spPr/>
    </dgm:pt>
    <dgm:pt modelId="{A0EFFF08-006C-D547-A2E2-48BFE2CF7A84}" type="pres">
      <dgm:prSet presAssocID="{93E012AC-3095-BE4D-BBEE-45A82B335132}" presName="composite" presStyleCnt="0"/>
      <dgm:spPr/>
    </dgm:pt>
    <dgm:pt modelId="{A351FC00-FA08-624B-BFB0-BC96719588CB}" type="pres">
      <dgm:prSet presAssocID="{93E012AC-3095-BE4D-BBEE-45A82B335132}" presName="bentUpArrow1" presStyleLbl="alignImgPlace1" presStyleIdx="0" presStyleCnt="3"/>
      <dgm:spPr/>
    </dgm:pt>
    <dgm:pt modelId="{8ED946E3-41BE-BC4A-9C58-3B3759B46FF8}" type="pres">
      <dgm:prSet presAssocID="{93E012AC-3095-BE4D-BBEE-45A82B335132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8434BD7D-4E36-E84F-A5B1-D6D8E7B2F290}" type="pres">
      <dgm:prSet presAssocID="{93E012AC-3095-BE4D-BBEE-45A82B335132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C0F8600A-AFC3-5843-8C4D-DEA10B14AECA}" type="pres">
      <dgm:prSet presAssocID="{4A0E1201-C2C9-B94A-A5B8-FBF8369315D0}" presName="sibTrans" presStyleCnt="0"/>
      <dgm:spPr/>
    </dgm:pt>
    <dgm:pt modelId="{7E8A66CE-FAF1-3743-AFA2-7B882AFBF75F}" type="pres">
      <dgm:prSet presAssocID="{6CCA4F6D-4333-0544-A4E8-AC07D886D2D4}" presName="composite" presStyleCnt="0"/>
      <dgm:spPr/>
    </dgm:pt>
    <dgm:pt modelId="{D9D3E148-7FD5-DA41-BFB1-F0F623555F2C}" type="pres">
      <dgm:prSet presAssocID="{6CCA4F6D-4333-0544-A4E8-AC07D886D2D4}" presName="bentUpArrow1" presStyleLbl="alignImgPlace1" presStyleIdx="1" presStyleCnt="3"/>
      <dgm:spPr/>
    </dgm:pt>
    <dgm:pt modelId="{7A7904BE-D287-A24A-80A4-E21CD47647EF}" type="pres">
      <dgm:prSet presAssocID="{6CCA4F6D-4333-0544-A4E8-AC07D886D2D4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47DA1536-D343-204F-A8E3-781F39536F02}" type="pres">
      <dgm:prSet presAssocID="{6CCA4F6D-4333-0544-A4E8-AC07D886D2D4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E59DDD2E-0AC5-214B-92A7-7A4BD87FDB74}" type="pres">
      <dgm:prSet presAssocID="{CD7A47E4-729B-BB41-9866-25E42FEB4668}" presName="sibTrans" presStyleCnt="0"/>
      <dgm:spPr/>
    </dgm:pt>
    <dgm:pt modelId="{1D362AA2-3241-4F48-83E0-35F4624D5BAE}" type="pres">
      <dgm:prSet presAssocID="{ED7F18AB-02A2-6245-BF3E-4CD2D35632F5}" presName="composite" presStyleCnt="0"/>
      <dgm:spPr/>
    </dgm:pt>
    <dgm:pt modelId="{33EE33EA-4F7A-BD4A-893A-EAB243249511}" type="pres">
      <dgm:prSet presAssocID="{ED7F18AB-02A2-6245-BF3E-4CD2D35632F5}" presName="bentUpArrow1" presStyleLbl="alignImgPlace1" presStyleIdx="2" presStyleCnt="3"/>
      <dgm:spPr/>
    </dgm:pt>
    <dgm:pt modelId="{C26E262E-3174-D24C-9BE3-CF2064187592}" type="pres">
      <dgm:prSet presAssocID="{ED7F18AB-02A2-6245-BF3E-4CD2D35632F5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673FFC3E-CF5D-8143-B55F-A39F3E3064CB}" type="pres">
      <dgm:prSet presAssocID="{ED7F18AB-02A2-6245-BF3E-4CD2D35632F5}" presName="ChildText" presStyleLbl="revTx" presStyleIdx="2" presStyleCnt="3" custLinFactNeighborX="5744" custLinFactNeighborY="5538">
        <dgm:presLayoutVars>
          <dgm:chMax val="0"/>
          <dgm:chPref val="0"/>
          <dgm:bulletEnabled val="1"/>
        </dgm:presLayoutVars>
      </dgm:prSet>
      <dgm:spPr/>
    </dgm:pt>
    <dgm:pt modelId="{CCC2F8D0-DA73-0A4D-ABE3-9796DF9E144D}" type="pres">
      <dgm:prSet presAssocID="{CE41B890-0942-5E4A-B0AE-29BBDB2A10AE}" presName="sibTrans" presStyleCnt="0"/>
      <dgm:spPr/>
    </dgm:pt>
    <dgm:pt modelId="{D02837C0-A472-DC46-A8E5-2CC16D8709DC}" type="pres">
      <dgm:prSet presAssocID="{A92FC5BD-CBFE-E743-B49D-5F4461A884CE}" presName="composite" presStyleCnt="0"/>
      <dgm:spPr/>
    </dgm:pt>
    <dgm:pt modelId="{8BBB7476-34AC-E043-B62F-BB6427BDC248}" type="pres">
      <dgm:prSet presAssocID="{A92FC5BD-CBFE-E743-B49D-5F4461A884CE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D9D71611-CE8A-2345-A16C-43155CD602A3}" srcId="{4F477376-9142-5241-B739-8F141F6F7735}" destId="{6CCA4F6D-4333-0544-A4E8-AC07D886D2D4}" srcOrd="1" destOrd="0" parTransId="{675D8021-14C0-3341-B02C-60CE87108F0B}" sibTransId="{CD7A47E4-729B-BB41-9866-25E42FEB4668}"/>
    <dgm:cxn modelId="{A8CDCC2B-DF66-264A-AE73-F932E61C5768}" srcId="{ED7F18AB-02A2-6245-BF3E-4CD2D35632F5}" destId="{DDEDAD52-85E1-FC4D-90AC-16C7E7612F79}" srcOrd="1" destOrd="0" parTransId="{CFD0AC56-8A2A-8E4F-8A89-F1AB6EF1F027}" sibTransId="{6C9204E9-8053-4E46-848F-DA2C2830BFFA}"/>
    <dgm:cxn modelId="{EBF4843C-7D1B-964A-8E87-CCD93521DD8F}" srcId="{ED7F18AB-02A2-6245-BF3E-4CD2D35632F5}" destId="{96727CFC-E9C0-0646-9876-97F9D19F5E11}" srcOrd="0" destOrd="0" parTransId="{F53CB6AC-F479-F34E-9BFB-FA01B2D3203F}" sibTransId="{07E120BA-358B-BC43-AEB1-EC765A7C043A}"/>
    <dgm:cxn modelId="{7570684C-3C1C-2340-9D34-38AA847B56D8}" type="presOf" srcId="{4205692A-5291-3244-A5ED-A712D4DCF37A}" destId="{47DA1536-D343-204F-A8E3-781F39536F02}" srcOrd="0" destOrd="0" presId="urn:microsoft.com/office/officeart/2005/8/layout/StepDownProcess"/>
    <dgm:cxn modelId="{5805E34D-CA99-B849-AF4E-63F9E1225A98}" type="presOf" srcId="{93E012AC-3095-BE4D-BBEE-45A82B335132}" destId="{8ED946E3-41BE-BC4A-9C58-3B3759B46FF8}" srcOrd="0" destOrd="0" presId="urn:microsoft.com/office/officeart/2005/8/layout/StepDownProcess"/>
    <dgm:cxn modelId="{2CBB8750-8E20-B642-9413-B681FA378F7D}" type="presOf" srcId="{96727CFC-E9C0-0646-9876-97F9D19F5E11}" destId="{673FFC3E-CF5D-8143-B55F-A39F3E3064CB}" srcOrd="0" destOrd="0" presId="urn:microsoft.com/office/officeart/2005/8/layout/StepDownProcess"/>
    <dgm:cxn modelId="{4150B654-8672-3148-A0AE-192F98DE0CB0}" type="presOf" srcId="{4F477376-9142-5241-B739-8F141F6F7735}" destId="{EBDCE52B-E0E6-ED41-99B6-DFA8358A4DCC}" srcOrd="0" destOrd="0" presId="urn:microsoft.com/office/officeart/2005/8/layout/StepDownProcess"/>
    <dgm:cxn modelId="{AB9CDB61-2035-1543-88AF-0B3CC6135BF9}" type="presOf" srcId="{A92FC5BD-CBFE-E743-B49D-5F4461A884CE}" destId="{8BBB7476-34AC-E043-B62F-BB6427BDC248}" srcOrd="0" destOrd="0" presId="urn:microsoft.com/office/officeart/2005/8/layout/StepDownProcess"/>
    <dgm:cxn modelId="{4C4BE067-F57B-9B4A-AD03-29709F41FBEC}" type="presOf" srcId="{87AC2D26-8855-8444-9F7D-32C76D3A6732}" destId="{673FFC3E-CF5D-8143-B55F-A39F3E3064CB}" srcOrd="0" destOrd="3" presId="urn:microsoft.com/office/officeart/2005/8/layout/StepDownProcess"/>
    <dgm:cxn modelId="{CF45556F-D253-604D-B774-DD1F0D3E5F03}" srcId="{93E012AC-3095-BE4D-BBEE-45A82B335132}" destId="{F74485A7-4FA5-2B4F-B901-FB968EC9864D}" srcOrd="0" destOrd="0" parTransId="{EB64E53C-D50A-8343-8B37-A035C09305C1}" sibTransId="{4AFE8ACE-31E4-A944-9DF0-43062E9C5489}"/>
    <dgm:cxn modelId="{2E204A73-8FA1-F040-8CB1-DEEF9626A731}" srcId="{4F477376-9142-5241-B739-8F141F6F7735}" destId="{ED7F18AB-02A2-6245-BF3E-4CD2D35632F5}" srcOrd="2" destOrd="0" parTransId="{3FD0BB45-C7E8-B04B-BF50-85403CA92D15}" sibTransId="{CE41B890-0942-5E4A-B0AE-29BBDB2A10AE}"/>
    <dgm:cxn modelId="{43B41486-6F4D-CE45-B3F7-FF79A773329E}" srcId="{ED7F18AB-02A2-6245-BF3E-4CD2D35632F5}" destId="{87AC2D26-8855-8444-9F7D-32C76D3A6732}" srcOrd="3" destOrd="0" parTransId="{49FED12C-F0F6-2B4D-9614-840ED2C27FCF}" sibTransId="{7DF6864C-284F-B848-BC28-816A77A88CDA}"/>
    <dgm:cxn modelId="{250BE79D-82E2-F74A-9008-5C92211D6A87}" type="presOf" srcId="{472D7295-83D2-B64B-A30D-287CA2813A6E}" destId="{673FFC3E-CF5D-8143-B55F-A39F3E3064CB}" srcOrd="0" destOrd="2" presId="urn:microsoft.com/office/officeart/2005/8/layout/StepDownProcess"/>
    <dgm:cxn modelId="{49580BA6-4198-5C4C-9F14-5837DAB58540}" srcId="{6CCA4F6D-4333-0544-A4E8-AC07D886D2D4}" destId="{4205692A-5291-3244-A5ED-A712D4DCF37A}" srcOrd="0" destOrd="0" parTransId="{03642FDD-F98A-234C-BF3C-99F4E96A95B1}" sibTransId="{8AB6B024-1785-F14C-92FA-50B9F8D2A219}"/>
    <dgm:cxn modelId="{4A1538B6-AF60-9046-A740-6495855A773D}" srcId="{4F477376-9142-5241-B739-8F141F6F7735}" destId="{93E012AC-3095-BE4D-BBEE-45A82B335132}" srcOrd="0" destOrd="0" parTransId="{7FDE87D9-9407-EE4B-9052-BC7726B510DC}" sibTransId="{4A0E1201-C2C9-B94A-A5B8-FBF8369315D0}"/>
    <dgm:cxn modelId="{2E1BD3BD-E1C5-DC45-8348-68CA0FBFED30}" type="presOf" srcId="{6CCA4F6D-4333-0544-A4E8-AC07D886D2D4}" destId="{7A7904BE-D287-A24A-80A4-E21CD47647EF}" srcOrd="0" destOrd="0" presId="urn:microsoft.com/office/officeart/2005/8/layout/StepDownProcess"/>
    <dgm:cxn modelId="{961BB3C1-EC4E-1E43-8CAC-7A5E08A03BC0}" type="presOf" srcId="{ED7F18AB-02A2-6245-BF3E-4CD2D35632F5}" destId="{C26E262E-3174-D24C-9BE3-CF2064187592}" srcOrd="0" destOrd="0" presId="urn:microsoft.com/office/officeart/2005/8/layout/StepDownProcess"/>
    <dgm:cxn modelId="{7ABA7FCE-2469-1B42-A524-FEC7C07A2E96}" srcId="{ED7F18AB-02A2-6245-BF3E-4CD2D35632F5}" destId="{472D7295-83D2-B64B-A30D-287CA2813A6E}" srcOrd="2" destOrd="0" parTransId="{58AE430E-CD59-014E-AD0B-D5319EFF0D3F}" sibTransId="{E2EA9D3A-0331-AD48-A695-D60D5B6354CD}"/>
    <dgm:cxn modelId="{705096E9-A99E-7B47-93ED-3C28AAF003DC}" srcId="{4F477376-9142-5241-B739-8F141F6F7735}" destId="{A92FC5BD-CBFE-E743-B49D-5F4461A884CE}" srcOrd="3" destOrd="0" parTransId="{598AF9ED-4322-5B42-B9EE-66946719555C}" sibTransId="{3EF121E0-A683-9A40-994B-4617BDBB6C18}"/>
    <dgm:cxn modelId="{2D2128ED-7956-334A-9E8F-4B33E8292C03}" type="presOf" srcId="{F74485A7-4FA5-2B4F-B901-FB968EC9864D}" destId="{8434BD7D-4E36-E84F-A5B1-D6D8E7B2F290}" srcOrd="0" destOrd="0" presId="urn:microsoft.com/office/officeart/2005/8/layout/StepDownProcess"/>
    <dgm:cxn modelId="{BF11A8F7-472E-E54D-ADB5-E5A2E2D787CC}" type="presOf" srcId="{DDEDAD52-85E1-FC4D-90AC-16C7E7612F79}" destId="{673FFC3E-CF5D-8143-B55F-A39F3E3064CB}" srcOrd="0" destOrd="1" presId="urn:microsoft.com/office/officeart/2005/8/layout/StepDownProcess"/>
    <dgm:cxn modelId="{65915FF6-0D8D-E74B-9F33-970B55E39F49}" type="presParOf" srcId="{EBDCE52B-E0E6-ED41-99B6-DFA8358A4DCC}" destId="{A0EFFF08-006C-D547-A2E2-48BFE2CF7A84}" srcOrd="0" destOrd="0" presId="urn:microsoft.com/office/officeart/2005/8/layout/StepDownProcess"/>
    <dgm:cxn modelId="{C34257F8-F850-8147-A1F3-40B6053B8E81}" type="presParOf" srcId="{A0EFFF08-006C-D547-A2E2-48BFE2CF7A84}" destId="{A351FC00-FA08-624B-BFB0-BC96719588CB}" srcOrd="0" destOrd="0" presId="urn:microsoft.com/office/officeart/2005/8/layout/StepDownProcess"/>
    <dgm:cxn modelId="{88906D1A-5FC1-B444-BE81-ED7B3FAC3D8D}" type="presParOf" srcId="{A0EFFF08-006C-D547-A2E2-48BFE2CF7A84}" destId="{8ED946E3-41BE-BC4A-9C58-3B3759B46FF8}" srcOrd="1" destOrd="0" presId="urn:microsoft.com/office/officeart/2005/8/layout/StepDownProcess"/>
    <dgm:cxn modelId="{53717E36-DBA9-5249-AB78-740C84D0792D}" type="presParOf" srcId="{A0EFFF08-006C-D547-A2E2-48BFE2CF7A84}" destId="{8434BD7D-4E36-E84F-A5B1-D6D8E7B2F290}" srcOrd="2" destOrd="0" presId="urn:microsoft.com/office/officeart/2005/8/layout/StepDownProcess"/>
    <dgm:cxn modelId="{2FA512F6-7757-404B-AD36-61E6D04D7556}" type="presParOf" srcId="{EBDCE52B-E0E6-ED41-99B6-DFA8358A4DCC}" destId="{C0F8600A-AFC3-5843-8C4D-DEA10B14AECA}" srcOrd="1" destOrd="0" presId="urn:microsoft.com/office/officeart/2005/8/layout/StepDownProcess"/>
    <dgm:cxn modelId="{3A9EE016-40F2-504C-A74A-EF77CFBCB9C6}" type="presParOf" srcId="{EBDCE52B-E0E6-ED41-99B6-DFA8358A4DCC}" destId="{7E8A66CE-FAF1-3743-AFA2-7B882AFBF75F}" srcOrd="2" destOrd="0" presId="urn:microsoft.com/office/officeart/2005/8/layout/StepDownProcess"/>
    <dgm:cxn modelId="{D090D67B-9299-EB4C-ABE3-17537EA03C36}" type="presParOf" srcId="{7E8A66CE-FAF1-3743-AFA2-7B882AFBF75F}" destId="{D9D3E148-7FD5-DA41-BFB1-F0F623555F2C}" srcOrd="0" destOrd="0" presId="urn:microsoft.com/office/officeart/2005/8/layout/StepDownProcess"/>
    <dgm:cxn modelId="{061B803B-D8C2-D647-8E96-2BC87C60591D}" type="presParOf" srcId="{7E8A66CE-FAF1-3743-AFA2-7B882AFBF75F}" destId="{7A7904BE-D287-A24A-80A4-E21CD47647EF}" srcOrd="1" destOrd="0" presId="urn:microsoft.com/office/officeart/2005/8/layout/StepDownProcess"/>
    <dgm:cxn modelId="{15C541A4-7432-344D-9201-46B6ACB1E17B}" type="presParOf" srcId="{7E8A66CE-FAF1-3743-AFA2-7B882AFBF75F}" destId="{47DA1536-D343-204F-A8E3-781F39536F02}" srcOrd="2" destOrd="0" presId="urn:microsoft.com/office/officeart/2005/8/layout/StepDownProcess"/>
    <dgm:cxn modelId="{A421562A-96B1-984E-BEB3-B663D98FB8A7}" type="presParOf" srcId="{EBDCE52B-E0E6-ED41-99B6-DFA8358A4DCC}" destId="{E59DDD2E-0AC5-214B-92A7-7A4BD87FDB74}" srcOrd="3" destOrd="0" presId="urn:microsoft.com/office/officeart/2005/8/layout/StepDownProcess"/>
    <dgm:cxn modelId="{9F84C820-5A48-C540-A8F8-3D4C2EE587BA}" type="presParOf" srcId="{EBDCE52B-E0E6-ED41-99B6-DFA8358A4DCC}" destId="{1D362AA2-3241-4F48-83E0-35F4624D5BAE}" srcOrd="4" destOrd="0" presId="urn:microsoft.com/office/officeart/2005/8/layout/StepDownProcess"/>
    <dgm:cxn modelId="{6BB37684-08C5-1B47-A2D6-7C2CE0DD83CB}" type="presParOf" srcId="{1D362AA2-3241-4F48-83E0-35F4624D5BAE}" destId="{33EE33EA-4F7A-BD4A-893A-EAB243249511}" srcOrd="0" destOrd="0" presId="urn:microsoft.com/office/officeart/2005/8/layout/StepDownProcess"/>
    <dgm:cxn modelId="{5B7708BD-2B1D-914C-80EA-10C44BC1389A}" type="presParOf" srcId="{1D362AA2-3241-4F48-83E0-35F4624D5BAE}" destId="{C26E262E-3174-D24C-9BE3-CF2064187592}" srcOrd="1" destOrd="0" presId="urn:microsoft.com/office/officeart/2005/8/layout/StepDownProcess"/>
    <dgm:cxn modelId="{39AB88A4-33C9-5E4B-87DE-3BA41CD53780}" type="presParOf" srcId="{1D362AA2-3241-4F48-83E0-35F4624D5BAE}" destId="{673FFC3E-CF5D-8143-B55F-A39F3E3064CB}" srcOrd="2" destOrd="0" presId="urn:microsoft.com/office/officeart/2005/8/layout/StepDownProcess"/>
    <dgm:cxn modelId="{58E15115-28E2-1F4A-A61A-E7557C8169CC}" type="presParOf" srcId="{EBDCE52B-E0E6-ED41-99B6-DFA8358A4DCC}" destId="{CCC2F8D0-DA73-0A4D-ABE3-9796DF9E144D}" srcOrd="5" destOrd="0" presId="urn:microsoft.com/office/officeart/2005/8/layout/StepDownProcess"/>
    <dgm:cxn modelId="{853EDD0C-F1AB-DB41-A7D5-2E98D4D67428}" type="presParOf" srcId="{EBDCE52B-E0E6-ED41-99B6-DFA8358A4DCC}" destId="{D02837C0-A472-DC46-A8E5-2CC16D8709DC}" srcOrd="6" destOrd="0" presId="urn:microsoft.com/office/officeart/2005/8/layout/StepDownProcess"/>
    <dgm:cxn modelId="{7BE721C5-AF65-1D43-834A-C7DB185431A9}" type="presParOf" srcId="{D02837C0-A472-DC46-A8E5-2CC16D8709DC}" destId="{8BBB7476-34AC-E043-B62F-BB6427BDC24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51FC00-FA08-624B-BFB0-BC96719588CB}">
      <dsp:nvSpPr>
        <dsp:cNvPr id="0" name=""/>
        <dsp:cNvSpPr/>
      </dsp:nvSpPr>
      <dsp:spPr>
        <a:xfrm rot="5400000">
          <a:off x="1286481" y="1184365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946E3-41BE-BC4A-9C58-3B3759B46FF8}">
      <dsp:nvSpPr>
        <dsp:cNvPr id="0" name=""/>
        <dsp:cNvSpPr/>
      </dsp:nvSpPr>
      <dsp:spPr>
        <a:xfrm>
          <a:off x="1010910" y="31360"/>
          <a:ext cx="1750966" cy="1225619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>
              <a:latin typeface="Times" pitchFamily="2" charset="0"/>
            </a:rPr>
            <a:t>Plusieurs pays</a:t>
          </a:r>
        </a:p>
      </dsp:txBody>
      <dsp:txXfrm>
        <a:off x="1070751" y="91201"/>
        <a:ext cx="1631284" cy="1105937"/>
      </dsp:txXfrm>
    </dsp:sp>
    <dsp:sp modelId="{8434BD7D-4E36-E84F-A5B1-D6D8E7B2F290}">
      <dsp:nvSpPr>
        <dsp:cNvPr id="0" name=""/>
        <dsp:cNvSpPr/>
      </dsp:nvSpPr>
      <dsp:spPr>
        <a:xfrm>
          <a:off x="2761877" y="148250"/>
          <a:ext cx="1273486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latin typeface="Times" pitchFamily="2" charset="0"/>
            </a:rPr>
            <a:t>Filtre  sur un pays particulier</a:t>
          </a:r>
        </a:p>
      </dsp:txBody>
      <dsp:txXfrm>
        <a:off x="2761877" y="148250"/>
        <a:ext cx="1273486" cy="990600"/>
      </dsp:txXfrm>
    </dsp:sp>
    <dsp:sp modelId="{D9D3E148-7FD5-DA41-BFB1-F0F623555F2C}">
      <dsp:nvSpPr>
        <dsp:cNvPr id="0" name=""/>
        <dsp:cNvSpPr/>
      </dsp:nvSpPr>
      <dsp:spPr>
        <a:xfrm rot="5400000">
          <a:off x="2738219" y="2561140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7904BE-D287-A24A-80A4-E21CD47647EF}">
      <dsp:nvSpPr>
        <dsp:cNvPr id="0" name=""/>
        <dsp:cNvSpPr/>
      </dsp:nvSpPr>
      <dsp:spPr>
        <a:xfrm>
          <a:off x="2462647" y="1408135"/>
          <a:ext cx="1750966" cy="1225619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>
              <a:latin typeface="Times" pitchFamily="2" charset="0"/>
            </a:rPr>
            <a:t>Contrôle des lignes</a:t>
          </a:r>
          <a:endParaRPr lang="fr-FR" sz="1800" kern="1200" dirty="0">
            <a:latin typeface="Times" pitchFamily="2" charset="0"/>
          </a:endParaRPr>
        </a:p>
      </dsp:txBody>
      <dsp:txXfrm>
        <a:off x="2522488" y="1467976"/>
        <a:ext cx="1631284" cy="1105937"/>
      </dsp:txXfrm>
    </dsp:sp>
    <dsp:sp modelId="{47DA1536-D343-204F-A8E3-781F39536F02}">
      <dsp:nvSpPr>
        <dsp:cNvPr id="0" name=""/>
        <dsp:cNvSpPr/>
      </dsp:nvSpPr>
      <dsp:spPr>
        <a:xfrm>
          <a:off x="4213614" y="1525026"/>
          <a:ext cx="1273486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-FR" sz="1200" kern="1200" dirty="0">
              <a:latin typeface="Times" pitchFamily="2" charset="0"/>
            </a:rPr>
            <a:t>Valeurs manquantes  et </a:t>
          </a:r>
          <a:r>
            <a:rPr lang="fr-FR" sz="1200" kern="1200" dirty="0" err="1">
              <a:latin typeface="Times" pitchFamily="2" charset="0"/>
            </a:rPr>
            <a:t>abérantes</a:t>
          </a:r>
          <a:r>
            <a:rPr lang="fr-FR" sz="1200" kern="1200" dirty="0">
              <a:latin typeface="Times" pitchFamily="2" charset="0"/>
            </a:rPr>
            <a:t> …? </a:t>
          </a:r>
        </a:p>
      </dsp:txBody>
      <dsp:txXfrm>
        <a:off x="4213614" y="1525026"/>
        <a:ext cx="1273486" cy="990600"/>
      </dsp:txXfrm>
    </dsp:sp>
    <dsp:sp modelId="{33EE33EA-4F7A-BD4A-893A-EAB243249511}">
      <dsp:nvSpPr>
        <dsp:cNvPr id="0" name=""/>
        <dsp:cNvSpPr/>
      </dsp:nvSpPr>
      <dsp:spPr>
        <a:xfrm rot="5400000">
          <a:off x="4189956" y="3937916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E262E-3174-D24C-9BE3-CF2064187592}">
      <dsp:nvSpPr>
        <dsp:cNvPr id="0" name=""/>
        <dsp:cNvSpPr/>
      </dsp:nvSpPr>
      <dsp:spPr>
        <a:xfrm>
          <a:off x="3914385" y="2784911"/>
          <a:ext cx="1750966" cy="1225619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>
              <a:latin typeface="Times" pitchFamily="2" charset="0"/>
            </a:rPr>
            <a:t>Contrôle des colonnes</a:t>
          </a:r>
          <a:endParaRPr lang="fr-FR" sz="1800" kern="1200" dirty="0">
            <a:latin typeface="Times" pitchFamily="2" charset="0"/>
          </a:endParaRPr>
        </a:p>
      </dsp:txBody>
      <dsp:txXfrm>
        <a:off x="3974226" y="2844752"/>
        <a:ext cx="1631284" cy="1105937"/>
      </dsp:txXfrm>
    </dsp:sp>
    <dsp:sp modelId="{673FFC3E-CF5D-8143-B55F-A39F3E3064CB}">
      <dsp:nvSpPr>
        <dsp:cNvPr id="0" name=""/>
        <dsp:cNvSpPr/>
      </dsp:nvSpPr>
      <dsp:spPr>
        <a:xfrm>
          <a:off x="5738501" y="2956661"/>
          <a:ext cx="1273486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latin typeface="Times" pitchFamily="2" charset="0"/>
            </a:rPr>
            <a:t>Valeurs manquantes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latin typeface="Times" pitchFamily="2" charset="0"/>
            </a:rPr>
            <a:t>Variables redondantes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200" kern="1200" dirty="0">
            <a:latin typeface="Times" pitchFamily="2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200" kern="1200" dirty="0">
            <a:latin typeface="Times" pitchFamily="2" charset="0"/>
          </a:endParaRPr>
        </a:p>
      </dsp:txBody>
      <dsp:txXfrm>
        <a:off x="5738501" y="2956661"/>
        <a:ext cx="1273486" cy="990600"/>
      </dsp:txXfrm>
    </dsp:sp>
    <dsp:sp modelId="{8BBB7476-34AC-E043-B62F-BB6427BDC248}">
      <dsp:nvSpPr>
        <dsp:cNvPr id="0" name=""/>
        <dsp:cNvSpPr/>
      </dsp:nvSpPr>
      <dsp:spPr>
        <a:xfrm>
          <a:off x="5366122" y="4161686"/>
          <a:ext cx="1750966" cy="1225619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>
              <a:latin typeface="Times" pitchFamily="2" charset="0"/>
            </a:rPr>
            <a:t>Remplacement des valeurs manquantes</a:t>
          </a:r>
          <a:endParaRPr lang="fr-FR" sz="1800" kern="1200" dirty="0">
            <a:latin typeface="Times" pitchFamily="2" charset="0"/>
          </a:endParaRPr>
        </a:p>
      </dsp:txBody>
      <dsp:txXfrm>
        <a:off x="5425963" y="4221527"/>
        <a:ext cx="1631284" cy="1105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18BBA3-2CE4-0EC8-C89E-32D72F4D4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F0AC87-533C-0E35-1CE2-79BDA90D0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4B7A76-E64D-3B40-CC5E-FA826C3C8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6715-16F4-CC41-AAC9-5D4F32E93785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191C74-D7CD-7704-87A7-E43C80961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C38DE1-D1CC-1801-105B-EF044FB4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5372-A9C7-E64A-9CDE-C3F3EA40F7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292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498B76-59C6-75F9-AD58-E0A482C84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EEBB9C-B985-5E17-FDC2-61F278068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EC26E2-5139-8A69-DB58-9D86E1EF9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6715-16F4-CC41-AAC9-5D4F32E93785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2E9EDE-9E49-01B3-B9F2-77E36D74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BB2C32-072A-37CC-F8B5-A5907452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5372-A9C7-E64A-9CDE-C3F3EA40F7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92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6D9A700-3553-5BDC-F410-36E37FE211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30ABFA-EBBB-6B76-797D-AA0FC9EFB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D8BD80-BC25-6C3F-5C9D-B643C8A9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6715-16F4-CC41-AAC9-5D4F32E93785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B43925-372D-7F77-C5C0-EFD858A8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775544-EBAA-8D76-934F-4DCFAF68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5372-A9C7-E64A-9CDE-C3F3EA40F7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69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37B365-7BBD-1A41-372A-E49B0D24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DED14D-53B4-4A3A-D0D0-74B675799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014EAB-70B1-7AF3-C6FE-DBBAE94D4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6715-16F4-CC41-AAC9-5D4F32E93785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266132-11F7-1CEB-C273-68A67C67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44F883-D041-8974-3E72-7173CF0BD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5372-A9C7-E64A-9CDE-C3F3EA40F7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015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C4EA79-EE4D-3695-62A1-50652DEE9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551D71-C93E-DCB4-EF97-1A2616908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DFD503-65E9-3B35-2DC7-61E762BE0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6715-16F4-CC41-AAC9-5D4F32E93785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33B2AE-D592-FA3A-5C76-5281C960D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B77B2B-F738-C725-46FA-2CAA25823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5372-A9C7-E64A-9CDE-C3F3EA40F7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18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C32435-04D8-517C-63F7-57630F672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6990D5-631F-70CF-1895-87A4D2A70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0263A2-3A5C-A04B-0389-862D6E198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4B1449-A24D-ED41-FDFB-075D05CF0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6715-16F4-CC41-AAC9-5D4F32E93785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467C2C-A800-3509-4F78-1FF0F7652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CE60D1-DC69-33CF-0C40-6CEB65206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5372-A9C7-E64A-9CDE-C3F3EA40F7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1826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53E60F-A1B6-E96C-5936-576E85728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CCC66A-9089-5229-14A9-BA13486FD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4D4CA90-773B-1E2D-E639-0E4D48314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6FC6F9-CC21-D0B8-E255-41D637234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DB82C69-373B-BF46-CCDA-5FA2D7652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32AAFE8-BBB9-DCBE-B329-C9BE59408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6715-16F4-CC41-AAC9-5D4F32E93785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B61CB41-654E-CA42-7A93-E156012D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D16BEEF-711B-430B-DDAF-769936FAE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5372-A9C7-E64A-9CDE-C3F3EA40F7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64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68B4D6-E34B-5866-D288-AF65D6262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650BDE7-EB35-EECD-B253-6E292F803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6715-16F4-CC41-AAC9-5D4F32E93785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13EA910-7206-2D50-50C8-EE1504F2B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EB2DF7-3CAC-6075-B5AA-D5A5DC9E4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5372-A9C7-E64A-9CDE-C3F3EA40F7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636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386A72B-2ABB-5BAB-1C84-F0FC7BC7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6715-16F4-CC41-AAC9-5D4F32E93785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4AE3936-EC9A-A45D-16FA-80B31C7A7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04A31D-1F09-C132-99C8-5D81B229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5372-A9C7-E64A-9CDE-C3F3EA40F7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545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2E3CBE-6013-B167-61A3-B8F4335A8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02DFDF-A82A-6C9C-11FE-FAEFF7C13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A88331-330E-22E2-0E91-AD4A7366B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411856-9536-81BA-C556-086377BE8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6715-16F4-CC41-AAC9-5D4F32E93785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0731BE-B569-A7EC-2B6E-AA989543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0AD436-623F-C286-E9E4-6B6FA79C4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5372-A9C7-E64A-9CDE-C3F3EA40F7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19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90C713-3321-9BF2-4074-816056827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C1E5851-E018-67D7-0735-25204C78A6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4125F4-4A12-D7F2-4663-32B3D0933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ACE4D9-FACA-AB5A-9001-C285ACDC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6715-16F4-CC41-AAC9-5D4F32E93785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42DD5A-E829-9A72-54FA-F69C58D7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CDD08D-FC56-96D8-7702-3D84C9C1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5372-A9C7-E64A-9CDE-C3F3EA40F7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811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71EB9E2-203E-CE7F-7E58-A9623AF74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5F1FBA-91D0-BBB6-7AAB-0BD5365C7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172D07-7C7D-500D-ABC4-0EFE46645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D6715-16F4-CC41-AAC9-5D4F32E93785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7B3568-37ED-3047-670A-F780B9E69C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520D07-1F6E-C71B-998F-79B428984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85372-A9C7-E64A-9CDE-C3F3EA40F7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789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antepubliquefrance.fr/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antepubliquefrance.f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wiki/Ol%C3%A9agineux" TargetMode="External"/><Relationship Id="rId13" Type="http://schemas.openxmlformats.org/officeDocument/2006/relationships/hyperlink" Target="https://fr.wikipedia.org/wiki/Sel_alimentaire" TargetMode="External"/><Relationship Id="rId3" Type="http://schemas.openxmlformats.org/officeDocument/2006/relationships/hyperlink" Target="https://fr.wikipedia.org/wiki/Calorie" TargetMode="External"/><Relationship Id="rId7" Type="http://schemas.openxmlformats.org/officeDocument/2006/relationships/hyperlink" Target="https://fr.wikipedia.org/wiki/L%C3%A9gume_sec" TargetMode="External"/><Relationship Id="rId12" Type="http://schemas.openxmlformats.org/officeDocument/2006/relationships/hyperlink" Target="https://fr.wikipedia.org/wiki/Prot%C3%A9in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.wikipedia.org/wiki/Fabaceae" TargetMode="External"/><Relationship Id="rId11" Type="http://schemas.openxmlformats.org/officeDocument/2006/relationships/hyperlink" Target="https://fr.wikipedia.org/wiki/Acide_gras_satur%C3%A9" TargetMode="External"/><Relationship Id="rId5" Type="http://schemas.openxmlformats.org/officeDocument/2006/relationships/hyperlink" Target="https://fr.wikipedia.org/wiki/L%C3%A9gume" TargetMode="External"/><Relationship Id="rId10" Type="http://schemas.openxmlformats.org/officeDocument/2006/relationships/hyperlink" Target="https://fr.wikipedia.org/wiki/Fibre_alimentaire" TargetMode="External"/><Relationship Id="rId4" Type="http://schemas.openxmlformats.org/officeDocument/2006/relationships/hyperlink" Target="https://fr.wikipedia.org/wiki/Fruit_(alimentation_humaine)" TargetMode="External"/><Relationship Id="rId9" Type="http://schemas.openxmlformats.org/officeDocument/2006/relationships/hyperlink" Target="https://fr.wikipedia.org/wiki/Sucre" TargetMode="External"/><Relationship Id="rId1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4D70A68-DC0A-1974-A75B-709F6E3F7456}"/>
              </a:ext>
            </a:extLst>
          </p:cNvPr>
          <p:cNvSpPr/>
          <p:nvPr/>
        </p:nvSpPr>
        <p:spPr>
          <a:xfrm>
            <a:off x="0" y="1884361"/>
            <a:ext cx="12192000" cy="12153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30BF72C0-0CFD-270E-0704-4CEF36FB3184}"/>
              </a:ext>
            </a:extLst>
          </p:cNvPr>
          <p:cNvSpPr txBox="1">
            <a:spLocks/>
          </p:cNvSpPr>
          <p:nvPr/>
        </p:nvSpPr>
        <p:spPr>
          <a:xfrm>
            <a:off x="2286000" y="4364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1F9E9DE0-5000-16FE-EEF6-905D898CE059}"/>
              </a:ext>
            </a:extLst>
          </p:cNvPr>
          <p:cNvSpPr txBox="1">
            <a:spLocks/>
          </p:cNvSpPr>
          <p:nvPr/>
        </p:nvSpPr>
        <p:spPr>
          <a:xfrm>
            <a:off x="2743200" y="4821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1C7A62B1-CCC3-B69D-903A-ABE900554EA4}"/>
              </a:ext>
            </a:extLst>
          </p:cNvPr>
          <p:cNvSpPr txBox="1">
            <a:spLocks/>
          </p:cNvSpPr>
          <p:nvPr/>
        </p:nvSpPr>
        <p:spPr>
          <a:xfrm>
            <a:off x="2895600" y="49736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id="{8425F50E-695C-BDA4-E7BE-ED2BF4AA6185}"/>
              </a:ext>
            </a:extLst>
          </p:cNvPr>
          <p:cNvSpPr txBox="1">
            <a:spLocks/>
          </p:cNvSpPr>
          <p:nvPr/>
        </p:nvSpPr>
        <p:spPr>
          <a:xfrm>
            <a:off x="3048000" y="5126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18" name="Sous-titre 2">
            <a:extLst>
              <a:ext uri="{FF2B5EF4-FFF2-40B4-BE49-F238E27FC236}">
                <a16:creationId xmlns:a16="http://schemas.microsoft.com/office/drawing/2014/main" id="{05A98858-3225-52BD-287B-37B8F8FFDCE5}"/>
              </a:ext>
            </a:extLst>
          </p:cNvPr>
          <p:cNvSpPr txBox="1">
            <a:spLocks/>
          </p:cNvSpPr>
          <p:nvPr/>
        </p:nvSpPr>
        <p:spPr>
          <a:xfrm>
            <a:off x="3200400" y="52784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19" name="Sous-titre 2">
            <a:extLst>
              <a:ext uri="{FF2B5EF4-FFF2-40B4-BE49-F238E27FC236}">
                <a16:creationId xmlns:a16="http://schemas.microsoft.com/office/drawing/2014/main" id="{48BEE15B-CBA7-C274-9D35-2C5491D7229D}"/>
              </a:ext>
            </a:extLst>
          </p:cNvPr>
          <p:cNvSpPr txBox="1">
            <a:spLocks/>
          </p:cNvSpPr>
          <p:nvPr/>
        </p:nvSpPr>
        <p:spPr>
          <a:xfrm>
            <a:off x="3352800" y="54308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0" name="Sous-titre 2">
            <a:extLst>
              <a:ext uri="{FF2B5EF4-FFF2-40B4-BE49-F238E27FC236}">
                <a16:creationId xmlns:a16="http://schemas.microsoft.com/office/drawing/2014/main" id="{4667ADAF-23A6-C47F-70C8-A7C93B354B71}"/>
              </a:ext>
            </a:extLst>
          </p:cNvPr>
          <p:cNvSpPr txBox="1">
            <a:spLocks/>
          </p:cNvSpPr>
          <p:nvPr/>
        </p:nvSpPr>
        <p:spPr>
          <a:xfrm>
            <a:off x="3505200" y="5583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2" name="Sous-titre 2">
            <a:extLst>
              <a:ext uri="{FF2B5EF4-FFF2-40B4-BE49-F238E27FC236}">
                <a16:creationId xmlns:a16="http://schemas.microsoft.com/office/drawing/2014/main" id="{B6234BCC-BD4A-63CA-08C7-65FEEE085DC7}"/>
              </a:ext>
            </a:extLst>
          </p:cNvPr>
          <p:cNvSpPr txBox="1">
            <a:spLocks/>
          </p:cNvSpPr>
          <p:nvPr/>
        </p:nvSpPr>
        <p:spPr>
          <a:xfrm>
            <a:off x="3810000" y="5888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3" name="Sous-titre 2">
            <a:extLst>
              <a:ext uri="{FF2B5EF4-FFF2-40B4-BE49-F238E27FC236}">
                <a16:creationId xmlns:a16="http://schemas.microsoft.com/office/drawing/2014/main" id="{4CD39588-2055-9BCD-958B-628BAB51540B}"/>
              </a:ext>
            </a:extLst>
          </p:cNvPr>
          <p:cNvSpPr txBox="1">
            <a:spLocks/>
          </p:cNvSpPr>
          <p:nvPr/>
        </p:nvSpPr>
        <p:spPr>
          <a:xfrm>
            <a:off x="3962400" y="60404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4" name="Sous-titre 2">
            <a:extLst>
              <a:ext uri="{FF2B5EF4-FFF2-40B4-BE49-F238E27FC236}">
                <a16:creationId xmlns:a16="http://schemas.microsoft.com/office/drawing/2014/main" id="{58188BA5-A0A9-25C5-3DFE-417ABE1E33FE}"/>
              </a:ext>
            </a:extLst>
          </p:cNvPr>
          <p:cNvSpPr txBox="1">
            <a:spLocks/>
          </p:cNvSpPr>
          <p:nvPr/>
        </p:nvSpPr>
        <p:spPr>
          <a:xfrm>
            <a:off x="4114800" y="61928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5" name="Sous-titre 2">
            <a:extLst>
              <a:ext uri="{FF2B5EF4-FFF2-40B4-BE49-F238E27FC236}">
                <a16:creationId xmlns:a16="http://schemas.microsoft.com/office/drawing/2014/main" id="{48435012-64A9-7A3F-A7B1-AFBEA4D457AA}"/>
              </a:ext>
            </a:extLst>
          </p:cNvPr>
          <p:cNvSpPr txBox="1">
            <a:spLocks/>
          </p:cNvSpPr>
          <p:nvPr/>
        </p:nvSpPr>
        <p:spPr>
          <a:xfrm>
            <a:off x="4267200" y="6345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6" name="Sous-titre 2">
            <a:extLst>
              <a:ext uri="{FF2B5EF4-FFF2-40B4-BE49-F238E27FC236}">
                <a16:creationId xmlns:a16="http://schemas.microsoft.com/office/drawing/2014/main" id="{7859798D-8922-65D0-2D90-A60F2999C9E4}"/>
              </a:ext>
            </a:extLst>
          </p:cNvPr>
          <p:cNvSpPr txBox="1">
            <a:spLocks/>
          </p:cNvSpPr>
          <p:nvPr/>
        </p:nvSpPr>
        <p:spPr>
          <a:xfrm>
            <a:off x="4419600" y="64976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B72E6CB-12AD-55D4-6077-3BC36C510D04}"/>
              </a:ext>
            </a:extLst>
          </p:cNvPr>
          <p:cNvSpPr txBox="1"/>
          <p:nvPr/>
        </p:nvSpPr>
        <p:spPr>
          <a:xfrm>
            <a:off x="0" y="2108855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latin typeface="Times" pitchFamily="2" charset="0"/>
              </a:rPr>
              <a:t>Projet n°2: </a:t>
            </a:r>
            <a:r>
              <a:rPr lang="fr-FR" sz="2800" b="1" dirty="0">
                <a:ea typeface="Malgun Gothic" panose="020B0503020000020004" pitchFamily="34" charset="-127"/>
                <a:cs typeface="Arimo" panose="020B0604020202020204" pitchFamily="34" charset="0"/>
              </a:rPr>
              <a:t>Concevez une application au service de la santé publique</a:t>
            </a:r>
            <a:endParaRPr lang="fr-FR" sz="2800" dirty="0">
              <a:latin typeface="Times" pitchFamily="2" charset="0"/>
            </a:endParaRPr>
          </a:p>
        </p:txBody>
      </p:sp>
      <p:sp>
        <p:nvSpPr>
          <p:cNvPr id="35" name="Sous-titre 2">
            <a:extLst>
              <a:ext uri="{FF2B5EF4-FFF2-40B4-BE49-F238E27FC236}">
                <a16:creationId xmlns:a16="http://schemas.microsoft.com/office/drawing/2014/main" id="{812BAB46-E787-1FC1-0069-53EFA8D5E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800" y="4020081"/>
            <a:ext cx="5384799" cy="1655762"/>
          </a:xfrm>
        </p:spPr>
        <p:txBody>
          <a:bodyPr/>
          <a:lstStyle/>
          <a:p>
            <a:r>
              <a:rPr lang="fr-FR" dirty="0">
                <a:latin typeface="Times" pitchFamily="2" charset="0"/>
              </a:rPr>
              <a:t>Soutenance de Projet : 3/09/2022 </a:t>
            </a:r>
          </a:p>
          <a:p>
            <a:r>
              <a:rPr lang="fr-FR" dirty="0">
                <a:latin typeface="Times" pitchFamily="2" charset="0"/>
              </a:rPr>
              <a:t>ASSALI Mohamed</a:t>
            </a:r>
          </a:p>
          <a:p>
            <a:endParaRPr lang="fr-FR" dirty="0"/>
          </a:p>
        </p:txBody>
      </p:sp>
      <p:pic>
        <p:nvPicPr>
          <p:cNvPr id="2" name="Picture 2" descr="Open Food Facts — Wikipédia">
            <a:extLst>
              <a:ext uri="{FF2B5EF4-FFF2-40B4-BE49-F238E27FC236}">
                <a16:creationId xmlns:a16="http://schemas.microsoft.com/office/drawing/2014/main" id="{5089987D-03E1-0C94-3B7D-39466EA04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960" y="15405"/>
            <a:ext cx="1907040" cy="132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vis Openclassrooms, se former en ligne | On a testé pour toi">
            <a:extLst>
              <a:ext uri="{FF2B5EF4-FFF2-40B4-BE49-F238E27FC236}">
                <a16:creationId xmlns:a16="http://schemas.microsoft.com/office/drawing/2014/main" id="{E0A465A6-B2A4-4BCF-1A68-6EA34F86A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529"/>
            <a:ext cx="2392640" cy="114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468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B5293BEB-6729-3D35-42B4-53F7CAB3F392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050575E7-8FD2-E5E5-AD16-30359BA778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2167831"/>
              </p:ext>
            </p:extLst>
          </p:nvPr>
        </p:nvGraphicFramePr>
        <p:xfrm>
          <a:off x="2032000" y="10688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0B5DE976-B160-9188-9805-525A6E8AAF14}"/>
              </a:ext>
            </a:extLst>
          </p:cNvPr>
          <p:cNvSpPr txBox="1"/>
          <p:nvPr/>
        </p:nvSpPr>
        <p:spPr>
          <a:xfrm>
            <a:off x="0" y="19503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latin typeface="Times" pitchFamily="2" charset="0"/>
                <a:ea typeface="Malgun Gothic" panose="020B0503020000020004" pitchFamily="34" charset="-127"/>
                <a:cs typeface="Segoe UI" panose="020B0502040204020203" pitchFamily="34" charset="0"/>
              </a:rPr>
              <a:t>Nettoyage des données</a:t>
            </a:r>
          </a:p>
        </p:txBody>
      </p:sp>
    </p:spTree>
    <p:extLst>
      <p:ext uri="{BB962C8B-B14F-4D97-AF65-F5344CB8AC3E}">
        <p14:creationId xmlns:p14="http://schemas.microsoft.com/office/powerpoint/2010/main" val="2750789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9965ED0-5D95-2E99-5DFF-F2CDD927D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63" y="1913284"/>
            <a:ext cx="10610474" cy="1969100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2108BE7-919A-FBE8-4197-EA7A59748EFD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èche vers la droite 7">
            <a:extLst>
              <a:ext uri="{FF2B5EF4-FFF2-40B4-BE49-F238E27FC236}">
                <a16:creationId xmlns:a16="http://schemas.microsoft.com/office/drawing/2014/main" id="{97EC00FB-6E8E-E8BB-1256-7EEB7345308A}"/>
              </a:ext>
            </a:extLst>
          </p:cNvPr>
          <p:cNvSpPr/>
          <p:nvPr/>
        </p:nvSpPr>
        <p:spPr>
          <a:xfrm>
            <a:off x="355600" y="5339645"/>
            <a:ext cx="1778000" cy="592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580517B-0B29-CCFC-13AF-57FCB461FF89}"/>
              </a:ext>
            </a:extLst>
          </p:cNvPr>
          <p:cNvSpPr txBox="1"/>
          <p:nvPr/>
        </p:nvSpPr>
        <p:spPr>
          <a:xfrm>
            <a:off x="2506134" y="5339645"/>
            <a:ext cx="8212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Times" pitchFamily="2" charset="0"/>
              </a:rPr>
              <a:t>Réduction de nombre de ligne: </a:t>
            </a:r>
            <a:r>
              <a:rPr lang="fr-FR" sz="2400" dirty="0" err="1">
                <a:latin typeface="Times" pitchFamily="2" charset="0"/>
              </a:rPr>
              <a:t>df.shape</a:t>
            </a:r>
            <a:r>
              <a:rPr lang="fr-FR" sz="2400" dirty="0">
                <a:latin typeface="Times" pitchFamily="2" charset="0"/>
              </a:rPr>
              <a:t>[0] = 94675 lignes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DC35EE1-859F-DB19-5D7A-85D94C26A804}"/>
              </a:ext>
            </a:extLst>
          </p:cNvPr>
          <p:cNvSpPr txBox="1"/>
          <p:nvPr/>
        </p:nvSpPr>
        <p:spPr>
          <a:xfrm>
            <a:off x="0" y="19503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latin typeface="Times" pitchFamily="2" charset="0"/>
                <a:ea typeface="Malgun Gothic" panose="020B0503020000020004" pitchFamily="34" charset="-127"/>
                <a:cs typeface="Segoe UI" panose="020B0502040204020203" pitchFamily="34" charset="0"/>
              </a:rPr>
              <a:t>Nettoyage des données</a:t>
            </a:r>
          </a:p>
        </p:txBody>
      </p:sp>
    </p:spTree>
    <p:extLst>
      <p:ext uri="{BB962C8B-B14F-4D97-AF65-F5344CB8AC3E}">
        <p14:creationId xmlns:p14="http://schemas.microsoft.com/office/powerpoint/2010/main" val="4190263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8E20B235-1C9E-5F7D-EB20-65D7944026AD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4058BFF-98FF-1066-5979-4AC02FC317E5}"/>
              </a:ext>
            </a:extLst>
          </p:cNvPr>
          <p:cNvSpPr/>
          <p:nvPr/>
        </p:nvSpPr>
        <p:spPr>
          <a:xfrm>
            <a:off x="0" y="947565"/>
            <a:ext cx="1092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Times" pitchFamily="2" charset="0"/>
              </a:rPr>
              <a:t>Supprimer les valeurs aberrantes dans les variables quantitatives</a:t>
            </a:r>
          </a:p>
        </p:txBody>
      </p:sp>
      <p:sp>
        <p:nvSpPr>
          <p:cNvPr id="8" name="Flèche vers la droite 7">
            <a:extLst>
              <a:ext uri="{FF2B5EF4-FFF2-40B4-BE49-F238E27FC236}">
                <a16:creationId xmlns:a16="http://schemas.microsoft.com/office/drawing/2014/main" id="{1099C535-EC22-D76B-6E98-54C42A44DB64}"/>
              </a:ext>
            </a:extLst>
          </p:cNvPr>
          <p:cNvSpPr/>
          <p:nvPr/>
        </p:nvSpPr>
        <p:spPr>
          <a:xfrm>
            <a:off x="293624" y="5844934"/>
            <a:ext cx="1778000" cy="592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A4C966F-8CC4-1197-6568-C6D96334F4E8}"/>
              </a:ext>
            </a:extLst>
          </p:cNvPr>
          <p:cNvSpPr txBox="1"/>
          <p:nvPr/>
        </p:nvSpPr>
        <p:spPr>
          <a:xfrm>
            <a:off x="2184400" y="5910435"/>
            <a:ext cx="9262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Times" pitchFamily="2" charset="0"/>
              </a:rPr>
              <a:t>Le jeu de données possède 262 lignes contiennent des valeurs aberrantes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F38FB21-C679-6174-19B7-DB36916BA01A}"/>
              </a:ext>
            </a:extLst>
          </p:cNvPr>
          <p:cNvSpPr txBox="1"/>
          <p:nvPr/>
        </p:nvSpPr>
        <p:spPr>
          <a:xfrm>
            <a:off x="0" y="19503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latin typeface="Times" pitchFamily="2" charset="0"/>
                <a:ea typeface="Malgun Gothic" panose="020B0503020000020004" pitchFamily="34" charset="-127"/>
                <a:cs typeface="Segoe UI" panose="020B0502040204020203" pitchFamily="34" charset="0"/>
              </a:rPr>
              <a:t>Nettoyage des données: Valeurs aberrantes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0E143E-9F19-B14A-CBBF-1BAA0C11D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16" y="1409230"/>
            <a:ext cx="6993479" cy="420886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BFB5810-A228-7931-98D6-8FD96F50B217}"/>
              </a:ext>
            </a:extLst>
          </p:cNvPr>
          <p:cNvSpPr/>
          <p:nvPr/>
        </p:nvSpPr>
        <p:spPr>
          <a:xfrm>
            <a:off x="7626095" y="2328957"/>
            <a:ext cx="45659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Times" pitchFamily="2" charset="0"/>
              </a:rPr>
              <a:t>valeurs aberrantes:</a:t>
            </a:r>
          </a:p>
          <a:p>
            <a:pPr algn="ctr"/>
            <a:endParaRPr lang="fr-FR" sz="2400" dirty="0">
              <a:latin typeface="Times" pitchFamily="2" charset="0"/>
            </a:endParaRPr>
          </a:p>
          <a:p>
            <a:pPr algn="ctr"/>
            <a:r>
              <a:rPr lang="fr-FR" sz="2400" dirty="0">
                <a:latin typeface="Times" pitchFamily="2" charset="0"/>
              </a:rPr>
              <a:t>0  &gt; Energy_100g &gt; 3700 </a:t>
            </a:r>
          </a:p>
          <a:p>
            <a:pPr algn="ctr"/>
            <a:endParaRPr lang="fr-FR" sz="2400" dirty="0">
              <a:latin typeface="Times" pitchFamily="2" charset="0"/>
            </a:endParaRPr>
          </a:p>
          <a:p>
            <a:pPr algn="ctr"/>
            <a:r>
              <a:rPr lang="fr-FR" sz="2400" dirty="0">
                <a:latin typeface="Times" pitchFamily="2" charset="0"/>
              </a:rPr>
              <a:t>0 &gt; Autres_nuriments_100g &gt; 100</a:t>
            </a:r>
          </a:p>
        </p:txBody>
      </p:sp>
    </p:spTree>
    <p:extLst>
      <p:ext uri="{BB962C8B-B14F-4D97-AF65-F5344CB8AC3E}">
        <p14:creationId xmlns:p14="http://schemas.microsoft.com/office/powerpoint/2010/main" val="805584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FF65F2DE-E559-7498-0D18-4FB7B840B1EC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èche vers la droite 7">
            <a:extLst>
              <a:ext uri="{FF2B5EF4-FFF2-40B4-BE49-F238E27FC236}">
                <a16:creationId xmlns:a16="http://schemas.microsoft.com/office/drawing/2014/main" id="{3284BF27-AC55-67EB-2F7A-0BF8CBF60C8E}"/>
              </a:ext>
            </a:extLst>
          </p:cNvPr>
          <p:cNvSpPr/>
          <p:nvPr/>
        </p:nvSpPr>
        <p:spPr>
          <a:xfrm>
            <a:off x="364067" y="5829473"/>
            <a:ext cx="1778000" cy="592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47E35CE-9E62-EE16-3761-F934461B8117}"/>
              </a:ext>
            </a:extLst>
          </p:cNvPr>
          <p:cNvSpPr txBox="1"/>
          <p:nvPr/>
        </p:nvSpPr>
        <p:spPr>
          <a:xfrm>
            <a:off x="2302932" y="5857511"/>
            <a:ext cx="9889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Times" pitchFamily="2" charset="0"/>
              </a:rPr>
              <a:t>Le nombre de lignes ou les variables quantitatives sont vides est 32611 lignes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09EA1FD-5CAA-0A4A-B75F-C2C287305A0F}"/>
              </a:ext>
            </a:extLst>
          </p:cNvPr>
          <p:cNvSpPr txBox="1"/>
          <p:nvPr/>
        </p:nvSpPr>
        <p:spPr>
          <a:xfrm>
            <a:off x="0" y="19503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latin typeface="Times" pitchFamily="2" charset="0"/>
                <a:ea typeface="Malgun Gothic" panose="020B0503020000020004" pitchFamily="34" charset="-127"/>
                <a:cs typeface="Segoe UI" panose="020B0502040204020203" pitchFamily="34" charset="0"/>
              </a:rPr>
              <a:t>Nettoyage des données: Lignes totalement vides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763D500-DD88-D8BA-0F9C-08122938F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932" y="1000489"/>
            <a:ext cx="6713051" cy="444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28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9750CB4-DA80-A98A-C8D2-E1B75820E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818" y="2757252"/>
            <a:ext cx="7299782" cy="2998331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8A00D87-B087-25AE-2F24-3CD5BF795E3E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F40B260E-0D1D-6B59-F41E-C101FE0A5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2035"/>
            <a:ext cx="11430000" cy="177182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4C0F192-DB1D-0F9C-0745-158212C01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66" y="2757252"/>
            <a:ext cx="2768451" cy="327871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6048608-5DD6-2774-5EFE-8E2E3086A66A}"/>
              </a:ext>
            </a:extLst>
          </p:cNvPr>
          <p:cNvSpPr txBox="1"/>
          <p:nvPr/>
        </p:nvSpPr>
        <p:spPr>
          <a:xfrm>
            <a:off x="0" y="19503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latin typeface="Times" pitchFamily="2" charset="0"/>
                <a:ea typeface="Malgun Gothic" panose="020B0503020000020004" pitchFamily="34" charset="-127"/>
                <a:cs typeface="Segoe UI" panose="020B0502040204020203" pitchFamily="34" charset="0"/>
              </a:rPr>
              <a:t>Nettoyage des données: Colonnes presque vides et variables redondantes</a:t>
            </a:r>
          </a:p>
        </p:txBody>
      </p:sp>
    </p:spTree>
    <p:extLst>
      <p:ext uri="{BB962C8B-B14F-4D97-AF65-F5344CB8AC3E}">
        <p14:creationId xmlns:p14="http://schemas.microsoft.com/office/powerpoint/2010/main" val="2199358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260D357-DF74-AEEC-DCFC-F5989F4F7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52" y="1368145"/>
            <a:ext cx="10342098" cy="190566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179FCEF-D48A-2BEB-10CE-463FB3F56865}"/>
              </a:ext>
            </a:extLst>
          </p:cNvPr>
          <p:cNvSpPr txBox="1"/>
          <p:nvPr/>
        </p:nvSpPr>
        <p:spPr>
          <a:xfrm>
            <a:off x="0" y="19503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latin typeface="Times" pitchFamily="2" charset="0"/>
              </a:rPr>
              <a:t>Remplacement des valeurs manquantes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5014911-1D21-EEFB-8292-46B86D694F71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4C93EDE5-35CA-A4CC-937C-775C3C52D4AF}"/>
              </a:ext>
            </a:extLst>
          </p:cNvPr>
          <p:cNvSpPr txBox="1"/>
          <p:nvPr/>
        </p:nvSpPr>
        <p:spPr>
          <a:xfrm>
            <a:off x="844583" y="864258"/>
            <a:ext cx="9889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Times" pitchFamily="2" charset="0"/>
              </a:rPr>
              <a:t>Méthode </a:t>
            </a:r>
            <a:r>
              <a:rPr lang="fr-FR" sz="2400" dirty="0" err="1">
                <a:latin typeface="Times" pitchFamily="2" charset="0"/>
              </a:rPr>
              <a:t>IterativeImputer</a:t>
            </a:r>
            <a:endParaRPr lang="fr-FR" sz="2400" dirty="0">
              <a:latin typeface="Times" pitchFamily="2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DDED00C-4365-7595-6A17-08E16D83A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06" y="3584191"/>
            <a:ext cx="8929878" cy="296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71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F179FCEF-D48A-2BEB-10CE-463FB3F56865}"/>
              </a:ext>
            </a:extLst>
          </p:cNvPr>
          <p:cNvSpPr txBox="1"/>
          <p:nvPr/>
        </p:nvSpPr>
        <p:spPr>
          <a:xfrm>
            <a:off x="0" y="19503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latin typeface="Times" pitchFamily="2" charset="0"/>
              </a:rPr>
              <a:t>Remplacement des valeurs manquantes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5014911-1D21-EEFB-8292-46B86D694F71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F7D799E1-4BD3-AC11-4D4D-CA6EB100AF04}"/>
              </a:ext>
            </a:extLst>
          </p:cNvPr>
          <p:cNvSpPr txBox="1"/>
          <p:nvPr/>
        </p:nvSpPr>
        <p:spPr>
          <a:xfrm>
            <a:off x="844583" y="1145406"/>
            <a:ext cx="9889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Times" pitchFamily="2" charset="0"/>
              </a:rPr>
              <a:t>Par la médiane en fonction du Nutri-Score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5EE4E2B-CC74-287B-841D-5880403BD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930441"/>
            <a:ext cx="11544300" cy="12573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D8DC94A-D205-F7A9-2FB9-EEB9DF5A9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16" y="3670260"/>
            <a:ext cx="5384800" cy="19685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51F07CF-CC0D-247E-5ED7-9E9224C57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2886" y="3750046"/>
            <a:ext cx="52959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90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81072B9-CE01-1C9C-32EA-C92CF875CBF4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BB949B6-BE9D-72E3-CA9A-38FC1E4018F6}"/>
              </a:ext>
            </a:extLst>
          </p:cNvPr>
          <p:cNvSpPr/>
          <p:nvPr/>
        </p:nvSpPr>
        <p:spPr>
          <a:xfrm>
            <a:off x="1337734" y="1820534"/>
            <a:ext cx="978746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000" dirty="0">
                <a:solidFill>
                  <a:schemeClr val="bg1">
                    <a:lumMod val="85000"/>
                  </a:schemeClr>
                </a:solidFill>
                <a:latin typeface="Times" pitchFamily="2" charset="0"/>
                <a:ea typeface="Malgun Gothic" panose="020B0503020000020004" pitchFamily="34" charset="-127"/>
                <a:cs typeface="Segoe UI" panose="020B0502040204020203" pitchFamily="34" charset="0"/>
              </a:rPr>
              <a:t>Idée d’application</a:t>
            </a:r>
          </a:p>
          <a:p>
            <a:endParaRPr lang="fr-FR" sz="3000" dirty="0">
              <a:latin typeface="Times" pitchFamily="2" charset="0"/>
              <a:ea typeface="Malgun Gothic" panose="020B0503020000020004" pitchFamily="34" charset="-127"/>
              <a:cs typeface="Segoe UI" panose="020B0502040204020203" pitchFamily="34" charset="0"/>
            </a:endParaRPr>
          </a:p>
          <a:p>
            <a:r>
              <a:rPr lang="fr-FR" sz="3000" dirty="0">
                <a:solidFill>
                  <a:schemeClr val="bg1">
                    <a:lumMod val="85000"/>
                  </a:schemeClr>
                </a:solidFill>
                <a:latin typeface="Times" pitchFamily="2" charset="0"/>
                <a:ea typeface="Malgun Gothic" panose="020B0503020000020004" pitchFamily="34" charset="-127"/>
                <a:cs typeface="Segoe UI" panose="020B0502040204020203" pitchFamily="34" charset="0"/>
              </a:rPr>
              <a:t>Nettoyage des données</a:t>
            </a:r>
          </a:p>
          <a:p>
            <a:endParaRPr lang="fr-FR" sz="3000" dirty="0">
              <a:latin typeface="Times" pitchFamily="2" charset="0"/>
              <a:ea typeface="Malgun Gothic" panose="020B0503020000020004" pitchFamily="34" charset="-127"/>
              <a:cs typeface="Segoe UI" panose="020B0502040204020203" pitchFamily="34" charset="0"/>
            </a:endParaRPr>
          </a:p>
          <a:p>
            <a:r>
              <a:rPr lang="fr-FR" sz="3000" dirty="0">
                <a:latin typeface="Times" pitchFamily="2" charset="0"/>
                <a:ea typeface="Malgun Gothic" panose="020B0503020000020004" pitchFamily="34" charset="-127"/>
                <a:cs typeface="Segoe UI" panose="020B0502040204020203" pitchFamily="34" charset="0"/>
              </a:rPr>
              <a:t>Analyse des données</a:t>
            </a:r>
          </a:p>
          <a:p>
            <a:endParaRPr lang="fr-FR" sz="3000" dirty="0">
              <a:solidFill>
                <a:schemeClr val="bg1">
                  <a:lumMod val="85000"/>
                </a:schemeClr>
              </a:solidFill>
              <a:latin typeface="Times" pitchFamily="2" charset="0"/>
              <a:ea typeface="Malgun Gothic" panose="020B0503020000020004" pitchFamily="34" charset="-127"/>
              <a:cs typeface="Segoe UI" panose="020B0502040204020203" pitchFamily="34" charset="0"/>
            </a:endParaRPr>
          </a:p>
          <a:p>
            <a:r>
              <a:rPr lang="fr-FR" sz="3000" dirty="0">
                <a:solidFill>
                  <a:schemeClr val="bg1">
                    <a:lumMod val="85000"/>
                  </a:schemeClr>
                </a:solidFill>
                <a:latin typeface="Times" pitchFamily="2" charset="0"/>
                <a:ea typeface="Malgun Gothic" panose="020B0503020000020004" pitchFamily="34" charset="-127"/>
                <a:cs typeface="Segoe UI" panose="020B0502040204020203" pitchFamily="34" charset="0"/>
              </a:rPr>
              <a:t>Résultats pertinents pour notre application</a:t>
            </a:r>
          </a:p>
          <a:p>
            <a:r>
              <a:rPr lang="fr-FR" sz="3000" dirty="0">
                <a:solidFill>
                  <a:schemeClr val="bg1">
                    <a:lumMod val="85000"/>
                  </a:schemeClr>
                </a:solidFill>
                <a:latin typeface="Times" pitchFamily="2" charset="0"/>
                <a:ea typeface="Malgun Gothic" panose="020B0503020000020004" pitchFamily="34" charset="-127"/>
                <a:cs typeface="Segoe UI" panose="020B0502040204020203" pitchFamily="34" charset="0"/>
              </a:rPr>
              <a:t> </a:t>
            </a:r>
          </a:p>
          <a:p>
            <a:r>
              <a:rPr lang="fr-FR" sz="3000" dirty="0">
                <a:solidFill>
                  <a:schemeClr val="bg1">
                    <a:lumMod val="85000"/>
                  </a:schemeClr>
                </a:solidFill>
                <a:latin typeface="Times" pitchFamily="2" charset="0"/>
                <a:ea typeface="Malgun Gothic" panose="020B0503020000020004" pitchFamily="34" charset="-127"/>
                <a:cs typeface="Segoe UI" panose="020B0502040204020203" pitchFamily="34" charset="0"/>
              </a:rPr>
              <a:t>Conclusions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95DBD9B-76BC-9404-44CE-4152404039A4}"/>
              </a:ext>
            </a:extLst>
          </p:cNvPr>
          <p:cNvSpPr txBox="1"/>
          <p:nvPr/>
        </p:nvSpPr>
        <p:spPr>
          <a:xfrm>
            <a:off x="0" y="19503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 err="1">
                <a:latin typeface="Times" pitchFamily="2" charset="0"/>
              </a:rPr>
              <a:t>Outline</a:t>
            </a:r>
            <a:endParaRPr lang="fr-FR" sz="32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741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BCEB2239-D703-7650-724B-77DC9F15983D}"/>
              </a:ext>
            </a:extLst>
          </p:cNvPr>
          <p:cNvSpPr txBox="1"/>
          <p:nvPr/>
        </p:nvSpPr>
        <p:spPr>
          <a:xfrm>
            <a:off x="1419430" y="1120676"/>
            <a:ext cx="865022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atin typeface="Times" pitchFamily="2" charset="0"/>
              </a:rPr>
              <a:t>Idée d’application pour un sportif de haut niveau prise de masse :</a:t>
            </a:r>
            <a:endParaRPr lang="fr-FR" sz="2400" dirty="0">
              <a:effectLst/>
              <a:latin typeface="Times" pitchFamily="2" charset="0"/>
            </a:endParaRPr>
          </a:p>
          <a:p>
            <a:r>
              <a:rPr lang="fr-FR" sz="2400" dirty="0">
                <a:latin typeface="Times" pitchFamily="2" charset="0"/>
              </a:rPr>
              <a:t>    </a:t>
            </a:r>
            <a:r>
              <a:rPr lang="fr-FR" sz="2400" dirty="0" err="1">
                <a:effectLst/>
                <a:latin typeface="Times" pitchFamily="2" charset="0"/>
              </a:rPr>
              <a:t>Protéines</a:t>
            </a:r>
            <a:r>
              <a:rPr lang="fr-FR" sz="2400" dirty="0">
                <a:effectLst/>
                <a:latin typeface="Times" pitchFamily="2" charset="0"/>
              </a:rPr>
              <a:t> en </a:t>
            </a:r>
            <a:r>
              <a:rPr lang="fr-FR" sz="2400" dirty="0" err="1">
                <a:effectLst/>
                <a:latin typeface="Times" pitchFamily="2" charset="0"/>
              </a:rPr>
              <a:t>quantités</a:t>
            </a:r>
            <a:r>
              <a:rPr lang="fr-FR" sz="2400" dirty="0">
                <a:effectLst/>
                <a:latin typeface="Times" pitchFamily="2" charset="0"/>
              </a:rPr>
              <a:t> importantes</a:t>
            </a:r>
          </a:p>
          <a:p>
            <a:r>
              <a:rPr lang="fr-FR" sz="2400" dirty="0">
                <a:latin typeface="Times" pitchFamily="2" charset="0"/>
              </a:rPr>
              <a:t>    Lipides </a:t>
            </a:r>
          </a:p>
          <a:p>
            <a:r>
              <a:rPr lang="fr-FR" sz="2400" dirty="0">
                <a:latin typeface="Times" pitchFamily="2" charset="0"/>
              </a:rPr>
              <a:t>    Glucides </a:t>
            </a:r>
          </a:p>
          <a:p>
            <a:r>
              <a:rPr lang="fr-FR" sz="2400" dirty="0">
                <a:latin typeface="Times" pitchFamily="2" charset="0"/>
              </a:rPr>
              <a:t>    </a:t>
            </a:r>
            <a:r>
              <a:rPr lang="fr-FR" sz="2400" dirty="0" err="1">
                <a:latin typeface="Times" pitchFamily="2" charset="0"/>
              </a:rPr>
              <a:t>Régime</a:t>
            </a:r>
            <a:r>
              <a:rPr lang="fr-FR" sz="2400" dirty="0">
                <a:latin typeface="Times" pitchFamily="2" charset="0"/>
              </a:rPr>
              <a:t> avec </a:t>
            </a:r>
            <a:r>
              <a:rPr lang="fr-FR" sz="2400" dirty="0" err="1">
                <a:latin typeface="Times" pitchFamily="2" charset="0"/>
              </a:rPr>
              <a:t>minumum</a:t>
            </a:r>
            <a:r>
              <a:rPr lang="fr-FR" sz="2400" dirty="0">
                <a:latin typeface="Times" pitchFamily="2" charset="0"/>
              </a:rPr>
              <a:t> de  sel et de sucre</a:t>
            </a:r>
            <a:br>
              <a:rPr lang="fr-FR" sz="2400" dirty="0">
                <a:effectLst/>
                <a:latin typeface="Times" pitchFamily="2" charset="0"/>
              </a:rPr>
            </a:br>
            <a:r>
              <a:rPr lang="fr-FR" sz="2400" dirty="0">
                <a:latin typeface="Times" pitchFamily="2" charset="0"/>
              </a:rPr>
              <a:t>    </a:t>
            </a:r>
            <a:r>
              <a:rPr lang="fr-FR" sz="2400" dirty="0">
                <a:effectLst/>
                <a:latin typeface="Times" pitchFamily="2" charset="0"/>
              </a:rPr>
              <a:t>Bon Nutriscore </a:t>
            </a:r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390D436E-8540-FAB3-1ACF-68BB9C1848C2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3E4B53CC-6A82-3207-2B7F-5BC1B667F96A}"/>
              </a:ext>
            </a:extLst>
          </p:cNvPr>
          <p:cNvSpPr txBox="1"/>
          <p:nvPr/>
        </p:nvSpPr>
        <p:spPr>
          <a:xfrm>
            <a:off x="0" y="19503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latin typeface="Times" pitchFamily="2" charset="0"/>
              </a:rPr>
              <a:t>Idée d’application: Analyse du jeu de données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9F20EB6-C476-CA43-EB8A-83104B2F5FDB}"/>
              </a:ext>
            </a:extLst>
          </p:cNvPr>
          <p:cNvSpPr txBox="1"/>
          <p:nvPr/>
        </p:nvSpPr>
        <p:spPr>
          <a:xfrm>
            <a:off x="1419430" y="3601031"/>
            <a:ext cx="86502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atin typeface="Times" pitchFamily="2" charset="0"/>
              </a:rPr>
              <a:t>Analyse univariée et multivariée: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effectLst/>
                <a:latin typeface="Times" pitchFamily="2" charset="0"/>
              </a:rPr>
              <a:t>Et</a:t>
            </a:r>
            <a:r>
              <a:rPr lang="fr-FR" sz="2400" dirty="0">
                <a:latin typeface="Times" pitchFamily="2" charset="0"/>
              </a:rPr>
              <a:t>udier le variabilité entre les différentes variables quantitative: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effectLst/>
                <a:latin typeface="Times" pitchFamily="2" charset="0"/>
              </a:rPr>
              <a:t>Dépendance des variables quantitatives avec le </a:t>
            </a:r>
            <a:r>
              <a:rPr lang="fr-FR" sz="2400" dirty="0" err="1">
                <a:effectLst/>
                <a:latin typeface="Times" pitchFamily="2" charset="0"/>
              </a:rPr>
              <a:t>Nutrsicore</a:t>
            </a:r>
            <a:endParaRPr lang="fr-FR" sz="2400" dirty="0">
              <a:effectLst/>
              <a:latin typeface="Times" pitchFamily="2" charset="0"/>
            </a:endParaRPr>
          </a:p>
          <a:p>
            <a:pPr marL="342900" indent="-342900">
              <a:buFontTx/>
              <a:buChar char="-"/>
            </a:pPr>
            <a:r>
              <a:rPr lang="fr-FR" sz="2400" dirty="0">
                <a:latin typeface="Times" pitchFamily="2" charset="0"/>
              </a:rPr>
              <a:t>Corrélation entre différentes variables quantitatives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latin typeface="Times" pitchFamily="2" charset="0"/>
              </a:rPr>
              <a:t>Chercher a réduire les dimensions grâce à la méthode ACP</a:t>
            </a:r>
          </a:p>
        </p:txBody>
      </p:sp>
    </p:spTree>
    <p:extLst>
      <p:ext uri="{BB962C8B-B14F-4D97-AF65-F5344CB8AC3E}">
        <p14:creationId xmlns:p14="http://schemas.microsoft.com/office/powerpoint/2010/main" val="3558421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8B393A6-9C89-22C5-4E3D-981A60EE0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2035"/>
            <a:ext cx="3908759" cy="372579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050BCD5-0B10-6E29-96F6-3526FAB88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218" y="864257"/>
            <a:ext cx="3913336" cy="3499591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50F5003C-5DFB-CCEF-BA16-83B6B786B4B6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D106702F-7370-8979-15A9-B41F81233C98}"/>
              </a:ext>
            </a:extLst>
          </p:cNvPr>
          <p:cNvSpPr txBox="1"/>
          <p:nvPr/>
        </p:nvSpPr>
        <p:spPr>
          <a:xfrm>
            <a:off x="811822" y="5389634"/>
            <a:ext cx="1056835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Times" pitchFamily="2" charset="0"/>
              </a:rPr>
              <a:t>La plupart des distributions  ont une courbe ressemblant à des distributions Gaussiennes asymétriques à gauche. </a:t>
            </a:r>
          </a:p>
          <a:p>
            <a:r>
              <a:rPr lang="fr-FR" sz="2000" dirty="0">
                <a:solidFill>
                  <a:srgbClr val="000000"/>
                </a:solidFill>
                <a:latin typeface="Times" pitchFamily="2" charset="0"/>
              </a:rPr>
              <a:t>Certaines variables sont discrètes: </a:t>
            </a:r>
            <a:r>
              <a:rPr lang="fr-FR" sz="2000" dirty="0" err="1">
                <a:latin typeface="Times" pitchFamily="2" charset="0"/>
              </a:rPr>
              <a:t>ingredients</a:t>
            </a:r>
            <a:r>
              <a:rPr lang="fr-FR" sz="2000" dirty="0">
                <a:latin typeface="Times" pitchFamily="2" charset="0"/>
              </a:rPr>
              <a:t> </a:t>
            </a:r>
            <a:r>
              <a:rPr lang="fr-FR" sz="2000" dirty="0" err="1">
                <a:latin typeface="Times" pitchFamily="2" charset="0"/>
              </a:rPr>
              <a:t>from</a:t>
            </a:r>
            <a:r>
              <a:rPr lang="fr-FR" sz="2000" dirty="0">
                <a:latin typeface="Times" pitchFamily="2" charset="0"/>
              </a:rPr>
              <a:t> palm-</a:t>
            </a:r>
            <a:r>
              <a:rPr lang="fr-FR" sz="2000" dirty="0" err="1">
                <a:latin typeface="Times" pitchFamily="2" charset="0"/>
              </a:rPr>
              <a:t>Oil</a:t>
            </a:r>
            <a:endParaRPr lang="fr-FR" sz="2000" dirty="0">
              <a:solidFill>
                <a:srgbClr val="000000"/>
              </a:solidFill>
              <a:latin typeface="Times" pitchFamily="2" charset="0"/>
            </a:endParaRPr>
          </a:p>
          <a:p>
            <a:endParaRPr lang="fr-FR" sz="2000" dirty="0">
              <a:solidFill>
                <a:srgbClr val="000000"/>
              </a:solidFill>
              <a:latin typeface="Times" pitchFamily="2" charset="0"/>
            </a:endParaRPr>
          </a:p>
          <a:p>
            <a:endParaRPr lang="fr-FR" dirty="0"/>
          </a:p>
        </p:txBody>
      </p:sp>
      <p:sp>
        <p:nvSpPr>
          <p:cNvPr id="14" name="Flèche vers la droite 13">
            <a:extLst>
              <a:ext uri="{FF2B5EF4-FFF2-40B4-BE49-F238E27FC236}">
                <a16:creationId xmlns:a16="http://schemas.microsoft.com/office/drawing/2014/main" id="{40C35543-26F3-D363-813D-6D543C4B9448}"/>
              </a:ext>
            </a:extLst>
          </p:cNvPr>
          <p:cNvSpPr/>
          <p:nvPr/>
        </p:nvSpPr>
        <p:spPr>
          <a:xfrm>
            <a:off x="0" y="5389635"/>
            <a:ext cx="811822" cy="410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Flèche vers la droite 14">
            <a:extLst>
              <a:ext uri="{FF2B5EF4-FFF2-40B4-BE49-F238E27FC236}">
                <a16:creationId xmlns:a16="http://schemas.microsoft.com/office/drawing/2014/main" id="{4C3DF574-824B-2FC8-B0B1-7D76EC874EB2}"/>
              </a:ext>
            </a:extLst>
          </p:cNvPr>
          <p:cNvSpPr/>
          <p:nvPr/>
        </p:nvSpPr>
        <p:spPr>
          <a:xfrm>
            <a:off x="0" y="5950465"/>
            <a:ext cx="811822" cy="410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AAC3B87-AB9D-6A4C-8584-456049E625E8}"/>
              </a:ext>
            </a:extLst>
          </p:cNvPr>
          <p:cNvSpPr txBox="1"/>
          <p:nvPr/>
        </p:nvSpPr>
        <p:spPr>
          <a:xfrm>
            <a:off x="0" y="19503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latin typeface="Times" pitchFamily="2" charset="0"/>
                <a:ea typeface="Malgun Gothic" panose="020B0503020000020004" pitchFamily="34" charset="-127"/>
                <a:cs typeface="Segoe UI" panose="020B0502040204020203" pitchFamily="34" charset="0"/>
              </a:rPr>
              <a:t>Analyse Univariée: Distributions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D6C1825-8F07-E682-E232-A0AC4BA2F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5444" y="864258"/>
            <a:ext cx="4109623" cy="361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69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81072B9-CE01-1C9C-32EA-C92CF875CBF4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BB949B6-BE9D-72E3-CA9A-38FC1E4018F6}"/>
              </a:ext>
            </a:extLst>
          </p:cNvPr>
          <p:cNvSpPr/>
          <p:nvPr/>
        </p:nvSpPr>
        <p:spPr>
          <a:xfrm>
            <a:off x="1337734" y="1820534"/>
            <a:ext cx="978746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000" dirty="0">
                <a:latin typeface="Times" pitchFamily="2" charset="0"/>
                <a:ea typeface="Malgun Gothic" panose="020B0503020000020004" pitchFamily="34" charset="-127"/>
                <a:cs typeface="Segoe UI" panose="020B0502040204020203" pitchFamily="34" charset="0"/>
              </a:rPr>
              <a:t>Idée d’application</a:t>
            </a:r>
          </a:p>
          <a:p>
            <a:endParaRPr lang="fr-FR" sz="3000" dirty="0">
              <a:latin typeface="Times" pitchFamily="2" charset="0"/>
              <a:ea typeface="Malgun Gothic" panose="020B0503020000020004" pitchFamily="34" charset="-127"/>
              <a:cs typeface="Segoe UI" panose="020B0502040204020203" pitchFamily="34" charset="0"/>
            </a:endParaRPr>
          </a:p>
          <a:p>
            <a:r>
              <a:rPr lang="fr-FR" sz="3000" dirty="0">
                <a:latin typeface="Times" pitchFamily="2" charset="0"/>
                <a:ea typeface="Malgun Gothic" panose="020B0503020000020004" pitchFamily="34" charset="-127"/>
                <a:cs typeface="Segoe UI" panose="020B0502040204020203" pitchFamily="34" charset="0"/>
              </a:rPr>
              <a:t>Nettoyage des données</a:t>
            </a:r>
          </a:p>
          <a:p>
            <a:endParaRPr lang="fr-FR" sz="3000" dirty="0">
              <a:latin typeface="Times" pitchFamily="2" charset="0"/>
              <a:ea typeface="Malgun Gothic" panose="020B0503020000020004" pitchFamily="34" charset="-127"/>
              <a:cs typeface="Segoe UI" panose="020B0502040204020203" pitchFamily="34" charset="0"/>
            </a:endParaRPr>
          </a:p>
          <a:p>
            <a:r>
              <a:rPr lang="fr-FR" sz="3000" dirty="0">
                <a:latin typeface="Times" pitchFamily="2" charset="0"/>
                <a:ea typeface="Malgun Gothic" panose="020B0503020000020004" pitchFamily="34" charset="-127"/>
                <a:cs typeface="Segoe UI" panose="020B0502040204020203" pitchFamily="34" charset="0"/>
              </a:rPr>
              <a:t>Analyse des données</a:t>
            </a:r>
          </a:p>
          <a:p>
            <a:endParaRPr lang="fr-FR" sz="3000" dirty="0">
              <a:latin typeface="Times" pitchFamily="2" charset="0"/>
              <a:ea typeface="Malgun Gothic" panose="020B0503020000020004" pitchFamily="34" charset="-127"/>
              <a:cs typeface="Segoe UI" panose="020B0502040204020203" pitchFamily="34" charset="0"/>
            </a:endParaRPr>
          </a:p>
          <a:p>
            <a:r>
              <a:rPr lang="fr-FR" sz="3000" dirty="0">
                <a:latin typeface="Times" pitchFamily="2" charset="0"/>
                <a:ea typeface="Malgun Gothic" panose="020B0503020000020004" pitchFamily="34" charset="-127"/>
                <a:cs typeface="Segoe UI" panose="020B0502040204020203" pitchFamily="34" charset="0"/>
              </a:rPr>
              <a:t>Résultats pertinents pour notre application</a:t>
            </a:r>
          </a:p>
          <a:p>
            <a:r>
              <a:rPr lang="fr-FR" sz="3000" dirty="0">
                <a:latin typeface="Times" pitchFamily="2" charset="0"/>
                <a:ea typeface="Malgun Gothic" panose="020B0503020000020004" pitchFamily="34" charset="-127"/>
                <a:cs typeface="Segoe UI" panose="020B0502040204020203" pitchFamily="34" charset="0"/>
              </a:rPr>
              <a:t> </a:t>
            </a:r>
          </a:p>
          <a:p>
            <a:r>
              <a:rPr lang="fr-FR" sz="3000" dirty="0">
                <a:latin typeface="Times" pitchFamily="2" charset="0"/>
                <a:ea typeface="Malgun Gothic" panose="020B0503020000020004" pitchFamily="34" charset="-127"/>
                <a:cs typeface="Segoe UI" panose="020B0502040204020203" pitchFamily="34" charset="0"/>
              </a:rPr>
              <a:t>Conclusions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95DBD9B-76BC-9404-44CE-4152404039A4}"/>
              </a:ext>
            </a:extLst>
          </p:cNvPr>
          <p:cNvSpPr txBox="1"/>
          <p:nvPr/>
        </p:nvSpPr>
        <p:spPr>
          <a:xfrm>
            <a:off x="0" y="19503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 err="1">
                <a:latin typeface="Times" pitchFamily="2" charset="0"/>
              </a:rPr>
              <a:t>Outline</a:t>
            </a:r>
            <a:endParaRPr lang="fr-FR" sz="32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347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073FF24-5EFE-054D-F7E7-C5F5C91A9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13" y="1625944"/>
            <a:ext cx="4206474" cy="3084746"/>
          </a:xfrm>
          <a:prstGeom prst="rect">
            <a:avLst/>
          </a:prstGeom>
        </p:spPr>
      </p:pic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96289728-A5FB-4193-D5F2-DD6716847A52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33C3EF96-9D4B-DF53-0850-786F60AB8ABD}"/>
              </a:ext>
            </a:extLst>
          </p:cNvPr>
          <p:cNvSpPr txBox="1"/>
          <p:nvPr/>
        </p:nvSpPr>
        <p:spPr>
          <a:xfrm>
            <a:off x="1786473" y="4921618"/>
            <a:ext cx="938100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400" dirty="0">
                <a:latin typeface="Times" pitchFamily="2" charset="0"/>
              </a:rPr>
              <a:t>Plus il y a de protéines et de fibre dans un produit, plus sa probabilité d'être de mauvaise </a:t>
            </a:r>
            <a:r>
              <a:rPr lang="fr-FR" sz="2400" dirty="0" err="1">
                <a:latin typeface="Times" pitchFamily="2" charset="0"/>
              </a:rPr>
              <a:t>qualiténutritionnelle</a:t>
            </a:r>
            <a:r>
              <a:rPr lang="fr-FR" sz="2400" dirty="0">
                <a:latin typeface="Times" pitchFamily="2" charset="0"/>
              </a:rPr>
              <a:t> est faible</a:t>
            </a:r>
          </a:p>
          <a:p>
            <a:pPr algn="just"/>
            <a:endParaRPr lang="fr-FR" dirty="0">
              <a:latin typeface="Times" pitchFamily="2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944C56F-76F8-2B95-C239-DC1E73DD7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77" y="1515299"/>
            <a:ext cx="4364795" cy="317860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5916B61-D8D0-B4BE-6308-5027D9E9B712}"/>
              </a:ext>
            </a:extLst>
          </p:cNvPr>
          <p:cNvSpPr txBox="1"/>
          <p:nvPr/>
        </p:nvSpPr>
        <p:spPr>
          <a:xfrm>
            <a:off x="0" y="19503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latin typeface="Times" pitchFamily="2" charset="0"/>
                <a:ea typeface="Malgun Gothic" panose="020B0503020000020004" pitchFamily="34" charset="-127"/>
                <a:cs typeface="Segoe UI" panose="020B0502040204020203" pitchFamily="34" charset="0"/>
              </a:rPr>
              <a:t>Analyse multivariée: variables quantitatives et Nutri-Score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B457E37-9BC2-1677-1EE3-E4C0D1F52D81}"/>
              </a:ext>
            </a:extLst>
          </p:cNvPr>
          <p:cNvSpPr txBox="1"/>
          <p:nvPr/>
        </p:nvSpPr>
        <p:spPr>
          <a:xfrm>
            <a:off x="846283" y="1115189"/>
            <a:ext cx="11261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000" dirty="0">
                <a:latin typeface="Times" pitchFamily="2" charset="0"/>
              </a:rPr>
              <a:t>Qualité du Nutri-Score dépend de la quantité de quelques variables quantitatives?</a:t>
            </a:r>
          </a:p>
        </p:txBody>
      </p:sp>
      <p:sp>
        <p:nvSpPr>
          <p:cNvPr id="7" name="Flèche vers la droite 6">
            <a:extLst>
              <a:ext uri="{FF2B5EF4-FFF2-40B4-BE49-F238E27FC236}">
                <a16:creationId xmlns:a16="http://schemas.microsoft.com/office/drawing/2014/main" id="{63924667-88B7-8ACE-3857-ECBDEC3B344A}"/>
              </a:ext>
            </a:extLst>
          </p:cNvPr>
          <p:cNvSpPr/>
          <p:nvPr/>
        </p:nvSpPr>
        <p:spPr>
          <a:xfrm>
            <a:off x="504013" y="4991509"/>
            <a:ext cx="1041009" cy="389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Flèche vers la droite 7">
            <a:extLst>
              <a:ext uri="{FF2B5EF4-FFF2-40B4-BE49-F238E27FC236}">
                <a16:creationId xmlns:a16="http://schemas.microsoft.com/office/drawing/2014/main" id="{80A946EB-9C30-1719-43DE-531638BC81AE}"/>
              </a:ext>
            </a:extLst>
          </p:cNvPr>
          <p:cNvSpPr/>
          <p:nvPr/>
        </p:nvSpPr>
        <p:spPr>
          <a:xfrm>
            <a:off x="504014" y="6039157"/>
            <a:ext cx="1041009" cy="389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595825-A217-9979-08BF-C6A791F46F9D}"/>
              </a:ext>
            </a:extLst>
          </p:cNvPr>
          <p:cNvSpPr txBox="1"/>
          <p:nvPr/>
        </p:nvSpPr>
        <p:spPr>
          <a:xfrm>
            <a:off x="1668194" y="5984119"/>
            <a:ext cx="88556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dirty="0">
                <a:latin typeface="Times" pitchFamily="2" charset="0"/>
              </a:rPr>
              <a:t> </a:t>
            </a:r>
            <a:r>
              <a:rPr lang="fr-FR" sz="2400" dirty="0">
                <a:latin typeface="Times" pitchFamily="2" charset="0"/>
              </a:rPr>
              <a:t>On retrouve donc bien sur ces graphiques les principes de la méthode de calcul du Nutri-Score</a:t>
            </a:r>
          </a:p>
        </p:txBody>
      </p:sp>
    </p:spTree>
    <p:extLst>
      <p:ext uri="{BB962C8B-B14F-4D97-AF65-F5344CB8AC3E}">
        <p14:creationId xmlns:p14="http://schemas.microsoft.com/office/powerpoint/2010/main" val="3782490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D3B88C42-A8E8-1DB9-1251-1461A3A3F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182" y="1722173"/>
            <a:ext cx="3940864" cy="289743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388FA1F-1D8D-0D37-8C54-ABFE15178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5248"/>
            <a:ext cx="3615397" cy="2651291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38E3C702-EE4B-D909-218B-4B8E74DAB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9831" y="1826850"/>
            <a:ext cx="3940864" cy="2904689"/>
          </a:xfrm>
          <a:prstGeom prst="rect">
            <a:avLst/>
          </a:prstGeom>
        </p:spPr>
      </p:pic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96289728-A5FB-4193-D5F2-DD6716847A52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33C3EF96-9D4B-DF53-0850-786F60AB8ABD}"/>
              </a:ext>
            </a:extLst>
          </p:cNvPr>
          <p:cNvSpPr txBox="1"/>
          <p:nvPr/>
        </p:nvSpPr>
        <p:spPr>
          <a:xfrm>
            <a:off x="1509715" y="4923754"/>
            <a:ext cx="94490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400" dirty="0">
                <a:latin typeface="Times" pitchFamily="2" charset="0"/>
              </a:rPr>
              <a:t>Plus il y a de sucre, de graisses et de sel dans un produit et plus son Nutri-Score est mauvais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EEFB5EE-43F0-0DF3-8F20-EA41E196D38C}"/>
              </a:ext>
            </a:extLst>
          </p:cNvPr>
          <p:cNvSpPr txBox="1"/>
          <p:nvPr/>
        </p:nvSpPr>
        <p:spPr>
          <a:xfrm>
            <a:off x="846283" y="1115189"/>
            <a:ext cx="116950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000" dirty="0">
                <a:latin typeface="Times" pitchFamily="2" charset="0"/>
              </a:rPr>
              <a:t>Qualité du Nutri-Score dépend de la quantité de quelques variables quantitatives?</a:t>
            </a:r>
          </a:p>
        </p:txBody>
      </p:sp>
      <p:sp>
        <p:nvSpPr>
          <p:cNvPr id="26" name="Flèche vers la droite 25">
            <a:extLst>
              <a:ext uri="{FF2B5EF4-FFF2-40B4-BE49-F238E27FC236}">
                <a16:creationId xmlns:a16="http://schemas.microsoft.com/office/drawing/2014/main" id="{AD2E1749-D67D-8FE8-A91A-A1AD9A184D29}"/>
              </a:ext>
            </a:extLst>
          </p:cNvPr>
          <p:cNvSpPr/>
          <p:nvPr/>
        </p:nvSpPr>
        <p:spPr>
          <a:xfrm>
            <a:off x="128830" y="4994695"/>
            <a:ext cx="1041009" cy="389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63F9583-E258-FCB5-56DD-8743621A010E}"/>
              </a:ext>
            </a:extLst>
          </p:cNvPr>
          <p:cNvSpPr txBox="1"/>
          <p:nvPr/>
        </p:nvSpPr>
        <p:spPr>
          <a:xfrm>
            <a:off x="0" y="19503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latin typeface="Times" pitchFamily="2" charset="0"/>
                <a:ea typeface="Malgun Gothic" panose="020B0503020000020004" pitchFamily="34" charset="-127"/>
                <a:cs typeface="Segoe UI" panose="020B0502040204020203" pitchFamily="34" charset="0"/>
              </a:rPr>
              <a:t>Analyse multivariée: variables quantitatives et Nutri-Score</a:t>
            </a:r>
          </a:p>
        </p:txBody>
      </p:sp>
    </p:spTree>
    <p:extLst>
      <p:ext uri="{BB962C8B-B14F-4D97-AF65-F5344CB8AC3E}">
        <p14:creationId xmlns:p14="http://schemas.microsoft.com/office/powerpoint/2010/main" val="1550067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DD2D288-9D71-5762-965F-A661AD471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2" y="941101"/>
            <a:ext cx="7132318" cy="5468111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EB7C5C9-2B03-6546-02C8-0F433BDBA747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22099CED-8DDB-FD12-F443-E3E57C84E631}"/>
              </a:ext>
            </a:extLst>
          </p:cNvPr>
          <p:cNvSpPr txBox="1"/>
          <p:nvPr/>
        </p:nvSpPr>
        <p:spPr>
          <a:xfrm>
            <a:off x="6400800" y="1280174"/>
            <a:ext cx="485335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000" dirty="0">
                <a:latin typeface="Times" pitchFamily="2" charset="0"/>
              </a:rPr>
              <a:t>Nous constatons des corrélations linéaires positives fortes entre les variables fat_100g et energy_100g (70%) ainsi que entre fat_100g et saturated-fat_100g (69%). </a:t>
            </a:r>
          </a:p>
          <a:p>
            <a:pPr algn="just"/>
            <a:endParaRPr lang="fr-FR" sz="2000" dirty="0">
              <a:latin typeface="Times" pitchFamily="2" charset="0"/>
            </a:endParaRPr>
          </a:p>
          <a:p>
            <a:pPr algn="just"/>
            <a:r>
              <a:rPr lang="fr-FR" sz="2000" dirty="0">
                <a:latin typeface="Times" pitchFamily="2" charset="0"/>
              </a:rPr>
              <a:t>Corrélation avec le nutriscore:</a:t>
            </a:r>
          </a:p>
          <a:p>
            <a:pPr algn="just"/>
            <a:r>
              <a:rPr lang="fr-FR" sz="2000" dirty="0">
                <a:latin typeface="Times" pitchFamily="2" charset="0"/>
              </a:rPr>
              <a:t>saturated_fat_100g (61%)</a:t>
            </a:r>
          </a:p>
          <a:p>
            <a:pPr algn="just"/>
            <a:r>
              <a:rPr lang="fr-FR" sz="2000" dirty="0">
                <a:latin typeface="Times" pitchFamily="2" charset="0"/>
              </a:rPr>
              <a:t>energy_100g (63%)</a:t>
            </a:r>
          </a:p>
          <a:p>
            <a:pPr algn="just"/>
            <a:r>
              <a:rPr lang="fr-FR" sz="2000" dirty="0">
                <a:latin typeface="Times" pitchFamily="2" charset="0"/>
              </a:rPr>
              <a:t>fat_100g (64%)</a:t>
            </a:r>
          </a:p>
          <a:p>
            <a:pPr algn="just"/>
            <a:r>
              <a:rPr lang="fr-FR" sz="2000" dirty="0">
                <a:latin typeface="Times" pitchFamily="2" charset="0"/>
              </a:rPr>
              <a:t>sugars_100g (45%</a:t>
            </a:r>
            <a:r>
              <a:rPr lang="fr-FR" dirty="0"/>
              <a:t>)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EB804DB-ACC3-7DDA-F841-1B8E1EBD4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3057"/>
            <a:ext cx="12192000" cy="1063690"/>
          </a:xfrm>
        </p:spPr>
        <p:txBody>
          <a:bodyPr>
            <a:normAutofit/>
          </a:bodyPr>
          <a:lstStyle/>
          <a:p>
            <a:pPr algn="ctr"/>
            <a:r>
              <a:rPr lang="fr-FR" sz="3200" dirty="0">
                <a:latin typeface="Times" pitchFamily="2" charset="0"/>
              </a:rPr>
              <a:t>Analyse Multivariée: Recherche de </a:t>
            </a:r>
            <a:r>
              <a:rPr lang="fr-FR" sz="3200" dirty="0" err="1">
                <a:latin typeface="Times" pitchFamily="2" charset="0"/>
              </a:rPr>
              <a:t>correlations</a:t>
            </a:r>
            <a:endParaRPr lang="fr-FR" sz="32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072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0442352-FAE0-234A-B1F0-A24CC7F41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885"/>
            <a:ext cx="7060463" cy="3067327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FA625F40-D0F5-56AB-DC4F-888EE38DA4D9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BB038E3-9DA5-92B0-7682-DE48CBBA7127}"/>
              </a:ext>
            </a:extLst>
          </p:cNvPr>
          <p:cNvCxnSpPr>
            <a:cxnSpLocks/>
          </p:cNvCxnSpPr>
          <p:nvPr/>
        </p:nvCxnSpPr>
        <p:spPr>
          <a:xfrm flipV="1">
            <a:off x="5198014" y="1645920"/>
            <a:ext cx="0" cy="2363372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A3C4909-1E10-D101-B515-429F25FCC22B}"/>
              </a:ext>
            </a:extLst>
          </p:cNvPr>
          <p:cNvCxnSpPr>
            <a:cxnSpLocks/>
          </p:cNvCxnSpPr>
          <p:nvPr/>
        </p:nvCxnSpPr>
        <p:spPr>
          <a:xfrm>
            <a:off x="436099" y="1645920"/>
            <a:ext cx="4761915" cy="0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FA5498CF-D66C-3CDE-178B-54234CA3E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451" y="1257886"/>
            <a:ext cx="5475813" cy="407051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CBB8889-C92E-66CD-37FF-1ED96D3D60B4}"/>
              </a:ext>
            </a:extLst>
          </p:cNvPr>
          <p:cNvSpPr/>
          <p:nvPr/>
        </p:nvSpPr>
        <p:spPr>
          <a:xfrm>
            <a:off x="436099" y="4972360"/>
            <a:ext cx="77594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Times" pitchFamily="2" charset="0"/>
              </a:rPr>
              <a:t>Réduction à 9 dimensions possible (initialement 12 </a:t>
            </a:r>
            <a:r>
              <a:rPr lang="fr-FR" sz="2400" dirty="0" err="1">
                <a:latin typeface="Times" pitchFamily="2" charset="0"/>
              </a:rPr>
              <a:t>features</a:t>
            </a:r>
            <a:r>
              <a:rPr lang="fr-FR" sz="2400" dirty="0">
                <a:latin typeface="Times" pitchFamily="2" charset="0"/>
              </a:rPr>
              <a:t>) </a:t>
            </a:r>
            <a:endParaRPr lang="fr-FR" sz="2400" dirty="0">
              <a:effectLst/>
              <a:latin typeface="Times" pitchFamily="2" charset="0"/>
            </a:endParaRPr>
          </a:p>
        </p:txBody>
      </p:sp>
      <p:sp>
        <p:nvSpPr>
          <p:cNvPr id="17" name="Titre 3">
            <a:extLst>
              <a:ext uri="{FF2B5EF4-FFF2-40B4-BE49-F238E27FC236}">
                <a16:creationId xmlns:a16="http://schemas.microsoft.com/office/drawing/2014/main" id="{B518F49B-3A0F-8E58-EBA5-0BE473346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3057"/>
            <a:ext cx="12192000" cy="1063690"/>
          </a:xfrm>
        </p:spPr>
        <p:txBody>
          <a:bodyPr>
            <a:normAutofit/>
          </a:bodyPr>
          <a:lstStyle/>
          <a:p>
            <a:pPr algn="ctr"/>
            <a:r>
              <a:rPr lang="fr-FR" sz="3200" dirty="0">
                <a:latin typeface="Times" pitchFamily="2" charset="0"/>
              </a:rPr>
              <a:t>Analyse Multivariée: Réduction de dimension par ACP</a:t>
            </a:r>
          </a:p>
        </p:txBody>
      </p:sp>
    </p:spTree>
    <p:extLst>
      <p:ext uri="{BB962C8B-B14F-4D97-AF65-F5344CB8AC3E}">
        <p14:creationId xmlns:p14="http://schemas.microsoft.com/office/powerpoint/2010/main" val="3493187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21764DE-2C0B-E12C-7C29-7AD0F80A0FDD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17DA4D7-6AB1-D478-9234-4D0F3811BF17}"/>
              </a:ext>
            </a:extLst>
          </p:cNvPr>
          <p:cNvSpPr/>
          <p:nvPr/>
        </p:nvSpPr>
        <p:spPr>
          <a:xfrm>
            <a:off x="5466207" y="1524151"/>
            <a:ext cx="350373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Times" pitchFamily="2" charset="0"/>
              </a:rPr>
              <a:t>Observations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rgbClr val="000000"/>
                </a:solidFill>
                <a:latin typeface="Times" pitchFamily="2" charset="0"/>
              </a:rPr>
              <a:t>Nutriscore_fr</a:t>
            </a:r>
            <a:r>
              <a:rPr lang="fr-FR" sz="1600" dirty="0">
                <a:solidFill>
                  <a:srgbClr val="000000"/>
                </a:solidFill>
                <a:latin typeface="Times" pitchFamily="2" charset="0"/>
              </a:rPr>
              <a:t> et energie_100g expliquent bien la variance sur la F1  mais pas sur F2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0000"/>
                </a:solidFill>
                <a:latin typeface="Times" pitchFamily="2" charset="0"/>
              </a:rPr>
              <a:t>Fat_100g, </a:t>
            </a:r>
            <a:r>
              <a:rPr lang="fr-FR" sz="1600" dirty="0" err="1">
                <a:solidFill>
                  <a:srgbClr val="000000"/>
                </a:solidFill>
                <a:latin typeface="Times" pitchFamily="2" charset="0"/>
              </a:rPr>
              <a:t>saturated_fat</a:t>
            </a:r>
            <a:r>
              <a:rPr lang="fr-FR" sz="1600" dirty="0">
                <a:solidFill>
                  <a:srgbClr val="000000"/>
                </a:solidFill>
                <a:latin typeface="Times" pitchFamily="2" charset="0"/>
              </a:rPr>
              <a:t>, fiber_100g n'expliquent pas la variable sur la composante 2 et quasiment pas sur la composante 1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0000"/>
                </a:solidFill>
                <a:latin typeface="Times" pitchFamily="2" charset="0"/>
              </a:rPr>
              <a:t>carbohydrates_100g et sugars_100g sont très proches et donc également corrélées positivement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000000"/>
              </a:solidFill>
              <a:latin typeface="Times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>
              <a:latin typeface="Times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F36406-7E9A-59B4-B9FE-A10D2863D8EB}"/>
              </a:ext>
            </a:extLst>
          </p:cNvPr>
          <p:cNvSpPr/>
          <p:nvPr/>
        </p:nvSpPr>
        <p:spPr>
          <a:xfrm>
            <a:off x="9066919" y="1524151"/>
            <a:ext cx="297675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Times" pitchFamily="2" charset="0"/>
              </a:rPr>
              <a:t>carbohydrates_100g, sugars_100g, sodium_100g et salt_100g expliquent bien la variance sur la composante 2, moins sur la composante 1.</a:t>
            </a:r>
          </a:p>
          <a:p>
            <a:endParaRPr lang="fr-FR" dirty="0">
              <a:solidFill>
                <a:srgbClr val="000000"/>
              </a:solidFill>
              <a:latin typeface="Times" pitchFamily="2" charset="0"/>
            </a:endParaRPr>
          </a:p>
          <a:p>
            <a:endParaRPr lang="fr-FR" dirty="0">
              <a:solidFill>
                <a:srgbClr val="000000"/>
              </a:solidFill>
              <a:latin typeface="Times" pitchFamily="2" charset="0"/>
            </a:endParaRPr>
          </a:p>
          <a:p>
            <a:endParaRPr lang="fr-FR" dirty="0">
              <a:solidFill>
                <a:srgbClr val="000000"/>
              </a:solidFill>
              <a:latin typeface="Times" pitchFamily="2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Times" pitchFamily="2" charset="0"/>
              </a:rPr>
              <a:t> 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" name="Titre 3">
            <a:extLst>
              <a:ext uri="{FF2B5EF4-FFF2-40B4-BE49-F238E27FC236}">
                <a16:creationId xmlns:a16="http://schemas.microsoft.com/office/drawing/2014/main" id="{5E21877A-2C04-906E-932F-57D75F9E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3057"/>
            <a:ext cx="12192000" cy="1063690"/>
          </a:xfrm>
        </p:spPr>
        <p:txBody>
          <a:bodyPr>
            <a:normAutofit/>
          </a:bodyPr>
          <a:lstStyle/>
          <a:p>
            <a:pPr algn="ctr"/>
            <a:r>
              <a:rPr lang="fr-FR" sz="3200" dirty="0">
                <a:latin typeface="Times" pitchFamily="2" charset="0"/>
              </a:rPr>
              <a:t>Analyse Multivariée: Réduction de dimension par ACP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9825C4F-E85B-8C85-05B7-AC18C48A3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10" y="980633"/>
            <a:ext cx="4901899" cy="449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65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7BE8EAE-5A9E-34AB-B9A0-925C4CF47B9B}"/>
              </a:ext>
            </a:extLst>
          </p:cNvPr>
          <p:cNvSpPr/>
          <p:nvPr/>
        </p:nvSpPr>
        <p:spPr>
          <a:xfrm>
            <a:off x="672904" y="2490635"/>
            <a:ext cx="1084619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fr-FR" u="sng" dirty="0">
              <a:latin typeface="Times" pitchFamily="2" charset="0"/>
              <a:ea typeface="Yu Gothic UI Light" panose="020B0300000000000000" pitchFamily="34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Times" pitchFamily="2" charset="0"/>
              </a:rPr>
              <a:t>Résultats cohérents avec les principes nutritionnels (graisses saturées, sucres…)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Times" pitchFamily="2" charset="0"/>
                <a:ea typeface="Yu Gothic UI Light" panose="020B0300000000000000" pitchFamily="34" charset="-128"/>
              </a:rPr>
              <a:t>Le nom du produit peut être un bon guide pour améliorer la nutrition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Times" pitchFamily="2" charset="0"/>
              </a:rPr>
              <a:t>Résultats en accord avec le principe de calcul du </a:t>
            </a:r>
            <a:r>
              <a:rPr lang="fr-FR" sz="2400" dirty="0" err="1">
                <a:latin typeface="Times" pitchFamily="2" charset="0"/>
              </a:rPr>
              <a:t>Nutriscore</a:t>
            </a:r>
            <a:endParaRPr lang="fr-FR" sz="2400" dirty="0">
              <a:latin typeface="Times" pitchFamily="2" charset="0"/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58959B28-D18E-266B-5D8B-89AD9ED0A623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3">
            <a:extLst>
              <a:ext uri="{FF2B5EF4-FFF2-40B4-BE49-F238E27FC236}">
                <a16:creationId xmlns:a16="http://schemas.microsoft.com/office/drawing/2014/main" id="{C41747BB-C22B-9B7C-2E5A-BAF6D7A80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3057"/>
            <a:ext cx="12192000" cy="1063690"/>
          </a:xfrm>
        </p:spPr>
        <p:txBody>
          <a:bodyPr>
            <a:normAutofit/>
          </a:bodyPr>
          <a:lstStyle/>
          <a:p>
            <a:pPr algn="ctr"/>
            <a:r>
              <a:rPr lang="fr-FR" sz="3200" dirty="0">
                <a:latin typeface="Times" pitchFamily="2" charset="0"/>
                <a:ea typeface="Malgun Gothic" panose="020B0503020000020004" pitchFamily="34" charset="-127"/>
                <a:cs typeface="Segoe UI" panose="020B0502040204020203" pitchFamily="34" charset="0"/>
              </a:rPr>
              <a:t>Conclusions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A37C92A-D4A5-529A-90BC-197FB6C02426}"/>
              </a:ext>
            </a:extLst>
          </p:cNvPr>
          <p:cNvSpPr txBox="1"/>
          <p:nvPr/>
        </p:nvSpPr>
        <p:spPr>
          <a:xfrm>
            <a:off x="307145" y="1329852"/>
            <a:ext cx="112119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atin typeface="Times" pitchFamily="2" charset="0"/>
              </a:rPr>
              <a:t>Résultats concluants: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787743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DB8510D-F896-DB01-178A-74181D00D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2" y="938515"/>
            <a:ext cx="4487597" cy="4095952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30CFA177-7F53-339A-408C-7814A17542AD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re 3">
            <a:extLst>
              <a:ext uri="{FF2B5EF4-FFF2-40B4-BE49-F238E27FC236}">
                <a16:creationId xmlns:a16="http://schemas.microsoft.com/office/drawing/2014/main" id="{811EA750-8841-4F94-158F-0EA7CE4B7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3057"/>
            <a:ext cx="12192000" cy="1063690"/>
          </a:xfrm>
        </p:spPr>
        <p:txBody>
          <a:bodyPr>
            <a:normAutofit/>
          </a:bodyPr>
          <a:lstStyle/>
          <a:p>
            <a:pPr algn="ctr"/>
            <a:r>
              <a:rPr lang="fr-FR" sz="3200" dirty="0">
                <a:latin typeface="Times" pitchFamily="2" charset="0"/>
              </a:rPr>
              <a:t>Prédiction des valeurs manquantes du Nutri-Score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BEEB1A-46F3-B56D-1B90-32AC0ADF1234}"/>
              </a:ext>
            </a:extLst>
          </p:cNvPr>
          <p:cNvSpPr/>
          <p:nvPr/>
        </p:nvSpPr>
        <p:spPr>
          <a:xfrm>
            <a:off x="5974101" y="976225"/>
            <a:ext cx="558485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>
                <a:latin typeface="Times" pitchFamily="2" charset="0"/>
              </a:rPr>
              <a:t>Modèles</a:t>
            </a:r>
            <a:r>
              <a:rPr lang="fr-FR" sz="2400" dirty="0">
                <a:latin typeface="Times" pitchFamily="2" charset="0"/>
              </a:rPr>
              <a:t> : </a:t>
            </a:r>
            <a:r>
              <a:rPr lang="fr-FR" sz="2400" dirty="0" err="1">
                <a:latin typeface="Times" pitchFamily="2" charset="0"/>
              </a:rPr>
              <a:t>linéaire</a:t>
            </a:r>
            <a:r>
              <a:rPr lang="fr-FR" sz="2400" dirty="0">
                <a:latin typeface="Times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Times" pitchFamily="2" charset="0"/>
              </a:rPr>
              <a:t>Mesure : RMSE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Times" pitchFamily="2" charset="0"/>
              </a:rPr>
              <a:t>R</a:t>
            </a:r>
            <a:r>
              <a:rPr lang="fr-FR" sz="2400" baseline="30000" dirty="0">
                <a:latin typeface="Times" pitchFamily="2" charset="0"/>
              </a:rPr>
              <a:t>2</a:t>
            </a:r>
            <a:r>
              <a:rPr lang="fr-FR" sz="2400" dirty="0">
                <a:latin typeface="Times" pitchFamily="2" charset="0"/>
              </a:rPr>
              <a:t> = 0,67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Times" pitchFamily="2" charset="0"/>
              </a:rPr>
              <a:t>RMSE ≈ 4,5</a:t>
            </a:r>
          </a:p>
          <a:p>
            <a:endParaRPr lang="fr-FR" sz="2400" dirty="0">
              <a:latin typeface="Times" pitchFamily="2" charset="0"/>
            </a:endParaRPr>
          </a:p>
          <a:p>
            <a:r>
              <a:rPr lang="fr-FR" sz="2400" dirty="0">
                <a:latin typeface="Times" pitchFamily="2" charset="0"/>
              </a:rPr>
              <a:t>On a un coefficient R² de 0,66 pour le jeu de test ce qui est un résultat plutôt mauvais.</a:t>
            </a:r>
          </a:p>
          <a:p>
            <a:endParaRPr lang="fr-FR" sz="2400" dirty="0">
              <a:latin typeface="Times" pitchFamily="2" charset="0"/>
            </a:endParaRPr>
          </a:p>
          <a:p>
            <a:r>
              <a:rPr lang="fr-FR" sz="2400" dirty="0">
                <a:latin typeface="Times" pitchFamily="2" charset="0"/>
                <a:sym typeface="Wingdings" pitchFamily="2" charset="2"/>
              </a:rPr>
              <a:t>            </a:t>
            </a:r>
            <a:r>
              <a:rPr lang="fr-FR" sz="2400" dirty="0">
                <a:latin typeface="Times" pitchFamily="2" charset="0"/>
              </a:rPr>
              <a:t>La régression linéaire  n’est pas encourageante</a:t>
            </a:r>
          </a:p>
          <a:p>
            <a:endParaRPr lang="fr-FR" dirty="0"/>
          </a:p>
        </p:txBody>
      </p:sp>
      <p:sp>
        <p:nvSpPr>
          <p:cNvPr id="9" name="Flèche vers la droite 8">
            <a:extLst>
              <a:ext uri="{FF2B5EF4-FFF2-40B4-BE49-F238E27FC236}">
                <a16:creationId xmlns:a16="http://schemas.microsoft.com/office/drawing/2014/main" id="{08456C84-F962-977C-41EA-C14D58A3124F}"/>
              </a:ext>
            </a:extLst>
          </p:cNvPr>
          <p:cNvSpPr/>
          <p:nvPr/>
        </p:nvSpPr>
        <p:spPr>
          <a:xfrm>
            <a:off x="5772442" y="3967194"/>
            <a:ext cx="1041009" cy="389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234DE6F-6057-5F8E-34D3-AFCD4CBBE896}"/>
              </a:ext>
            </a:extLst>
          </p:cNvPr>
          <p:cNvSpPr txBox="1"/>
          <p:nvPr/>
        </p:nvSpPr>
        <p:spPr>
          <a:xfrm>
            <a:off x="300129" y="5306040"/>
            <a:ext cx="11347943" cy="1151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Times" pitchFamily="2" charset="0"/>
                <a:ea typeface="Yu Gothic UI Light" panose="020B0300000000000000" pitchFamily="34" charset="-128"/>
              </a:rPr>
              <a:t>Prédiction des valeurs manquantes pour le </a:t>
            </a:r>
            <a:r>
              <a:rPr lang="fr-FR" sz="2400" dirty="0" err="1">
                <a:latin typeface="Times" pitchFamily="2" charset="0"/>
                <a:ea typeface="Yu Gothic UI Light" panose="020B0300000000000000" pitchFamily="34" charset="-128"/>
              </a:rPr>
              <a:t>nutriscore</a:t>
            </a:r>
            <a:r>
              <a:rPr lang="fr-FR" sz="2400" dirty="0">
                <a:latin typeface="Times" pitchFamily="2" charset="0"/>
                <a:ea typeface="Yu Gothic UI Light" panose="020B0300000000000000" pitchFamily="34" charset="-128"/>
              </a:rPr>
              <a:t> n’est pas encourageante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Times" pitchFamily="2" charset="0"/>
              </a:rPr>
              <a:t>Il existe d’autres modèles plus pertinentes pour remplacer les valeurs manquantes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977503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75C097-FB74-5EF2-5134-4421E02FDBB6}"/>
              </a:ext>
            </a:extLst>
          </p:cNvPr>
          <p:cNvSpPr/>
          <p:nvPr/>
        </p:nvSpPr>
        <p:spPr>
          <a:xfrm>
            <a:off x="2233550" y="2756894"/>
            <a:ext cx="74923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5400" dirty="0">
                <a:solidFill>
                  <a:srgbClr val="0432FF"/>
                </a:solidFill>
                <a:latin typeface="Times" pitchFamily="2" charset="0"/>
                <a:ea typeface="Malgun Gothic" panose="020B0503020000020004" pitchFamily="34" charset="-127"/>
                <a:cs typeface="Segoe UI" panose="020B0502040204020203" pitchFamily="34" charset="0"/>
              </a:rPr>
              <a:t>Merci pour votre attention</a:t>
            </a:r>
          </a:p>
          <a:p>
            <a:r>
              <a:rPr lang="fr-FR" sz="5400" dirty="0">
                <a:latin typeface="Times" pitchFamily="2" charset="0"/>
                <a:ea typeface="Malgun Gothic" panose="020B0503020000020004" pitchFamily="34" charset="-127"/>
                <a:cs typeface="Segoe UI" panose="020B0502040204020203" pitchFamily="34" charset="0"/>
              </a:rPr>
              <a:t>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880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81072B9-CE01-1C9C-32EA-C92CF875CBF4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BB949B6-BE9D-72E3-CA9A-38FC1E4018F6}"/>
              </a:ext>
            </a:extLst>
          </p:cNvPr>
          <p:cNvSpPr/>
          <p:nvPr/>
        </p:nvSpPr>
        <p:spPr>
          <a:xfrm>
            <a:off x="1337734" y="1820534"/>
            <a:ext cx="978746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000" dirty="0">
                <a:latin typeface="Times" pitchFamily="2" charset="0"/>
                <a:ea typeface="Malgun Gothic" panose="020B0503020000020004" pitchFamily="34" charset="-127"/>
                <a:cs typeface="Segoe UI" panose="020B0502040204020203" pitchFamily="34" charset="0"/>
              </a:rPr>
              <a:t>Idée d’application</a:t>
            </a:r>
          </a:p>
          <a:p>
            <a:endParaRPr lang="fr-FR" sz="3000" dirty="0">
              <a:latin typeface="Times" pitchFamily="2" charset="0"/>
              <a:ea typeface="Malgun Gothic" panose="020B0503020000020004" pitchFamily="34" charset="-127"/>
              <a:cs typeface="Segoe UI" panose="020B0502040204020203" pitchFamily="34" charset="0"/>
            </a:endParaRPr>
          </a:p>
          <a:p>
            <a:r>
              <a:rPr lang="fr-FR" sz="3000" dirty="0">
                <a:solidFill>
                  <a:schemeClr val="bg1">
                    <a:lumMod val="85000"/>
                  </a:schemeClr>
                </a:solidFill>
                <a:latin typeface="Times" pitchFamily="2" charset="0"/>
                <a:ea typeface="Malgun Gothic" panose="020B0503020000020004" pitchFamily="34" charset="-127"/>
                <a:cs typeface="Segoe UI" panose="020B0502040204020203" pitchFamily="34" charset="0"/>
              </a:rPr>
              <a:t>Nettoyage des données</a:t>
            </a:r>
          </a:p>
          <a:p>
            <a:endParaRPr lang="fr-FR" sz="3000" dirty="0">
              <a:solidFill>
                <a:schemeClr val="bg1">
                  <a:lumMod val="85000"/>
                </a:schemeClr>
              </a:solidFill>
              <a:latin typeface="Times" pitchFamily="2" charset="0"/>
              <a:ea typeface="Malgun Gothic" panose="020B0503020000020004" pitchFamily="34" charset="-127"/>
              <a:cs typeface="Segoe UI" panose="020B0502040204020203" pitchFamily="34" charset="0"/>
            </a:endParaRPr>
          </a:p>
          <a:p>
            <a:r>
              <a:rPr lang="fr-FR" sz="3000" dirty="0">
                <a:solidFill>
                  <a:schemeClr val="bg1">
                    <a:lumMod val="85000"/>
                  </a:schemeClr>
                </a:solidFill>
                <a:latin typeface="Times" pitchFamily="2" charset="0"/>
                <a:ea typeface="Malgun Gothic" panose="020B0503020000020004" pitchFamily="34" charset="-127"/>
                <a:cs typeface="Segoe UI" panose="020B0502040204020203" pitchFamily="34" charset="0"/>
              </a:rPr>
              <a:t>Analyse des données</a:t>
            </a:r>
          </a:p>
          <a:p>
            <a:endParaRPr lang="fr-FR" sz="3000" dirty="0">
              <a:solidFill>
                <a:schemeClr val="bg1">
                  <a:lumMod val="85000"/>
                </a:schemeClr>
              </a:solidFill>
              <a:latin typeface="Times" pitchFamily="2" charset="0"/>
              <a:ea typeface="Malgun Gothic" panose="020B0503020000020004" pitchFamily="34" charset="-127"/>
              <a:cs typeface="Segoe UI" panose="020B0502040204020203" pitchFamily="34" charset="0"/>
            </a:endParaRPr>
          </a:p>
          <a:p>
            <a:r>
              <a:rPr lang="fr-FR" sz="3000" dirty="0">
                <a:solidFill>
                  <a:schemeClr val="bg1">
                    <a:lumMod val="85000"/>
                  </a:schemeClr>
                </a:solidFill>
                <a:latin typeface="Times" pitchFamily="2" charset="0"/>
                <a:ea typeface="Malgun Gothic" panose="020B0503020000020004" pitchFamily="34" charset="-127"/>
                <a:cs typeface="Segoe UI" panose="020B0502040204020203" pitchFamily="34" charset="0"/>
              </a:rPr>
              <a:t>Résultats pertinents pour notre application</a:t>
            </a:r>
          </a:p>
          <a:p>
            <a:r>
              <a:rPr lang="fr-FR" sz="3000" dirty="0">
                <a:solidFill>
                  <a:schemeClr val="bg1">
                    <a:lumMod val="85000"/>
                  </a:schemeClr>
                </a:solidFill>
                <a:latin typeface="Times" pitchFamily="2" charset="0"/>
                <a:ea typeface="Malgun Gothic" panose="020B0503020000020004" pitchFamily="34" charset="-127"/>
                <a:cs typeface="Segoe UI" panose="020B0502040204020203" pitchFamily="34" charset="0"/>
              </a:rPr>
              <a:t> </a:t>
            </a:r>
          </a:p>
          <a:p>
            <a:r>
              <a:rPr lang="fr-FR" sz="3000" dirty="0">
                <a:solidFill>
                  <a:schemeClr val="bg1">
                    <a:lumMod val="85000"/>
                  </a:schemeClr>
                </a:solidFill>
                <a:latin typeface="Times" pitchFamily="2" charset="0"/>
                <a:ea typeface="Malgun Gothic" panose="020B0503020000020004" pitchFamily="34" charset="-127"/>
                <a:cs typeface="Segoe UI" panose="020B0502040204020203" pitchFamily="34" charset="0"/>
              </a:rPr>
              <a:t>Conclusions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95DBD9B-76BC-9404-44CE-4152404039A4}"/>
              </a:ext>
            </a:extLst>
          </p:cNvPr>
          <p:cNvSpPr txBox="1"/>
          <p:nvPr/>
        </p:nvSpPr>
        <p:spPr>
          <a:xfrm>
            <a:off x="0" y="19503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 err="1">
                <a:latin typeface="Times" pitchFamily="2" charset="0"/>
              </a:rPr>
              <a:t>Outline</a:t>
            </a:r>
            <a:endParaRPr lang="fr-FR" sz="32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712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E05E39-CE01-790D-080E-108D8498B1F5}"/>
              </a:ext>
            </a:extLst>
          </p:cNvPr>
          <p:cNvSpPr/>
          <p:nvPr/>
        </p:nvSpPr>
        <p:spPr>
          <a:xfrm>
            <a:off x="470186" y="3112714"/>
            <a:ext cx="35525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latin typeface="Times" pitchFamily="2" charset="0"/>
              </a:rPr>
              <a:t>Base de donnée </a:t>
            </a:r>
            <a:r>
              <a:rPr lang="fr-FR" sz="2000" dirty="0" err="1">
                <a:latin typeface="Times" pitchFamily="2" charset="0"/>
              </a:rPr>
              <a:t>OpenFoodFacts</a:t>
            </a:r>
            <a:r>
              <a:rPr lang="fr-FR" sz="2000" dirty="0">
                <a:latin typeface="Times" pitchFamily="2" charset="0"/>
              </a:rPr>
              <a:t>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6CDF10A-0009-2B7F-F71C-D377C483534F}"/>
              </a:ext>
            </a:extLst>
          </p:cNvPr>
          <p:cNvSpPr txBox="1"/>
          <p:nvPr/>
        </p:nvSpPr>
        <p:spPr>
          <a:xfrm>
            <a:off x="4104604" y="3474720"/>
            <a:ext cx="497057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" pitchFamily="2" charset="0"/>
              </a:rPr>
              <a:t>Base de donnée publique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latin typeface="Times" pitchFamily="2" charset="0"/>
                <a:ea typeface="Yu Gothic Light" panose="020B0300000000000000" pitchFamily="34" charset="-128"/>
              </a:rPr>
              <a:t>créée en 2012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latin typeface="Times" pitchFamily="2" charset="0"/>
                <a:ea typeface="Yu Gothic Light" panose="020B0300000000000000" pitchFamily="34" charset="-128"/>
              </a:rPr>
              <a:t>bénévole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latin typeface="Times" pitchFamily="2" charset="0"/>
                <a:ea typeface="Yu Gothic Light" panose="020B0300000000000000" pitchFamily="34" charset="-128"/>
              </a:rPr>
              <a:t>+ de « 320 000 produits</a:t>
            </a:r>
          </a:p>
          <a:p>
            <a:pPr marL="285750" indent="-285750">
              <a:buFontTx/>
              <a:buChar char="-"/>
            </a:pPr>
            <a:endParaRPr lang="fr-FR" sz="2000" dirty="0">
              <a:latin typeface="Times" pitchFamily="2" charset="0"/>
            </a:endParaRPr>
          </a:p>
          <a:p>
            <a:r>
              <a:rPr lang="fr-FR" sz="2000" dirty="0">
                <a:latin typeface="Times" pitchFamily="2" charset="0"/>
              </a:rPr>
              <a:t>Nombreuses fonctionnalités sur le site 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latin typeface="Times" pitchFamily="2" charset="0"/>
                <a:ea typeface="Yu Gothic Light" panose="020B0300000000000000" pitchFamily="34" charset="-128"/>
              </a:rPr>
              <a:t>Recherche de produits avec critères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latin typeface="Times" pitchFamily="2" charset="0"/>
                <a:ea typeface="Yu Gothic Light" panose="020B0300000000000000" pitchFamily="34" charset="-128"/>
              </a:rPr>
              <a:t>Comparaison de produits multi variables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latin typeface="Times" pitchFamily="2" charset="0"/>
                <a:ea typeface="Yu Gothic Light" panose="020B0300000000000000" pitchFamily="34" charset="-128"/>
              </a:rPr>
              <a:t>Informations sur les additifs</a:t>
            </a:r>
          </a:p>
          <a:p>
            <a:endParaRPr lang="fr-FR" sz="2000" dirty="0">
              <a:latin typeface="Times" pitchFamily="2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830DFDA-6D15-9EDD-405F-C14FEE9BC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9167" y="1487528"/>
            <a:ext cx="2266099" cy="1192165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53773B2D-69D5-191B-EC75-6E98CC4402C1}"/>
              </a:ext>
            </a:extLst>
          </p:cNvPr>
          <p:cNvGrpSpPr/>
          <p:nvPr/>
        </p:nvGrpSpPr>
        <p:grpSpPr>
          <a:xfrm>
            <a:off x="385524" y="3620444"/>
            <a:ext cx="1577848" cy="2909607"/>
            <a:chOff x="532105" y="1788666"/>
            <a:chExt cx="1849395" cy="408860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321379-F057-013A-BED9-8F6994C5F957}"/>
                </a:ext>
              </a:extLst>
            </p:cNvPr>
            <p:cNvSpPr/>
            <p:nvPr/>
          </p:nvSpPr>
          <p:spPr>
            <a:xfrm>
              <a:off x="535410" y="3179383"/>
              <a:ext cx="1836315" cy="13079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" name="Picture 3">
              <a:extLst>
                <a:ext uri="{FF2B5EF4-FFF2-40B4-BE49-F238E27FC236}">
                  <a16:creationId xmlns:a16="http://schemas.microsoft.com/office/drawing/2014/main" id="{C6A77053-CFF7-363A-FA84-34782E3FF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337" y="3195501"/>
              <a:ext cx="1636407" cy="1285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9682C734-EDD1-BB50-D01D-595CB553A8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105" y="4569312"/>
              <a:ext cx="1849395" cy="1307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9B740F-B1F5-00D9-C25C-CA277D21C560}"/>
                </a:ext>
              </a:extLst>
            </p:cNvPr>
            <p:cNvSpPr/>
            <p:nvPr/>
          </p:nvSpPr>
          <p:spPr>
            <a:xfrm>
              <a:off x="532105" y="4569312"/>
              <a:ext cx="1839620" cy="130796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D9D46A-C356-BD57-DA72-AA7E6DC8B54D}"/>
                </a:ext>
              </a:extLst>
            </p:cNvPr>
            <p:cNvSpPr/>
            <p:nvPr/>
          </p:nvSpPr>
          <p:spPr>
            <a:xfrm>
              <a:off x="532105" y="1788666"/>
              <a:ext cx="1838662" cy="13079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8528F02E-F2F6-828D-8519-3A32BB7EC9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15" y="1817876"/>
              <a:ext cx="1408909" cy="12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Espace réservé du numéro de diapositive 12">
            <a:extLst>
              <a:ext uri="{FF2B5EF4-FFF2-40B4-BE49-F238E27FC236}">
                <a16:creationId xmlns:a16="http://schemas.microsoft.com/office/drawing/2014/main" id="{B2D18321-0607-942C-FA44-8F6934F7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6" name="Picture 2" descr="Open Food Facts · GitHub">
            <a:extLst>
              <a:ext uri="{FF2B5EF4-FFF2-40B4-BE49-F238E27FC236}">
                <a16:creationId xmlns:a16="http://schemas.microsoft.com/office/drawing/2014/main" id="{C7D6FC15-D813-D13F-62F6-4F77861A4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441" y="3192913"/>
            <a:ext cx="1192165" cy="119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Open Food Facts — Wikipédia">
            <a:extLst>
              <a:ext uri="{FF2B5EF4-FFF2-40B4-BE49-F238E27FC236}">
                <a16:creationId xmlns:a16="http://schemas.microsoft.com/office/drawing/2014/main" id="{47F5E104-B59E-DE0B-D4CD-AF9CDF684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761" y="5079529"/>
            <a:ext cx="1485969" cy="102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D8F327A2-B9A9-381A-41BC-5B5BD1ADD631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5D06C528-584F-3E35-F517-76FEC2D92A81}"/>
              </a:ext>
            </a:extLst>
          </p:cNvPr>
          <p:cNvSpPr txBox="1"/>
          <p:nvPr/>
        </p:nvSpPr>
        <p:spPr>
          <a:xfrm>
            <a:off x="0" y="19503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latin typeface="Times" pitchFamily="2" charset="0"/>
              </a:rPr>
              <a:t>Idée d’application: Point de départ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1756C5-A470-C40D-8417-9CE59AA7CF78}"/>
              </a:ext>
            </a:extLst>
          </p:cNvPr>
          <p:cNvSpPr txBox="1"/>
          <p:nvPr/>
        </p:nvSpPr>
        <p:spPr>
          <a:xfrm>
            <a:off x="205942" y="1600655"/>
            <a:ext cx="937696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atin typeface="Times" pitchFamily="2" charset="0"/>
              </a:rPr>
              <a:t>Projet proposé par l'agence "</a:t>
            </a:r>
            <a:r>
              <a:rPr lang="fr-FR" sz="2400" u="sng" dirty="0">
                <a:latin typeface="Times" pitchFamily="2" charset="0"/>
                <a:hlinkClick r:id="rId8"/>
              </a:rPr>
              <a:t>Santé publique France</a:t>
            </a:r>
            <a:r>
              <a:rPr lang="fr-FR" sz="2400" dirty="0">
                <a:latin typeface="Times" pitchFamily="2" charset="0"/>
              </a:rPr>
              <a:t> " a pour but de trouver des idées innovantes d’applications en lien avec l'alimentation. </a:t>
            </a:r>
          </a:p>
          <a:p>
            <a:endParaRPr lang="fr-FR" sz="1800" dirty="0">
              <a:effectLst/>
              <a:latin typeface="Times" pitchFamily="2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3BE5681-87F1-807F-1322-952F6D1978F5}"/>
              </a:ext>
            </a:extLst>
          </p:cNvPr>
          <p:cNvSpPr txBox="1"/>
          <p:nvPr/>
        </p:nvSpPr>
        <p:spPr>
          <a:xfrm>
            <a:off x="205943" y="1037371"/>
            <a:ext cx="61173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Times" pitchFamily="2" charset="0"/>
              </a:rPr>
              <a:t>Contexte</a:t>
            </a:r>
            <a:r>
              <a:rPr lang="fr-FR" dirty="0">
                <a:latin typeface="Times" pitchFamily="2" charset="0"/>
              </a:rPr>
              <a:t>: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A31BD8-EF08-69D5-078F-05729CFCA128}"/>
              </a:ext>
            </a:extLst>
          </p:cNvPr>
          <p:cNvSpPr/>
          <p:nvPr/>
        </p:nvSpPr>
        <p:spPr>
          <a:xfrm>
            <a:off x="148387" y="2617619"/>
            <a:ext cx="2398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>
                <a:latin typeface="Times" pitchFamily="2" charset="0"/>
              </a:rPr>
              <a:t>Point de départ :</a:t>
            </a:r>
            <a:endParaRPr lang="fr-FR" sz="24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92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5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0199356-5747-04EA-8DDC-A961BA2B57BA}"/>
              </a:ext>
            </a:extLst>
          </p:cNvPr>
          <p:cNvSpPr/>
          <p:nvPr/>
        </p:nvSpPr>
        <p:spPr>
          <a:xfrm>
            <a:off x="1505243" y="4513711"/>
            <a:ext cx="1533378" cy="48340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CEB2239-D703-7650-724B-77DC9F15983D}"/>
              </a:ext>
            </a:extLst>
          </p:cNvPr>
          <p:cNvSpPr txBox="1"/>
          <p:nvPr/>
        </p:nvSpPr>
        <p:spPr>
          <a:xfrm>
            <a:off x="663525" y="888354"/>
            <a:ext cx="999509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atin typeface="Times" pitchFamily="2" charset="0"/>
              </a:rPr>
              <a:t>Contexte: </a:t>
            </a:r>
          </a:p>
          <a:p>
            <a:endParaRPr lang="fr-FR" sz="2400" dirty="0">
              <a:latin typeface="Times" pitchFamily="2" charset="0"/>
            </a:endParaRPr>
          </a:p>
          <a:p>
            <a:r>
              <a:rPr lang="fr-FR" sz="2400" dirty="0">
                <a:latin typeface="Times" pitchFamily="2" charset="0"/>
              </a:rPr>
              <a:t>Projet proposé par l'agence "</a:t>
            </a:r>
            <a:r>
              <a:rPr lang="fr-FR" sz="2400" u="sng" dirty="0">
                <a:latin typeface="Times" pitchFamily="2" charset="0"/>
                <a:hlinkClick r:id="rId2"/>
              </a:rPr>
              <a:t>Santé publique France</a:t>
            </a:r>
            <a:r>
              <a:rPr lang="fr-FR" sz="2400" dirty="0">
                <a:latin typeface="Times" pitchFamily="2" charset="0"/>
              </a:rPr>
              <a:t> " a pour but de trouver des idées innovantes d’applications en lien avec l'alimentation. </a:t>
            </a:r>
          </a:p>
          <a:p>
            <a:endParaRPr lang="fr-FR" sz="2400" dirty="0">
              <a:effectLst/>
              <a:latin typeface="Times" pitchFamily="2" charset="0"/>
            </a:endParaRPr>
          </a:p>
          <a:p>
            <a:r>
              <a:rPr lang="fr-FR" sz="2400" dirty="0">
                <a:latin typeface="Times" pitchFamily="2" charset="0"/>
              </a:rPr>
              <a:t>Idée d’application pour un sportif de haut niveau prise de masse :</a:t>
            </a:r>
            <a:endParaRPr lang="fr-FR" sz="2400" dirty="0">
              <a:effectLst/>
              <a:latin typeface="Times" pitchFamily="2" charset="0"/>
            </a:endParaRPr>
          </a:p>
          <a:p>
            <a:r>
              <a:rPr lang="fr-FR" sz="2400" dirty="0">
                <a:latin typeface="Times" pitchFamily="2" charset="0"/>
              </a:rPr>
              <a:t>    </a:t>
            </a:r>
            <a:r>
              <a:rPr lang="fr-FR" sz="2400" dirty="0">
                <a:effectLst/>
                <a:latin typeface="Times" pitchFamily="2" charset="0"/>
              </a:rPr>
              <a:t>Protéines en quantités importantes</a:t>
            </a:r>
          </a:p>
          <a:p>
            <a:r>
              <a:rPr lang="fr-FR" sz="2400" dirty="0">
                <a:latin typeface="Times" pitchFamily="2" charset="0"/>
              </a:rPr>
              <a:t>    Lipides </a:t>
            </a:r>
          </a:p>
          <a:p>
            <a:r>
              <a:rPr lang="fr-FR" sz="2400" dirty="0">
                <a:latin typeface="Times" pitchFamily="2" charset="0"/>
              </a:rPr>
              <a:t>    Glucides </a:t>
            </a:r>
          </a:p>
          <a:p>
            <a:r>
              <a:rPr lang="fr-FR" sz="2400" dirty="0">
                <a:latin typeface="Times" pitchFamily="2" charset="0"/>
              </a:rPr>
              <a:t>    Régime avec minimum de  sel et de sucre</a:t>
            </a:r>
            <a:br>
              <a:rPr lang="fr-FR" sz="2400" dirty="0">
                <a:effectLst/>
                <a:latin typeface="Times" pitchFamily="2" charset="0"/>
              </a:rPr>
            </a:br>
            <a:r>
              <a:rPr lang="fr-FR" sz="2400" dirty="0">
                <a:latin typeface="Times" pitchFamily="2" charset="0"/>
              </a:rPr>
              <a:t>    </a:t>
            </a:r>
            <a:r>
              <a:rPr lang="fr-FR" sz="2400" dirty="0">
                <a:effectLst/>
                <a:latin typeface="Times" pitchFamily="2" charset="0"/>
              </a:rPr>
              <a:t>Bon Nutriscore </a:t>
            </a:r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390D436E-8540-FAB3-1ACF-68BB9C1848C2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3E4B53CC-6A82-3207-2B7F-5BC1B667F96A}"/>
              </a:ext>
            </a:extLst>
          </p:cNvPr>
          <p:cNvSpPr txBox="1"/>
          <p:nvPr/>
        </p:nvSpPr>
        <p:spPr>
          <a:xfrm>
            <a:off x="0" y="19503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latin typeface="Times" pitchFamily="2" charset="0"/>
              </a:rPr>
              <a:t>Idée d’application</a:t>
            </a:r>
          </a:p>
        </p:txBody>
      </p:sp>
    </p:spTree>
    <p:extLst>
      <p:ext uri="{BB962C8B-B14F-4D97-AF65-F5344CB8AC3E}">
        <p14:creationId xmlns:p14="http://schemas.microsoft.com/office/powerpoint/2010/main" val="393132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40F66BA-7D24-50B6-2552-68CFED8E2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829" y="966020"/>
            <a:ext cx="8305800" cy="1054100"/>
          </a:xfrm>
          <a:prstGeom prst="rect">
            <a:avLst/>
          </a:prstGeom>
        </p:spPr>
      </p:pic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D2B479A1-BD95-4C19-3AB4-D397576E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</p:spPr>
        <p:txBody>
          <a:bodyPr/>
          <a:lstStyle/>
          <a:p>
            <a:fld id="{E97799C9-84D9-46D2-A11E-BCF8A720529D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F7BD90-5E68-CBC4-6854-383D0A2DF476}"/>
              </a:ext>
            </a:extLst>
          </p:cNvPr>
          <p:cNvSpPr/>
          <p:nvPr/>
        </p:nvSpPr>
        <p:spPr>
          <a:xfrm>
            <a:off x="256795" y="3473372"/>
            <a:ext cx="41871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202122"/>
                </a:solidFill>
                <a:latin typeface="Times" pitchFamily="2" charset="0"/>
              </a:rPr>
              <a:t>Quatre catégories avec des formules </a:t>
            </a:r>
          </a:p>
          <a:p>
            <a:r>
              <a:rPr lang="fr-FR" sz="2000" dirty="0">
                <a:solidFill>
                  <a:srgbClr val="202122"/>
                </a:solidFill>
                <a:latin typeface="Times" pitchFamily="2" charset="0"/>
              </a:rPr>
              <a:t>différentes sont mises en place 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02122"/>
                </a:solidFill>
                <a:latin typeface="Times" pitchFamily="2" charset="0"/>
              </a:rPr>
              <a:t> Boissons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02122"/>
                </a:solidFill>
                <a:latin typeface="Times" pitchFamily="2" charset="0"/>
              </a:rPr>
              <a:t>Fromages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02122"/>
                </a:solidFill>
                <a:latin typeface="Times" pitchFamily="2" charset="0"/>
              </a:rPr>
              <a:t>Matières grasses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02122"/>
                </a:solidFill>
                <a:latin typeface="Times" pitchFamily="2" charset="0"/>
              </a:rPr>
              <a:t>Autres aliments</a:t>
            </a:r>
            <a:endParaRPr lang="fr-FR" sz="2000" b="0" i="0" dirty="0">
              <a:solidFill>
                <a:srgbClr val="202122"/>
              </a:solidFill>
              <a:effectLst/>
              <a:latin typeface="Times" pitchFamily="2" charset="0"/>
            </a:endParaRPr>
          </a:p>
        </p:txBody>
      </p:sp>
      <p:pic>
        <p:nvPicPr>
          <p:cNvPr id="9" name="Picture 2" descr="Open Food Facts · GitHub">
            <a:extLst>
              <a:ext uri="{FF2B5EF4-FFF2-40B4-BE49-F238E27FC236}">
                <a16:creationId xmlns:a16="http://schemas.microsoft.com/office/drawing/2014/main" id="{96508BE2-DEFD-5D02-67D5-D53F0E345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674" y="779813"/>
            <a:ext cx="1577848" cy="157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3EFAA63-DF93-0180-C240-B2776B47DD99}"/>
              </a:ext>
            </a:extLst>
          </p:cNvPr>
          <p:cNvSpPr/>
          <p:nvPr/>
        </p:nvSpPr>
        <p:spPr>
          <a:xfrm>
            <a:off x="832628" y="2182467"/>
            <a:ext cx="109851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latin typeface="Times" pitchFamily="2" charset="0"/>
              </a:rPr>
              <a:t>Système d'étiquetage nutritionnel proposé en 2014 et mis en place à l'initiative du gouvernement français en 2016 dans le cadre de la loi de modernisation du système de santé.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62CA42C-035D-D458-0D3E-E383874E8B3D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DA277D97-1437-4FCD-A773-49971E6891E0}"/>
              </a:ext>
            </a:extLst>
          </p:cNvPr>
          <p:cNvSpPr txBox="1"/>
          <p:nvPr/>
        </p:nvSpPr>
        <p:spPr>
          <a:xfrm>
            <a:off x="0" y="19503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latin typeface="Times" pitchFamily="2" charset="0"/>
              </a:rPr>
              <a:t>Idée d’application: Nutriscore</a:t>
            </a:r>
          </a:p>
        </p:txBody>
      </p:sp>
      <p:graphicFrame>
        <p:nvGraphicFramePr>
          <p:cNvPr id="3" name="Tableau 11">
            <a:extLst>
              <a:ext uri="{FF2B5EF4-FFF2-40B4-BE49-F238E27FC236}">
                <a16:creationId xmlns:a16="http://schemas.microsoft.com/office/drawing/2014/main" id="{0B745077-BE48-9759-2FE3-EAC9FD840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805607"/>
              </p:ext>
            </p:extLst>
          </p:nvPr>
        </p:nvGraphicFramePr>
        <p:xfrm>
          <a:off x="4885195" y="3346713"/>
          <a:ext cx="6528978" cy="2459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4489">
                  <a:extLst>
                    <a:ext uri="{9D8B030D-6E8A-4147-A177-3AD203B41FA5}">
                      <a16:colId xmlns:a16="http://schemas.microsoft.com/office/drawing/2014/main" val="3536496475"/>
                    </a:ext>
                  </a:extLst>
                </a:gridCol>
                <a:gridCol w="3264489">
                  <a:extLst>
                    <a:ext uri="{9D8B030D-6E8A-4147-A177-3AD203B41FA5}">
                      <a16:colId xmlns:a16="http://schemas.microsoft.com/office/drawing/2014/main" val="2907887344"/>
                    </a:ext>
                  </a:extLst>
                </a:gridCol>
              </a:tblGrid>
              <a:tr h="40999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Times" pitchFamily="2" charset="0"/>
                        </a:rPr>
                        <a:t>Couleur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Times" pitchFamily="2" charset="0"/>
                        </a:rPr>
                        <a:t>Nutriscore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892970"/>
                  </a:ext>
                </a:extLst>
              </a:tr>
              <a:tr h="40999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Times" pitchFamily="2" charset="0"/>
                        </a:rPr>
                        <a:t>Vert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rgbClr val="202122"/>
                          </a:solidFill>
                          <a:latin typeface="Times" pitchFamily="2" charset="0"/>
                        </a:rPr>
                        <a:t>–15 et -2</a:t>
                      </a:r>
                      <a:endParaRPr lang="fr-FR" sz="20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11451"/>
                  </a:ext>
                </a:extLst>
              </a:tr>
              <a:tr h="40999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rgbClr val="202122"/>
                          </a:solidFill>
                          <a:latin typeface="Times" pitchFamily="2" charset="0"/>
                        </a:rPr>
                        <a:t>vert clair </a:t>
                      </a:r>
                      <a:endParaRPr lang="fr-FR" sz="20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rgbClr val="202122"/>
                          </a:solidFill>
                          <a:latin typeface="Times" pitchFamily="2" charset="0"/>
                        </a:rPr>
                        <a:t>–1 à +3</a:t>
                      </a:r>
                      <a:endParaRPr lang="fr-FR" sz="20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755864"/>
                  </a:ext>
                </a:extLst>
              </a:tr>
              <a:tr h="40999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rgbClr val="202122"/>
                          </a:solidFill>
                          <a:latin typeface="Times" pitchFamily="2" charset="0"/>
                        </a:rPr>
                        <a:t> jaune </a:t>
                      </a:r>
                      <a:endParaRPr lang="fr-FR" sz="20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>
                          <a:solidFill>
                            <a:srgbClr val="202122"/>
                          </a:solidFill>
                          <a:latin typeface="Times" pitchFamily="2" charset="0"/>
                        </a:rPr>
                        <a:t>d+4 à +11.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545156"/>
                  </a:ext>
                </a:extLst>
              </a:tr>
              <a:tr h="40999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Times" pitchFamily="2" charset="0"/>
                        </a:rPr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rgbClr val="202122"/>
                          </a:solidFill>
                          <a:latin typeface="Times" pitchFamily="2" charset="0"/>
                        </a:rPr>
                        <a:t>+12 à +16 </a:t>
                      </a:r>
                      <a:endParaRPr lang="fr-FR" sz="20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093279"/>
                  </a:ext>
                </a:extLst>
              </a:tr>
              <a:tr h="40999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Times" pitchFamily="2" charset="0"/>
                        </a:rPr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rgbClr val="202122"/>
                          </a:solidFill>
                          <a:latin typeface="Times" pitchFamily="2" charset="0"/>
                        </a:rPr>
                        <a:t>+17 à +40</a:t>
                      </a:r>
                      <a:endParaRPr lang="fr-FR" sz="20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97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739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DBBA482-3F66-36B7-68A8-C9CEA4938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98" y="755964"/>
            <a:ext cx="9276839" cy="823529"/>
          </a:xfrm>
          <a:prstGeom prst="rect">
            <a:avLst/>
          </a:prstGeom>
        </p:spPr>
      </p:pic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D85D18DF-938B-2344-B4D8-2F8DCE8C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</p:spPr>
        <p:txBody>
          <a:bodyPr/>
          <a:lstStyle/>
          <a:p>
            <a:fld id="{E97799C9-84D9-46D2-A11E-BCF8A720529D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7" name="Tableau 5">
            <a:extLst>
              <a:ext uri="{FF2B5EF4-FFF2-40B4-BE49-F238E27FC236}">
                <a16:creationId xmlns:a16="http://schemas.microsoft.com/office/drawing/2014/main" id="{89745CB8-C681-4984-E922-AC3F7DB42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554781"/>
              </p:ext>
            </p:extLst>
          </p:nvPr>
        </p:nvGraphicFramePr>
        <p:xfrm>
          <a:off x="998806" y="1854200"/>
          <a:ext cx="10217834" cy="41148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108917">
                  <a:extLst>
                    <a:ext uri="{9D8B030D-6E8A-4147-A177-3AD203B41FA5}">
                      <a16:colId xmlns:a16="http://schemas.microsoft.com/office/drawing/2014/main" val="262702294"/>
                    </a:ext>
                  </a:extLst>
                </a:gridCol>
                <a:gridCol w="5108917">
                  <a:extLst>
                    <a:ext uri="{9D8B030D-6E8A-4147-A177-3AD203B41FA5}">
                      <a16:colId xmlns:a16="http://schemas.microsoft.com/office/drawing/2014/main" val="3290494657"/>
                    </a:ext>
                  </a:extLst>
                </a:gridCol>
              </a:tblGrid>
              <a:tr h="619647"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000" b="0" u="none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u="none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Éléments défavorables au score</a:t>
                      </a:r>
                    </a:p>
                    <a:p>
                      <a:pPr algn="just"/>
                      <a:endParaRPr lang="fr-FR" sz="2000" b="0" u="none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 b="0" u="none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Éléments favorables au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262142"/>
                  </a:ext>
                </a:extLst>
              </a:tr>
              <a:tr h="619647"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u="none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Apport </a:t>
                      </a:r>
                      <a:r>
                        <a:rPr lang="fr-FR" sz="2000" b="0" u="none" dirty="0">
                          <a:solidFill>
                            <a:schemeClr val="tx1"/>
                          </a:solidFill>
                          <a:latin typeface="Times" pitchFamily="2" charset="0"/>
                          <a:hlinkClick r:id="rId3" tooltip="Calori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calorique</a:t>
                      </a:r>
                      <a:r>
                        <a:rPr lang="fr-FR" sz="2000" b="0" u="none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 pour cent grammes</a:t>
                      </a:r>
                    </a:p>
                    <a:p>
                      <a:pPr algn="just"/>
                      <a:endParaRPr lang="fr-FR" sz="2000" b="0" u="none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 b="0" u="none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Teneur en </a:t>
                      </a:r>
                      <a:r>
                        <a:rPr lang="fr-FR" sz="2000" b="0" u="none" dirty="0">
                          <a:solidFill>
                            <a:schemeClr val="tx1"/>
                          </a:solidFill>
                          <a:latin typeface="Times" pitchFamily="2" charset="0"/>
                          <a:hlinkClick r:id="rId4" tooltip="Fruit (alimentation humaine)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fruits</a:t>
                      </a:r>
                      <a:r>
                        <a:rPr lang="fr-FR" sz="2000" b="0" u="none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, </a:t>
                      </a:r>
                      <a:r>
                        <a:rPr lang="fr-FR" sz="2000" b="0" u="none" dirty="0">
                          <a:solidFill>
                            <a:schemeClr val="tx1"/>
                          </a:solidFill>
                          <a:latin typeface="Times" pitchFamily="2" charset="0"/>
                          <a:hlinkClick r:id="rId5" tooltip="Sel alimentair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légumes</a:t>
                      </a:r>
                      <a:r>
                        <a:rPr lang="fr-FR" sz="2000" b="0" u="none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, </a:t>
                      </a:r>
                      <a:r>
                        <a:rPr lang="fr-FR" sz="2000" b="0" u="none" dirty="0">
                          <a:solidFill>
                            <a:schemeClr val="tx1"/>
                          </a:solidFill>
                          <a:latin typeface="Times" pitchFamily="2" charset="0"/>
                          <a:hlinkClick r:id="rId6" tooltip="Maladie cardiovasculair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légumineuses</a:t>
                      </a:r>
                      <a:r>
                        <a:rPr lang="fr-FR" sz="2000" b="0" u="none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 (dont les </a:t>
                      </a:r>
                      <a:r>
                        <a:rPr lang="fr-FR" sz="2000" b="0" u="none" dirty="0">
                          <a:solidFill>
                            <a:schemeClr val="tx1"/>
                          </a:solidFill>
                          <a:latin typeface="Times" pitchFamily="2" charset="0"/>
                          <a:hlinkClick r:id="rId7" tooltip="Légume sec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légumes secs</a:t>
                      </a:r>
                      <a:r>
                        <a:rPr lang="fr-FR" sz="2000" b="0" u="none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), </a:t>
                      </a:r>
                      <a:r>
                        <a:rPr lang="fr-FR" sz="2000" b="0" u="none" dirty="0">
                          <a:solidFill>
                            <a:schemeClr val="tx1"/>
                          </a:solidFill>
                          <a:latin typeface="Times" pitchFamily="2" charset="0"/>
                          <a:hlinkClick r:id="rId8" tooltip="Oléagineux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oléagineux</a:t>
                      </a:r>
                      <a:r>
                        <a:rPr lang="fr-FR" sz="2000" b="0" u="none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, huiles de colza, de noix et d'olive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271753"/>
                  </a:ext>
                </a:extLst>
              </a:tr>
              <a:tr h="431875"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u="none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Teneur en </a:t>
                      </a:r>
                      <a:r>
                        <a:rPr lang="fr-FR" sz="2000" b="0" u="none" dirty="0">
                          <a:solidFill>
                            <a:schemeClr val="tx1"/>
                          </a:solidFill>
                          <a:latin typeface="Times" pitchFamily="2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sucre</a:t>
                      </a:r>
                      <a:endParaRPr lang="fr-FR" sz="2000" b="0" u="none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  <a:p>
                      <a:pPr algn="just"/>
                      <a:endParaRPr lang="fr-FR" sz="2000" b="0" u="none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u="none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Teneur en </a:t>
                      </a:r>
                      <a:r>
                        <a:rPr lang="fr-FR" sz="2000" b="0" u="none" dirty="0">
                          <a:solidFill>
                            <a:schemeClr val="tx1"/>
                          </a:solidFill>
                          <a:latin typeface="Times" pitchFamily="2" charset="0"/>
                          <a:hlinkClick r:id="rId10" tooltip="Fibre alimentair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fibres</a:t>
                      </a:r>
                      <a:endParaRPr lang="fr-FR" sz="2000" b="0" u="none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  <a:p>
                      <a:pPr algn="just"/>
                      <a:endParaRPr lang="fr-FR" sz="2000" b="0" u="none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185757"/>
                  </a:ext>
                </a:extLst>
              </a:tr>
              <a:tr h="431875"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u="none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Teneur en </a:t>
                      </a:r>
                      <a:r>
                        <a:rPr lang="fr-FR" sz="2000" b="0" u="none" dirty="0">
                          <a:solidFill>
                            <a:schemeClr val="tx1"/>
                          </a:solidFill>
                          <a:latin typeface="Times" pitchFamily="2" charset="0"/>
                          <a:hlinkClick r:id="rId11" tooltip="Sucr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graisses saturées</a:t>
                      </a:r>
                      <a:endParaRPr lang="fr-FR" sz="2000" b="0" u="none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  <a:p>
                      <a:pPr algn="just"/>
                      <a:endParaRPr lang="fr-FR" sz="2000" b="0" u="none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u="none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Teneur en </a:t>
                      </a:r>
                      <a:r>
                        <a:rPr lang="fr-FR" sz="2000" b="0" u="none" dirty="0">
                          <a:solidFill>
                            <a:schemeClr val="tx1"/>
                          </a:solidFill>
                          <a:latin typeface="Times" pitchFamily="2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protéines</a:t>
                      </a:r>
                      <a:endParaRPr lang="fr-FR" sz="2000" b="0" u="none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  <a:p>
                      <a:pPr algn="just"/>
                      <a:endParaRPr lang="fr-FR" sz="2000" b="0" u="none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614747"/>
                  </a:ext>
                </a:extLst>
              </a:tr>
              <a:tr h="431875"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u="none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Teneur en </a:t>
                      </a:r>
                      <a:r>
                        <a:rPr lang="fr-FR" sz="2000" b="0" u="none" dirty="0">
                          <a:solidFill>
                            <a:schemeClr val="tx1"/>
                          </a:solidFill>
                          <a:latin typeface="Times" pitchFamily="2" charset="0"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sel</a:t>
                      </a:r>
                      <a:endParaRPr lang="fr-FR" sz="2000" b="0" u="none" dirty="0"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  <a:p>
                      <a:pPr algn="just"/>
                      <a:endParaRPr lang="fr-FR" sz="2000" b="0" u="none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fr-FR" sz="2000" b="0" u="none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074484"/>
                  </a:ext>
                </a:extLst>
              </a:tr>
            </a:tbl>
          </a:graphicData>
        </a:graphic>
      </p:graphicFrame>
      <p:pic>
        <p:nvPicPr>
          <p:cNvPr id="8" name="Picture 2" descr="Open Food Facts · GitHub">
            <a:extLst>
              <a:ext uri="{FF2B5EF4-FFF2-40B4-BE49-F238E27FC236}">
                <a16:creationId xmlns:a16="http://schemas.microsoft.com/office/drawing/2014/main" id="{803C1473-4FD4-2895-D47A-D5FDE1F51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901" y="822019"/>
            <a:ext cx="856643" cy="85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81BB75C-57B4-694B-B267-3F57D87AD73D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BDB7A71F-5C3F-50AC-1616-86652953DE48}"/>
              </a:ext>
            </a:extLst>
          </p:cNvPr>
          <p:cNvSpPr txBox="1"/>
          <p:nvPr/>
        </p:nvSpPr>
        <p:spPr>
          <a:xfrm>
            <a:off x="0" y="19503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latin typeface="Times" pitchFamily="2" charset="0"/>
              </a:rPr>
              <a:t>Idée d’application: Nutriscore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099FA9-E080-1A46-5992-314E69640B5A}"/>
              </a:ext>
            </a:extLst>
          </p:cNvPr>
          <p:cNvSpPr/>
          <p:nvPr/>
        </p:nvSpPr>
        <p:spPr>
          <a:xfrm>
            <a:off x="701498" y="1621715"/>
            <a:ext cx="5394502" cy="44946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663072-27EA-DF28-58E4-0265D55C4C37}"/>
              </a:ext>
            </a:extLst>
          </p:cNvPr>
          <p:cNvSpPr/>
          <p:nvPr/>
        </p:nvSpPr>
        <p:spPr>
          <a:xfrm>
            <a:off x="5816042" y="1678663"/>
            <a:ext cx="5394502" cy="42903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77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979AAAA-0637-D338-887F-24AD3C642B39}"/>
              </a:ext>
            </a:extLst>
          </p:cNvPr>
          <p:cNvSpPr txBox="1"/>
          <p:nvPr/>
        </p:nvSpPr>
        <p:spPr>
          <a:xfrm>
            <a:off x="6975764" y="1613963"/>
            <a:ext cx="39304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Times" pitchFamily="2" charset="0"/>
              </a:rPr>
              <a:t>Jeu de donnée propre</a:t>
            </a:r>
          </a:p>
          <a:p>
            <a:endParaRPr lang="fr-FR" sz="2000" dirty="0">
              <a:latin typeface="Times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000" dirty="0">
                <a:latin typeface="Times" pitchFamily="2" charset="0"/>
                <a:ea typeface="Yu Gothic Light" panose="020B0300000000000000" pitchFamily="34" charset="-128"/>
              </a:rPr>
              <a:t>sans valeurs aberrantes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000" dirty="0">
                <a:latin typeface="Times" pitchFamily="2" charset="0"/>
                <a:ea typeface="Yu Gothic Light" panose="020B0300000000000000" pitchFamily="34" charset="-128"/>
              </a:rPr>
              <a:t>sans doublons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000" dirty="0">
                <a:latin typeface="Times" pitchFamily="2" charset="0"/>
                <a:ea typeface="Yu Gothic Light" panose="020B0300000000000000" pitchFamily="34" charset="-128"/>
              </a:rPr>
              <a:t>sans valeurs manquantes</a:t>
            </a:r>
          </a:p>
          <a:p>
            <a:endParaRPr lang="fr-FR" sz="2000" dirty="0">
              <a:latin typeface="Times" pitchFamily="2" charset="0"/>
            </a:endParaRPr>
          </a:p>
          <a:p>
            <a:endParaRPr lang="fr-FR" sz="2000" dirty="0">
              <a:latin typeface="Times" pitchFamily="2" charset="0"/>
            </a:endParaRPr>
          </a:p>
          <a:p>
            <a:r>
              <a:rPr lang="fr-FR" sz="2000" dirty="0">
                <a:latin typeface="Times" pitchFamily="2" charset="0"/>
              </a:rPr>
              <a:t>Un contenu adapté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2000" dirty="0">
              <a:latin typeface="Times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000" dirty="0">
                <a:latin typeface="Times" pitchFamily="2" charset="0"/>
                <a:ea typeface="Yu Gothic Light" panose="020B0300000000000000" pitchFamily="34" charset="-128"/>
              </a:rPr>
              <a:t>des produits </a:t>
            </a:r>
            <a:r>
              <a:rPr lang="fr-FR" sz="2000" u="sng" dirty="0">
                <a:latin typeface="Times" pitchFamily="2" charset="0"/>
                <a:ea typeface="Yu Gothic Light" panose="020B0300000000000000" pitchFamily="34" charset="-128"/>
              </a:rPr>
              <a:t>identifiables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000" dirty="0">
                <a:latin typeface="Times" pitchFamily="2" charset="0"/>
                <a:ea typeface="Yu Gothic Light" panose="020B0300000000000000" pitchFamily="34" charset="-128"/>
              </a:rPr>
              <a:t>Des variables avec données </a:t>
            </a:r>
            <a:r>
              <a:rPr lang="fr-FR" sz="2000" u="sng" dirty="0">
                <a:latin typeface="Times" pitchFamily="2" charset="0"/>
                <a:ea typeface="Yu Gothic Light" panose="020B0300000000000000" pitchFamily="34" charset="-128"/>
              </a:rPr>
              <a:t>utiles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B4417DE-35E9-092D-BCDC-DD5138337F38}"/>
              </a:ext>
            </a:extLst>
          </p:cNvPr>
          <p:cNvSpPr txBox="1"/>
          <p:nvPr/>
        </p:nvSpPr>
        <p:spPr>
          <a:xfrm>
            <a:off x="764606" y="1567795"/>
            <a:ext cx="43044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Times" pitchFamily="2" charset="0"/>
              </a:rPr>
              <a:t>Grand jeu de données </a:t>
            </a:r>
          </a:p>
          <a:p>
            <a:r>
              <a:rPr lang="fr-FR" sz="2000" dirty="0">
                <a:latin typeface="Times" pitchFamily="2" charset="0"/>
              </a:rPr>
              <a:t>Jeu de données contient:</a:t>
            </a:r>
          </a:p>
          <a:p>
            <a:r>
              <a:rPr lang="fr-FR" sz="2000" dirty="0">
                <a:latin typeface="Times" pitchFamily="2" charset="0"/>
              </a:rPr>
              <a:t>     320772 lignes et 162 colonnes.</a:t>
            </a:r>
            <a:endParaRPr lang="fr-FR" sz="2000" b="1" dirty="0">
              <a:latin typeface="Times" pitchFamily="2" charset="0"/>
            </a:endParaRPr>
          </a:p>
          <a:p>
            <a:r>
              <a:rPr lang="fr-FR" sz="2000" dirty="0">
                <a:latin typeface="Times" pitchFamily="2" charset="0"/>
              </a:rPr>
              <a:t>Beaucoup de valeurs manquantes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latin typeface="Times" pitchFamily="2" charset="0"/>
                <a:ea typeface="Yu Gothic Light" panose="020B0300000000000000" pitchFamily="34" charset="-128"/>
              </a:rPr>
              <a:t>%(NaN) = 76% 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latin typeface="Times" pitchFamily="2" charset="0"/>
                <a:ea typeface="Yu Gothic UI Light" panose="020B0300000000000000" pitchFamily="34" charset="-128"/>
              </a:rPr>
              <a:t>Des colonnes presque vides</a:t>
            </a:r>
          </a:p>
          <a:p>
            <a:endParaRPr lang="fr-FR" sz="2000" b="1" dirty="0">
              <a:latin typeface="Times" pitchFamily="2" charset="0"/>
            </a:endParaRPr>
          </a:p>
          <a:p>
            <a:r>
              <a:rPr lang="fr-FR" sz="2000" b="1" dirty="0">
                <a:latin typeface="Times" pitchFamily="2" charset="0"/>
              </a:rPr>
              <a:t>Plusieurs types de variables</a:t>
            </a:r>
            <a:endParaRPr lang="fr-FR" sz="2000" dirty="0">
              <a:latin typeface="Times" pitchFamily="2" charset="0"/>
            </a:endParaRPr>
          </a:p>
          <a:p>
            <a:pPr marL="285750" indent="-285750">
              <a:buFontTx/>
              <a:buChar char="-"/>
            </a:pPr>
            <a:r>
              <a:rPr lang="fr-FR" sz="2000" dirty="0">
                <a:latin typeface="Times" pitchFamily="2" charset="0"/>
                <a:ea typeface="Yu Gothic Light" panose="020B0300000000000000" pitchFamily="34" charset="-128"/>
              </a:rPr>
              <a:t>Infos produit et id.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latin typeface="Times" pitchFamily="2" charset="0"/>
                <a:ea typeface="Yu Gothic Light" panose="020B0300000000000000" pitchFamily="34" charset="-128"/>
              </a:rPr>
              <a:t>Catégories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latin typeface="Times" pitchFamily="2" charset="0"/>
                <a:ea typeface="Yu Gothic Light" panose="020B0300000000000000" pitchFamily="34" charset="-128"/>
              </a:rPr>
              <a:t>Listes de catégories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latin typeface="Times" pitchFamily="2" charset="0"/>
                <a:ea typeface="Yu Gothic Light" panose="020B0300000000000000" pitchFamily="34" charset="-128"/>
              </a:rPr>
              <a:t>Teneurs pour 100g</a:t>
            </a:r>
          </a:p>
          <a:p>
            <a:pPr marL="285750" indent="-285750">
              <a:buFontTx/>
              <a:buChar char="-"/>
            </a:pPr>
            <a:r>
              <a:rPr lang="fr-FR" sz="2000" dirty="0" err="1">
                <a:latin typeface="Times" pitchFamily="2" charset="0"/>
                <a:ea typeface="Yu Gothic Light" panose="020B0300000000000000" pitchFamily="34" charset="-128"/>
              </a:rPr>
              <a:t>Float</a:t>
            </a:r>
            <a:r>
              <a:rPr lang="fr-FR" sz="2000" dirty="0">
                <a:latin typeface="Times" pitchFamily="2" charset="0"/>
                <a:ea typeface="Yu Gothic Light" panose="020B0300000000000000" pitchFamily="34" charset="-128"/>
              </a:rPr>
              <a:t> (additifs, …)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latin typeface="Times" pitchFamily="2" charset="0"/>
                <a:ea typeface="Yu Gothic Light" panose="020B0300000000000000" pitchFamily="34" charset="-128"/>
              </a:rPr>
              <a:t>scores</a:t>
            </a:r>
          </a:p>
        </p:txBody>
      </p:sp>
      <p:sp>
        <p:nvSpPr>
          <p:cNvPr id="6" name="Flèche vers la droite 5">
            <a:extLst>
              <a:ext uri="{FF2B5EF4-FFF2-40B4-BE49-F238E27FC236}">
                <a16:creationId xmlns:a16="http://schemas.microsoft.com/office/drawing/2014/main" id="{BF9CE139-2771-A24C-5E5F-FBAC03D5A95F}"/>
              </a:ext>
            </a:extLst>
          </p:cNvPr>
          <p:cNvSpPr/>
          <p:nvPr/>
        </p:nvSpPr>
        <p:spPr>
          <a:xfrm>
            <a:off x="4637690" y="2868772"/>
            <a:ext cx="2055718" cy="694228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D4AEAD51-13AC-4C1F-DA0A-0E96AA2A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28D09F6-CCE9-64C4-F5BE-1039C47861C5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4A826F50-6CD1-29DE-C113-D4BD31962B0F}"/>
              </a:ext>
            </a:extLst>
          </p:cNvPr>
          <p:cNvSpPr txBox="1"/>
          <p:nvPr/>
        </p:nvSpPr>
        <p:spPr>
          <a:xfrm>
            <a:off x="0" y="19503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latin typeface="Times" pitchFamily="2" charset="0"/>
              </a:rPr>
              <a:t>Jeu de données</a:t>
            </a:r>
          </a:p>
        </p:txBody>
      </p:sp>
    </p:spTree>
    <p:extLst>
      <p:ext uri="{BB962C8B-B14F-4D97-AF65-F5344CB8AC3E}">
        <p14:creationId xmlns:p14="http://schemas.microsoft.com/office/powerpoint/2010/main" val="25980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81072B9-CE01-1C9C-32EA-C92CF875CBF4}"/>
              </a:ext>
            </a:extLst>
          </p:cNvPr>
          <p:cNvCxnSpPr/>
          <p:nvPr/>
        </p:nvCxnSpPr>
        <p:spPr>
          <a:xfrm>
            <a:off x="0" y="822035"/>
            <a:ext cx="12192000" cy="0"/>
          </a:xfrm>
          <a:prstGeom prst="line">
            <a:avLst/>
          </a:prstGeom>
          <a:ln w="730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BB949B6-BE9D-72E3-CA9A-38FC1E4018F6}"/>
              </a:ext>
            </a:extLst>
          </p:cNvPr>
          <p:cNvSpPr/>
          <p:nvPr/>
        </p:nvSpPr>
        <p:spPr>
          <a:xfrm>
            <a:off x="1337734" y="1820534"/>
            <a:ext cx="978746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000" dirty="0">
                <a:solidFill>
                  <a:schemeClr val="bg1">
                    <a:lumMod val="85000"/>
                  </a:schemeClr>
                </a:solidFill>
                <a:latin typeface="Times" pitchFamily="2" charset="0"/>
                <a:ea typeface="Malgun Gothic" panose="020B0503020000020004" pitchFamily="34" charset="-127"/>
                <a:cs typeface="Segoe UI" panose="020B0502040204020203" pitchFamily="34" charset="0"/>
              </a:rPr>
              <a:t>Idée d’application</a:t>
            </a:r>
          </a:p>
          <a:p>
            <a:endParaRPr lang="fr-FR" sz="3000" dirty="0">
              <a:latin typeface="Times" pitchFamily="2" charset="0"/>
              <a:ea typeface="Malgun Gothic" panose="020B0503020000020004" pitchFamily="34" charset="-127"/>
              <a:cs typeface="Segoe UI" panose="020B0502040204020203" pitchFamily="34" charset="0"/>
            </a:endParaRPr>
          </a:p>
          <a:p>
            <a:r>
              <a:rPr lang="fr-FR" sz="3000" dirty="0">
                <a:latin typeface="Times" pitchFamily="2" charset="0"/>
                <a:ea typeface="Malgun Gothic" panose="020B0503020000020004" pitchFamily="34" charset="-127"/>
                <a:cs typeface="Segoe UI" panose="020B0502040204020203" pitchFamily="34" charset="0"/>
              </a:rPr>
              <a:t>Nettoyage des données</a:t>
            </a:r>
          </a:p>
          <a:p>
            <a:endParaRPr lang="fr-FR" sz="3000" dirty="0">
              <a:latin typeface="Times" pitchFamily="2" charset="0"/>
              <a:ea typeface="Malgun Gothic" panose="020B0503020000020004" pitchFamily="34" charset="-127"/>
              <a:cs typeface="Segoe UI" panose="020B0502040204020203" pitchFamily="34" charset="0"/>
            </a:endParaRPr>
          </a:p>
          <a:p>
            <a:r>
              <a:rPr lang="fr-FR" sz="3000" dirty="0">
                <a:solidFill>
                  <a:schemeClr val="bg1">
                    <a:lumMod val="85000"/>
                  </a:schemeClr>
                </a:solidFill>
                <a:latin typeface="Times" pitchFamily="2" charset="0"/>
                <a:ea typeface="Malgun Gothic" panose="020B0503020000020004" pitchFamily="34" charset="-127"/>
                <a:cs typeface="Segoe UI" panose="020B0502040204020203" pitchFamily="34" charset="0"/>
              </a:rPr>
              <a:t>Analyse des données</a:t>
            </a:r>
          </a:p>
          <a:p>
            <a:endParaRPr lang="fr-FR" sz="3000" dirty="0">
              <a:solidFill>
                <a:schemeClr val="bg1">
                  <a:lumMod val="85000"/>
                </a:schemeClr>
              </a:solidFill>
              <a:latin typeface="Times" pitchFamily="2" charset="0"/>
              <a:ea typeface="Malgun Gothic" panose="020B0503020000020004" pitchFamily="34" charset="-127"/>
              <a:cs typeface="Segoe UI" panose="020B0502040204020203" pitchFamily="34" charset="0"/>
            </a:endParaRPr>
          </a:p>
          <a:p>
            <a:r>
              <a:rPr lang="fr-FR" sz="3000" dirty="0">
                <a:solidFill>
                  <a:schemeClr val="bg1">
                    <a:lumMod val="85000"/>
                  </a:schemeClr>
                </a:solidFill>
                <a:latin typeface="Times" pitchFamily="2" charset="0"/>
                <a:ea typeface="Malgun Gothic" panose="020B0503020000020004" pitchFamily="34" charset="-127"/>
                <a:cs typeface="Segoe UI" panose="020B0502040204020203" pitchFamily="34" charset="0"/>
              </a:rPr>
              <a:t>Résultats pertinents pour notre application</a:t>
            </a:r>
          </a:p>
          <a:p>
            <a:r>
              <a:rPr lang="fr-FR" sz="3000" dirty="0">
                <a:solidFill>
                  <a:schemeClr val="bg1">
                    <a:lumMod val="85000"/>
                  </a:schemeClr>
                </a:solidFill>
                <a:latin typeface="Times" pitchFamily="2" charset="0"/>
                <a:ea typeface="Malgun Gothic" panose="020B0503020000020004" pitchFamily="34" charset="-127"/>
                <a:cs typeface="Segoe UI" panose="020B0502040204020203" pitchFamily="34" charset="0"/>
              </a:rPr>
              <a:t> </a:t>
            </a:r>
          </a:p>
          <a:p>
            <a:r>
              <a:rPr lang="fr-FR" sz="3000" dirty="0">
                <a:solidFill>
                  <a:schemeClr val="bg1">
                    <a:lumMod val="85000"/>
                  </a:schemeClr>
                </a:solidFill>
                <a:latin typeface="Times" pitchFamily="2" charset="0"/>
                <a:ea typeface="Malgun Gothic" panose="020B0503020000020004" pitchFamily="34" charset="-127"/>
                <a:cs typeface="Segoe UI" panose="020B0502040204020203" pitchFamily="34" charset="0"/>
              </a:rPr>
              <a:t>Conclusions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95DBD9B-76BC-9404-44CE-4152404039A4}"/>
              </a:ext>
            </a:extLst>
          </p:cNvPr>
          <p:cNvSpPr txBox="1"/>
          <p:nvPr/>
        </p:nvSpPr>
        <p:spPr>
          <a:xfrm>
            <a:off x="0" y="19503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dirty="0" err="1">
                <a:latin typeface="Times" pitchFamily="2" charset="0"/>
              </a:rPr>
              <a:t>Outline</a:t>
            </a:r>
            <a:endParaRPr lang="fr-FR" sz="32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8555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3661</TotalTime>
  <Words>1085</Words>
  <Application>Microsoft Macintosh PowerPoint</Application>
  <PresentationFormat>Grand écran</PresentationFormat>
  <Paragraphs>214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Times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Analyse Multivariée: Recherche de correlations</vt:lpstr>
      <vt:lpstr>Analyse Multivariée: Réduction de dimension par ACP</vt:lpstr>
      <vt:lpstr>Analyse Multivariée: Réduction de dimension par ACP</vt:lpstr>
      <vt:lpstr>Conclusions</vt:lpstr>
      <vt:lpstr>Prédiction des valeurs manquantes du Nutri-Score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mohamed assali</dc:creator>
  <cp:lastModifiedBy>mohamed assali</cp:lastModifiedBy>
  <cp:revision>68</cp:revision>
  <dcterms:created xsi:type="dcterms:W3CDTF">2022-07-17T09:36:30Z</dcterms:created>
  <dcterms:modified xsi:type="dcterms:W3CDTF">2022-08-01T09:03:22Z</dcterms:modified>
</cp:coreProperties>
</file>