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95" r:id="rId3"/>
    <p:sldId id="312" r:id="rId4"/>
    <p:sldId id="258" r:id="rId5"/>
    <p:sldId id="297" r:id="rId6"/>
    <p:sldId id="298" r:id="rId7"/>
    <p:sldId id="299" r:id="rId8"/>
    <p:sldId id="313" r:id="rId9"/>
    <p:sldId id="309" r:id="rId10"/>
    <p:sldId id="314" r:id="rId11"/>
    <p:sldId id="300" r:id="rId12"/>
    <p:sldId id="303" r:id="rId13"/>
    <p:sldId id="304" r:id="rId14"/>
    <p:sldId id="315" r:id="rId15"/>
    <p:sldId id="305" r:id="rId16"/>
    <p:sldId id="306" r:id="rId17"/>
    <p:sldId id="307" r:id="rId18"/>
    <p:sldId id="308" r:id="rId19"/>
    <p:sldId id="318" r:id="rId20"/>
    <p:sldId id="319" r:id="rId21"/>
    <p:sldId id="320" r:id="rId22"/>
    <p:sldId id="327" r:id="rId23"/>
    <p:sldId id="317" r:id="rId24"/>
    <p:sldId id="316" r:id="rId25"/>
    <p:sldId id="273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92"/>
    <p:restoredTop sz="95238"/>
  </p:normalViewPr>
  <p:slideViewPr>
    <p:cSldViewPr snapToGrid="0" snapToObjects="1">
      <p:cViewPr varScale="1">
        <p:scale>
          <a:sx n="97" d="100"/>
          <a:sy n="97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F48108-7DAC-C44B-9460-CBD32FA34A30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3C5F48F-BE75-6849-8B23-87396224F02C}">
      <dgm:prSet phldrT="[Texte]" custT="1"/>
      <dgm:spPr/>
      <dgm:t>
        <a:bodyPr/>
        <a:lstStyle/>
        <a:p>
          <a:pPr rtl="0"/>
          <a:r>
            <a:rPr lang="fr-FR" sz="1600" dirty="0">
              <a:latin typeface="+mj-lt"/>
            </a:rPr>
            <a:t>Lowercase</a:t>
          </a:r>
        </a:p>
      </dgm:t>
    </dgm:pt>
    <dgm:pt modelId="{430C9DBC-A5BD-9146-B572-915C4CFA9002}" type="parTrans" cxnId="{CCFEC76C-2A21-B548-BE69-6A8FE48825BE}">
      <dgm:prSet/>
      <dgm:spPr/>
      <dgm:t>
        <a:bodyPr/>
        <a:lstStyle/>
        <a:p>
          <a:endParaRPr lang="fr-FR"/>
        </a:p>
      </dgm:t>
    </dgm:pt>
    <dgm:pt modelId="{56F1BFA8-F78C-0041-A765-1525C61B844B}" type="sibTrans" cxnId="{CCFEC76C-2A21-B548-BE69-6A8FE48825BE}">
      <dgm:prSet/>
      <dgm:spPr/>
      <dgm:t>
        <a:bodyPr/>
        <a:lstStyle/>
        <a:p>
          <a:endParaRPr lang="fr-FR"/>
        </a:p>
      </dgm:t>
    </dgm:pt>
    <dgm:pt modelId="{5A86F401-20A1-F24E-B474-38A3B3D742DB}">
      <dgm:prSet phldrT="[Texte]" custT="1"/>
      <dgm:spPr/>
      <dgm:t>
        <a:bodyPr anchor="ctr"/>
        <a:lstStyle/>
        <a:p>
          <a:pPr algn="ctr">
            <a:buNone/>
          </a:pPr>
          <a:r>
            <a:rPr lang="fr-FR" sz="2200" dirty="0" err="1">
              <a:latin typeface="Times" pitchFamily="2" charset="0"/>
            </a:rPr>
            <a:t>A</a:t>
          </a:r>
          <a:r>
            <a:rPr lang="fr-FR" sz="2200" dirty="0" err="1">
              <a:latin typeface="Times" pitchFamily="2" charset="0"/>
              <a:sym typeface="Wingdings" pitchFamily="2" charset="2"/>
            </a:rPr>
            <a:t></a:t>
          </a:r>
          <a:r>
            <a:rPr lang="fr-FR" sz="2200" dirty="0" err="1">
              <a:latin typeface="Times" pitchFamily="2" charset="0"/>
            </a:rPr>
            <a:t>a</a:t>
          </a:r>
          <a:endParaRPr lang="fr-FR" sz="2200" dirty="0">
            <a:latin typeface="Times" pitchFamily="2" charset="0"/>
          </a:endParaRPr>
        </a:p>
      </dgm:t>
    </dgm:pt>
    <dgm:pt modelId="{44CABDC3-25E4-E646-8B6D-7E1F58D539A5}" type="parTrans" cxnId="{58309BBF-51BA-D641-A090-434FA9165603}">
      <dgm:prSet/>
      <dgm:spPr/>
      <dgm:t>
        <a:bodyPr/>
        <a:lstStyle/>
        <a:p>
          <a:endParaRPr lang="fr-FR"/>
        </a:p>
      </dgm:t>
    </dgm:pt>
    <dgm:pt modelId="{AA81508C-A675-C24F-8C2E-5E8AF7A63558}" type="sibTrans" cxnId="{58309BBF-51BA-D641-A090-434FA9165603}">
      <dgm:prSet/>
      <dgm:spPr/>
      <dgm:t>
        <a:bodyPr/>
        <a:lstStyle/>
        <a:p>
          <a:endParaRPr lang="fr-FR"/>
        </a:p>
      </dgm:t>
    </dgm:pt>
    <dgm:pt modelId="{B6561896-F3FE-2347-BD94-F0D9ECFAFCC0}">
      <dgm:prSet phldrT="[Texte]" custT="1"/>
      <dgm:spPr/>
      <dgm:t>
        <a:bodyPr/>
        <a:lstStyle/>
        <a:p>
          <a:pPr rtl="0"/>
          <a:r>
            <a:rPr lang="fr-FR" sz="1600" dirty="0" err="1">
              <a:latin typeface="Times" pitchFamily="2" charset="0"/>
            </a:rPr>
            <a:t>Tokenizer</a:t>
          </a:r>
          <a:endParaRPr lang="fr-FR" sz="1600" dirty="0">
            <a:latin typeface="Times" pitchFamily="2" charset="0"/>
          </a:endParaRPr>
        </a:p>
      </dgm:t>
    </dgm:pt>
    <dgm:pt modelId="{F68CA11B-F40C-DC40-91E2-E1CE5B3B9F20}" type="parTrans" cxnId="{08B02C47-A63F-8142-A992-FE1376B14AF8}">
      <dgm:prSet/>
      <dgm:spPr/>
      <dgm:t>
        <a:bodyPr/>
        <a:lstStyle/>
        <a:p>
          <a:endParaRPr lang="fr-FR"/>
        </a:p>
      </dgm:t>
    </dgm:pt>
    <dgm:pt modelId="{D8C65973-4ACD-B644-924E-6E66BD38F843}" type="sibTrans" cxnId="{08B02C47-A63F-8142-A992-FE1376B14AF8}">
      <dgm:prSet/>
      <dgm:spPr/>
      <dgm:t>
        <a:bodyPr/>
        <a:lstStyle/>
        <a:p>
          <a:endParaRPr lang="fr-FR"/>
        </a:p>
      </dgm:t>
    </dgm:pt>
    <dgm:pt modelId="{1E159994-E6CE-524E-A6DC-2A86A1950647}">
      <dgm:prSet phldrT="[Texte]" custT="1"/>
      <dgm:spPr/>
      <dgm:t>
        <a:bodyPr anchor="ctr"/>
        <a:lstStyle/>
        <a:p>
          <a:pPr algn="ctr" rtl="0">
            <a:buNone/>
          </a:pPr>
          <a:r>
            <a:rPr lang="fr-FR" sz="1600" dirty="0" err="1">
              <a:latin typeface="Times" pitchFamily="2" charset="0"/>
            </a:rPr>
            <a:t>i’m</a:t>
          </a:r>
          <a:r>
            <a:rPr lang="fr-FR" sz="1600" dirty="0" err="1">
              <a:latin typeface="Times" pitchFamily="2" charset="0"/>
              <a:sym typeface="Wingdings" pitchFamily="2" charset="2"/>
            </a:rPr>
            <a:t>’i’,’m</a:t>
          </a:r>
          <a:r>
            <a:rPr lang="fr-FR" sz="1600" dirty="0">
              <a:latin typeface="Times" pitchFamily="2" charset="0"/>
              <a:sym typeface="Wingdings" pitchFamily="2" charset="2"/>
            </a:rPr>
            <a:t>’</a:t>
          </a:r>
          <a:endParaRPr lang="fr-FR" sz="1600" dirty="0">
            <a:latin typeface="Times" pitchFamily="2" charset="0"/>
          </a:endParaRPr>
        </a:p>
      </dgm:t>
    </dgm:pt>
    <dgm:pt modelId="{B6CB3836-E64D-394B-A8B0-F655C45A6B59}" type="parTrans" cxnId="{C44DC34B-C767-724B-B8C6-59E054E8D0B5}">
      <dgm:prSet/>
      <dgm:spPr/>
      <dgm:t>
        <a:bodyPr/>
        <a:lstStyle/>
        <a:p>
          <a:endParaRPr lang="fr-FR"/>
        </a:p>
      </dgm:t>
    </dgm:pt>
    <dgm:pt modelId="{79A3C74A-8722-F14F-A5CC-34FE40415570}" type="sibTrans" cxnId="{C44DC34B-C767-724B-B8C6-59E054E8D0B5}">
      <dgm:prSet/>
      <dgm:spPr/>
      <dgm:t>
        <a:bodyPr/>
        <a:lstStyle/>
        <a:p>
          <a:endParaRPr lang="fr-FR"/>
        </a:p>
      </dgm:t>
    </dgm:pt>
    <dgm:pt modelId="{A3E72884-BC88-B04A-B856-66B14D961E03}">
      <dgm:prSet phldrT="[Texte]" custT="1"/>
      <dgm:spPr/>
      <dgm:t>
        <a:bodyPr/>
        <a:lstStyle/>
        <a:p>
          <a:pPr rtl="0"/>
          <a:r>
            <a:rPr lang="fr-FR" sz="1600" dirty="0" err="1">
              <a:latin typeface="Times" pitchFamily="2" charset="0"/>
            </a:rPr>
            <a:t>Stopwords</a:t>
          </a:r>
          <a:endParaRPr lang="fr-FR" sz="1600" dirty="0">
            <a:latin typeface="Times" pitchFamily="2" charset="0"/>
          </a:endParaRPr>
        </a:p>
      </dgm:t>
    </dgm:pt>
    <dgm:pt modelId="{0AD0C49D-AF52-A64C-ABB6-E0FE7FD99A8F}" type="parTrans" cxnId="{F5269136-1AA6-6647-91D0-F037A124C1C0}">
      <dgm:prSet/>
      <dgm:spPr/>
      <dgm:t>
        <a:bodyPr/>
        <a:lstStyle/>
        <a:p>
          <a:endParaRPr lang="fr-FR"/>
        </a:p>
      </dgm:t>
    </dgm:pt>
    <dgm:pt modelId="{9E17EC2A-F165-8345-97FC-34A76A574730}" type="sibTrans" cxnId="{F5269136-1AA6-6647-91D0-F037A124C1C0}">
      <dgm:prSet/>
      <dgm:spPr/>
      <dgm:t>
        <a:bodyPr/>
        <a:lstStyle/>
        <a:p>
          <a:endParaRPr lang="fr-FR"/>
        </a:p>
      </dgm:t>
    </dgm:pt>
    <dgm:pt modelId="{17EF3ABF-A2C6-7B47-8609-F6C69458051C}">
      <dgm:prSet custT="1"/>
      <dgm:spPr/>
      <dgm:t>
        <a:bodyPr anchor="ctr"/>
        <a:lstStyle/>
        <a:p>
          <a:pPr algn="ctr" rtl="0">
            <a:buNone/>
          </a:pPr>
          <a:r>
            <a:rPr lang="fr-FR" sz="1400" dirty="0">
              <a:latin typeface="Times" pitchFamily="2" charset="0"/>
            </a:rPr>
            <a:t>resterait des mots de liaison et de ponctuation </a:t>
          </a:r>
        </a:p>
      </dgm:t>
    </dgm:pt>
    <dgm:pt modelId="{61F5A50B-D9E7-5842-898C-8E7A7F5A7937}" type="parTrans" cxnId="{176838CD-1309-084C-9844-7626663653F8}">
      <dgm:prSet/>
      <dgm:spPr/>
      <dgm:t>
        <a:bodyPr/>
        <a:lstStyle/>
        <a:p>
          <a:endParaRPr lang="fr-FR"/>
        </a:p>
      </dgm:t>
    </dgm:pt>
    <dgm:pt modelId="{CBECDEEE-0730-9C44-9504-C2CAEEC6A35D}" type="sibTrans" cxnId="{176838CD-1309-084C-9844-7626663653F8}">
      <dgm:prSet/>
      <dgm:spPr/>
      <dgm:t>
        <a:bodyPr/>
        <a:lstStyle/>
        <a:p>
          <a:endParaRPr lang="fr-FR"/>
        </a:p>
      </dgm:t>
    </dgm:pt>
    <dgm:pt modelId="{B8024580-8C89-4545-801E-6DAE494B734D}">
      <dgm:prSet custT="1"/>
      <dgm:spPr/>
      <dgm:t>
        <a:bodyPr/>
        <a:lstStyle/>
        <a:p>
          <a:pPr rtl="0"/>
          <a:r>
            <a:rPr lang="fr-FR" sz="1600" dirty="0" err="1"/>
            <a:t>PorterStemmer</a:t>
          </a:r>
          <a:endParaRPr lang="fr-FR" sz="1600" dirty="0"/>
        </a:p>
      </dgm:t>
    </dgm:pt>
    <dgm:pt modelId="{BA2B6269-B9D9-6445-8AE5-DDDC22CF7532}" type="parTrans" cxnId="{5FB8391E-A4AD-D540-B5BB-43E3D7A160D8}">
      <dgm:prSet/>
      <dgm:spPr/>
      <dgm:t>
        <a:bodyPr/>
        <a:lstStyle/>
        <a:p>
          <a:endParaRPr lang="fr-FR"/>
        </a:p>
      </dgm:t>
    </dgm:pt>
    <dgm:pt modelId="{C439EEB6-9EEC-F94F-ACDA-9632913C6CE6}" type="sibTrans" cxnId="{5FB8391E-A4AD-D540-B5BB-43E3D7A160D8}">
      <dgm:prSet/>
      <dgm:spPr/>
      <dgm:t>
        <a:bodyPr/>
        <a:lstStyle/>
        <a:p>
          <a:endParaRPr lang="fr-FR"/>
        </a:p>
      </dgm:t>
    </dgm:pt>
    <dgm:pt modelId="{6702D3A3-DCFB-1447-BB4E-B0EAA4048825}">
      <dgm:prSet custT="1"/>
      <dgm:spPr/>
      <dgm:t>
        <a:bodyPr anchor="ctr"/>
        <a:lstStyle/>
        <a:p>
          <a:pPr algn="ctr" rtl="0">
            <a:buNone/>
          </a:pPr>
          <a:r>
            <a:rPr lang="fr-FR" sz="1600" dirty="0" err="1">
              <a:latin typeface="Times" pitchFamily="2" charset="0"/>
            </a:rPr>
            <a:t>racinisation</a:t>
          </a:r>
          <a:r>
            <a:rPr lang="fr-FR" sz="1600" dirty="0">
              <a:latin typeface="Times" pitchFamily="2" charset="0"/>
            </a:rPr>
            <a:t>  </a:t>
          </a:r>
          <a:r>
            <a:rPr lang="fr-FR" sz="1600" dirty="0" err="1">
              <a:latin typeface="Times" pitchFamily="2" charset="0"/>
            </a:rPr>
            <a:t>am</a:t>
          </a:r>
          <a:r>
            <a:rPr lang="fr-FR" sz="1600" dirty="0">
              <a:latin typeface="Times" pitchFamily="2" charset="0"/>
            </a:rPr>
            <a:t> --&gt; </a:t>
          </a:r>
          <a:r>
            <a:rPr lang="fr-FR" sz="1600" dirty="0" err="1">
              <a:latin typeface="Times" pitchFamily="2" charset="0"/>
            </a:rPr>
            <a:t>be</a:t>
          </a:r>
          <a:endParaRPr lang="fr-FR" sz="1600" dirty="0">
            <a:latin typeface="Times" pitchFamily="2" charset="0"/>
          </a:endParaRPr>
        </a:p>
      </dgm:t>
    </dgm:pt>
    <dgm:pt modelId="{B72F6752-B41D-4D4E-AE8C-9363CB638152}" type="parTrans" cxnId="{F0B1C0C0-1BB1-0744-981E-09624498D1E4}">
      <dgm:prSet/>
      <dgm:spPr/>
      <dgm:t>
        <a:bodyPr/>
        <a:lstStyle/>
        <a:p>
          <a:endParaRPr lang="fr-FR"/>
        </a:p>
      </dgm:t>
    </dgm:pt>
    <dgm:pt modelId="{AEA61F9E-8566-F840-B2C1-437BDC7AC33D}" type="sibTrans" cxnId="{F0B1C0C0-1BB1-0744-981E-09624498D1E4}">
      <dgm:prSet/>
      <dgm:spPr/>
      <dgm:t>
        <a:bodyPr/>
        <a:lstStyle/>
        <a:p>
          <a:endParaRPr lang="fr-FR"/>
        </a:p>
      </dgm:t>
    </dgm:pt>
    <dgm:pt modelId="{F0FAAE7B-F101-9145-8B9C-85C1C00F3ACC}">
      <dgm:prSet custT="1"/>
      <dgm:spPr/>
      <dgm:t>
        <a:bodyPr/>
        <a:lstStyle/>
        <a:p>
          <a:r>
            <a:rPr lang="fr-FR" sz="1600" b="0" i="0" dirty="0">
              <a:latin typeface="Times" pitchFamily="2" charset="0"/>
            </a:rPr>
            <a:t>TF IDF / </a:t>
          </a:r>
          <a:r>
            <a:rPr lang="fr-FR" sz="1600" b="0" i="0" dirty="0" err="1">
              <a:latin typeface="Times" pitchFamily="2" charset="0"/>
            </a:rPr>
            <a:t>BoW</a:t>
          </a:r>
          <a:endParaRPr lang="fr-FR" sz="1600" b="0" dirty="0">
            <a:latin typeface="Times" pitchFamily="2" charset="0"/>
          </a:endParaRPr>
        </a:p>
      </dgm:t>
    </dgm:pt>
    <dgm:pt modelId="{C5E55B91-361B-5046-91EE-1752E208A621}" type="parTrans" cxnId="{4FA90E86-3285-E54C-811A-30054CEBBA46}">
      <dgm:prSet/>
      <dgm:spPr/>
      <dgm:t>
        <a:bodyPr/>
        <a:lstStyle/>
        <a:p>
          <a:endParaRPr lang="fr-FR"/>
        </a:p>
      </dgm:t>
    </dgm:pt>
    <dgm:pt modelId="{BE789638-F5EC-1448-87D6-FB230B16536B}" type="sibTrans" cxnId="{4FA90E86-3285-E54C-811A-30054CEBBA46}">
      <dgm:prSet/>
      <dgm:spPr/>
      <dgm:t>
        <a:bodyPr/>
        <a:lstStyle/>
        <a:p>
          <a:endParaRPr lang="fr-FR"/>
        </a:p>
      </dgm:t>
    </dgm:pt>
    <dgm:pt modelId="{504F091D-6D85-B14A-BCA1-1E1124FE5700}">
      <dgm:prSet custT="1"/>
      <dgm:spPr/>
      <dgm:t>
        <a:bodyPr anchor="ctr"/>
        <a:lstStyle/>
        <a:p>
          <a:pPr algn="ctr" rtl="0">
            <a:buNone/>
          </a:pPr>
          <a:r>
            <a:rPr lang="fr-FR" sz="1600" dirty="0">
              <a:latin typeface="Times" pitchFamily="2" charset="0"/>
            </a:rPr>
            <a:t>vectorisation </a:t>
          </a:r>
        </a:p>
      </dgm:t>
    </dgm:pt>
    <dgm:pt modelId="{067E2A88-E5FE-B042-B348-09DC07AC5AA8}" type="parTrans" cxnId="{2939CF81-BCAA-914E-A214-33F662A84274}">
      <dgm:prSet/>
      <dgm:spPr/>
      <dgm:t>
        <a:bodyPr/>
        <a:lstStyle/>
        <a:p>
          <a:endParaRPr lang="fr-FR"/>
        </a:p>
      </dgm:t>
    </dgm:pt>
    <dgm:pt modelId="{25BCD73A-ABAA-C347-9DF9-C93B714C3453}" type="sibTrans" cxnId="{2939CF81-BCAA-914E-A214-33F662A84274}">
      <dgm:prSet/>
      <dgm:spPr/>
      <dgm:t>
        <a:bodyPr/>
        <a:lstStyle/>
        <a:p>
          <a:endParaRPr lang="fr-FR"/>
        </a:p>
      </dgm:t>
    </dgm:pt>
    <dgm:pt modelId="{F7DFFFD4-E55D-694E-B770-7B19C9F25008}" type="pres">
      <dgm:prSet presAssocID="{AEF48108-7DAC-C44B-9460-CBD32FA34A30}" presName="Name0" presStyleCnt="0">
        <dgm:presLayoutVars>
          <dgm:dir/>
          <dgm:animLvl val="lvl"/>
          <dgm:resizeHandles val="exact"/>
        </dgm:presLayoutVars>
      </dgm:prSet>
      <dgm:spPr/>
    </dgm:pt>
    <dgm:pt modelId="{66E9A6EB-5B5E-2547-B5AE-46157655D93B}" type="pres">
      <dgm:prSet presAssocID="{AEF48108-7DAC-C44B-9460-CBD32FA34A30}" presName="tSp" presStyleCnt="0"/>
      <dgm:spPr/>
    </dgm:pt>
    <dgm:pt modelId="{3E41A133-2169-1543-8590-5D7D4AEAF725}" type="pres">
      <dgm:prSet presAssocID="{AEF48108-7DAC-C44B-9460-CBD32FA34A30}" presName="bSp" presStyleCnt="0"/>
      <dgm:spPr/>
    </dgm:pt>
    <dgm:pt modelId="{492D38B5-B252-C84C-9D1A-4E42A88A38EB}" type="pres">
      <dgm:prSet presAssocID="{AEF48108-7DAC-C44B-9460-CBD32FA34A30}" presName="process" presStyleCnt="0"/>
      <dgm:spPr/>
    </dgm:pt>
    <dgm:pt modelId="{72924016-97B9-E647-A835-5EA052D324A4}" type="pres">
      <dgm:prSet presAssocID="{03C5F48F-BE75-6849-8B23-87396224F02C}" presName="composite1" presStyleCnt="0"/>
      <dgm:spPr/>
    </dgm:pt>
    <dgm:pt modelId="{EF0B4C50-107A-7844-B37C-D35B141C06BA}" type="pres">
      <dgm:prSet presAssocID="{03C5F48F-BE75-6849-8B23-87396224F02C}" presName="dummyNode1" presStyleLbl="node1" presStyleIdx="0" presStyleCnt="5"/>
      <dgm:spPr/>
    </dgm:pt>
    <dgm:pt modelId="{80D24935-D6E1-2742-A2AA-FDACFCE3318C}" type="pres">
      <dgm:prSet presAssocID="{03C5F48F-BE75-6849-8B23-87396224F02C}" presName="childNode1" presStyleLbl="bgAcc1" presStyleIdx="0" presStyleCnt="5" custScaleX="181101" custScaleY="153706">
        <dgm:presLayoutVars>
          <dgm:bulletEnabled val="1"/>
        </dgm:presLayoutVars>
      </dgm:prSet>
      <dgm:spPr/>
    </dgm:pt>
    <dgm:pt modelId="{4FCBEDB2-AF0F-8546-BC24-255E69D17F3B}" type="pres">
      <dgm:prSet presAssocID="{03C5F48F-BE75-6849-8B23-87396224F02C}" presName="childNode1tx" presStyleLbl="bgAcc1" presStyleIdx="0" presStyleCnt="5">
        <dgm:presLayoutVars>
          <dgm:bulletEnabled val="1"/>
        </dgm:presLayoutVars>
      </dgm:prSet>
      <dgm:spPr/>
    </dgm:pt>
    <dgm:pt modelId="{79CF5F07-4BC3-9548-B9ED-E42BAED6155D}" type="pres">
      <dgm:prSet presAssocID="{03C5F48F-BE75-6849-8B23-87396224F02C}" presName="parentNode1" presStyleLbl="node1" presStyleIdx="0" presStyleCnt="5" custScaleX="235863" custScaleY="170876">
        <dgm:presLayoutVars>
          <dgm:chMax val="1"/>
          <dgm:bulletEnabled val="1"/>
        </dgm:presLayoutVars>
      </dgm:prSet>
      <dgm:spPr/>
    </dgm:pt>
    <dgm:pt modelId="{CDC42B96-DFAC-BC48-A719-8686B2E8AEEF}" type="pres">
      <dgm:prSet presAssocID="{03C5F48F-BE75-6849-8B23-87396224F02C}" presName="connSite1" presStyleCnt="0"/>
      <dgm:spPr/>
    </dgm:pt>
    <dgm:pt modelId="{DF291037-97E9-0947-9775-FD04BB86DC98}" type="pres">
      <dgm:prSet presAssocID="{56F1BFA8-F78C-0041-A765-1525C61B844B}" presName="Name9" presStyleLbl="sibTrans2D1" presStyleIdx="0" presStyleCnt="4"/>
      <dgm:spPr/>
    </dgm:pt>
    <dgm:pt modelId="{2B7AA28A-F89D-594E-9DCF-7BB696817B7B}" type="pres">
      <dgm:prSet presAssocID="{B6561896-F3FE-2347-BD94-F0D9ECFAFCC0}" presName="composite2" presStyleCnt="0"/>
      <dgm:spPr/>
    </dgm:pt>
    <dgm:pt modelId="{A5EA8661-3F79-374B-9172-E6568D4367FF}" type="pres">
      <dgm:prSet presAssocID="{B6561896-F3FE-2347-BD94-F0D9ECFAFCC0}" presName="dummyNode2" presStyleLbl="node1" presStyleIdx="0" presStyleCnt="5"/>
      <dgm:spPr/>
    </dgm:pt>
    <dgm:pt modelId="{4FB4F8B1-2277-D944-AE46-197754E4EA33}" type="pres">
      <dgm:prSet presAssocID="{B6561896-F3FE-2347-BD94-F0D9ECFAFCC0}" presName="childNode2" presStyleLbl="bgAcc1" presStyleIdx="1" presStyleCnt="5" custScaleX="258561" custScaleY="153219" custLinFactNeighborX="-6040" custLinFactNeighborY="3359">
        <dgm:presLayoutVars>
          <dgm:bulletEnabled val="1"/>
        </dgm:presLayoutVars>
      </dgm:prSet>
      <dgm:spPr/>
    </dgm:pt>
    <dgm:pt modelId="{6BD1E729-B7DF-3E4A-ACAE-1D344048EB20}" type="pres">
      <dgm:prSet presAssocID="{B6561896-F3FE-2347-BD94-F0D9ECFAFCC0}" presName="childNode2tx" presStyleLbl="bgAcc1" presStyleIdx="1" presStyleCnt="5">
        <dgm:presLayoutVars>
          <dgm:bulletEnabled val="1"/>
        </dgm:presLayoutVars>
      </dgm:prSet>
      <dgm:spPr/>
    </dgm:pt>
    <dgm:pt modelId="{B3BEC653-87DE-AC49-AA58-FB86B44E129C}" type="pres">
      <dgm:prSet presAssocID="{B6561896-F3FE-2347-BD94-F0D9ECFAFCC0}" presName="parentNode2" presStyleLbl="node1" presStyleIdx="1" presStyleCnt="5" custScaleX="215795" custScaleY="121812" custLinFactNeighborX="-29657" custLinFactNeighborY="30931">
        <dgm:presLayoutVars>
          <dgm:chMax val="0"/>
          <dgm:bulletEnabled val="1"/>
        </dgm:presLayoutVars>
      </dgm:prSet>
      <dgm:spPr/>
    </dgm:pt>
    <dgm:pt modelId="{98B01904-010C-C742-86B3-F7CA53FD3075}" type="pres">
      <dgm:prSet presAssocID="{B6561896-F3FE-2347-BD94-F0D9ECFAFCC0}" presName="connSite2" presStyleCnt="0"/>
      <dgm:spPr/>
    </dgm:pt>
    <dgm:pt modelId="{77FB53EB-6F59-504A-B831-BF771EEC90EA}" type="pres">
      <dgm:prSet presAssocID="{D8C65973-4ACD-B644-924E-6E66BD38F843}" presName="Name18" presStyleLbl="sibTrans2D1" presStyleIdx="1" presStyleCnt="4"/>
      <dgm:spPr/>
    </dgm:pt>
    <dgm:pt modelId="{3A94B500-5677-C44F-8CC6-EA5A57D529E5}" type="pres">
      <dgm:prSet presAssocID="{A3E72884-BC88-B04A-B856-66B14D961E03}" presName="composite1" presStyleCnt="0"/>
      <dgm:spPr/>
    </dgm:pt>
    <dgm:pt modelId="{98364A52-DAAA-B14C-B827-69B896910BF4}" type="pres">
      <dgm:prSet presAssocID="{A3E72884-BC88-B04A-B856-66B14D961E03}" presName="dummyNode1" presStyleLbl="node1" presStyleIdx="1" presStyleCnt="5"/>
      <dgm:spPr/>
    </dgm:pt>
    <dgm:pt modelId="{EF6BFE0F-76BC-5C40-B534-DC3AD0DAAC4F}" type="pres">
      <dgm:prSet presAssocID="{A3E72884-BC88-B04A-B856-66B14D961E03}" presName="childNode1" presStyleLbl="bgAcc1" presStyleIdx="2" presStyleCnt="5" custScaleX="275021" custScaleY="144402">
        <dgm:presLayoutVars>
          <dgm:bulletEnabled val="1"/>
        </dgm:presLayoutVars>
      </dgm:prSet>
      <dgm:spPr/>
    </dgm:pt>
    <dgm:pt modelId="{E2D4C07E-17E4-894E-8130-134A08293682}" type="pres">
      <dgm:prSet presAssocID="{A3E72884-BC88-B04A-B856-66B14D961E03}" presName="childNode1tx" presStyleLbl="bgAcc1" presStyleIdx="2" presStyleCnt="5">
        <dgm:presLayoutVars>
          <dgm:bulletEnabled val="1"/>
        </dgm:presLayoutVars>
      </dgm:prSet>
      <dgm:spPr/>
    </dgm:pt>
    <dgm:pt modelId="{3E5ED93A-B6BD-9544-B892-33AEDC4745BD}" type="pres">
      <dgm:prSet presAssocID="{A3E72884-BC88-B04A-B856-66B14D961E03}" presName="parentNode1" presStyleLbl="node1" presStyleIdx="2" presStyleCnt="5" custScaleX="171135" custScaleY="146803">
        <dgm:presLayoutVars>
          <dgm:chMax val="1"/>
          <dgm:bulletEnabled val="1"/>
        </dgm:presLayoutVars>
      </dgm:prSet>
      <dgm:spPr/>
    </dgm:pt>
    <dgm:pt modelId="{AA94C594-DB0A-B24E-9F1B-B0B1C8BF9710}" type="pres">
      <dgm:prSet presAssocID="{A3E72884-BC88-B04A-B856-66B14D961E03}" presName="connSite1" presStyleCnt="0"/>
      <dgm:spPr/>
    </dgm:pt>
    <dgm:pt modelId="{F984DBF6-60BF-B940-A6BC-4EBF0E6FDC58}" type="pres">
      <dgm:prSet presAssocID="{9E17EC2A-F165-8345-97FC-34A76A574730}" presName="Name9" presStyleLbl="sibTrans2D1" presStyleIdx="2" presStyleCnt="4"/>
      <dgm:spPr/>
    </dgm:pt>
    <dgm:pt modelId="{B8ACAE31-779B-FB4B-8141-A81FBE5C66BB}" type="pres">
      <dgm:prSet presAssocID="{B8024580-8C89-4545-801E-6DAE494B734D}" presName="composite2" presStyleCnt="0"/>
      <dgm:spPr/>
    </dgm:pt>
    <dgm:pt modelId="{6355327B-3C41-F74A-8F8B-648B77F33A0C}" type="pres">
      <dgm:prSet presAssocID="{B8024580-8C89-4545-801E-6DAE494B734D}" presName="dummyNode2" presStyleLbl="node1" presStyleIdx="2" presStyleCnt="5"/>
      <dgm:spPr/>
    </dgm:pt>
    <dgm:pt modelId="{0D27FE2D-A9F0-B447-ACA1-331BAF58F41E}" type="pres">
      <dgm:prSet presAssocID="{B8024580-8C89-4545-801E-6DAE494B734D}" presName="childNode2" presStyleLbl="bgAcc1" presStyleIdx="3" presStyleCnt="5" custScaleX="307559" custScaleY="167039">
        <dgm:presLayoutVars>
          <dgm:bulletEnabled val="1"/>
        </dgm:presLayoutVars>
      </dgm:prSet>
      <dgm:spPr/>
    </dgm:pt>
    <dgm:pt modelId="{8A557CA7-9EBE-8F40-820B-937F746075D7}" type="pres">
      <dgm:prSet presAssocID="{B8024580-8C89-4545-801E-6DAE494B734D}" presName="childNode2tx" presStyleLbl="bgAcc1" presStyleIdx="3" presStyleCnt="5">
        <dgm:presLayoutVars>
          <dgm:bulletEnabled val="1"/>
        </dgm:presLayoutVars>
      </dgm:prSet>
      <dgm:spPr/>
    </dgm:pt>
    <dgm:pt modelId="{EF8D691E-7C76-B846-80C2-5B5C68414811}" type="pres">
      <dgm:prSet presAssocID="{B8024580-8C89-4545-801E-6DAE494B734D}" presName="parentNode2" presStyleLbl="node1" presStyleIdx="3" presStyleCnt="5" custScaleX="331950" custScaleY="194880">
        <dgm:presLayoutVars>
          <dgm:chMax val="0"/>
          <dgm:bulletEnabled val="1"/>
        </dgm:presLayoutVars>
      </dgm:prSet>
      <dgm:spPr/>
    </dgm:pt>
    <dgm:pt modelId="{39C72A89-2851-144D-8280-1B7A0B9DC7ED}" type="pres">
      <dgm:prSet presAssocID="{B8024580-8C89-4545-801E-6DAE494B734D}" presName="connSite2" presStyleCnt="0"/>
      <dgm:spPr/>
    </dgm:pt>
    <dgm:pt modelId="{B623F9D0-4D87-0844-A10D-E245DDEDFA71}" type="pres">
      <dgm:prSet presAssocID="{C439EEB6-9EEC-F94F-ACDA-9632913C6CE6}" presName="Name18" presStyleLbl="sibTrans2D1" presStyleIdx="3" presStyleCnt="4"/>
      <dgm:spPr/>
    </dgm:pt>
    <dgm:pt modelId="{B2EDFC94-031F-DE4E-955F-6E5244A69FBD}" type="pres">
      <dgm:prSet presAssocID="{F0FAAE7B-F101-9145-8B9C-85C1C00F3ACC}" presName="composite1" presStyleCnt="0"/>
      <dgm:spPr/>
    </dgm:pt>
    <dgm:pt modelId="{A5BE5C3F-0025-EA4B-B4C2-2776BAFEB8D4}" type="pres">
      <dgm:prSet presAssocID="{F0FAAE7B-F101-9145-8B9C-85C1C00F3ACC}" presName="dummyNode1" presStyleLbl="node1" presStyleIdx="3" presStyleCnt="5"/>
      <dgm:spPr/>
    </dgm:pt>
    <dgm:pt modelId="{FE97BC6F-384F-2C43-BE48-C274C835236E}" type="pres">
      <dgm:prSet presAssocID="{F0FAAE7B-F101-9145-8B9C-85C1C00F3ACC}" presName="childNode1" presStyleLbl="bgAcc1" presStyleIdx="4" presStyleCnt="5" custScaleX="309751" custScaleY="194139">
        <dgm:presLayoutVars>
          <dgm:bulletEnabled val="1"/>
        </dgm:presLayoutVars>
      </dgm:prSet>
      <dgm:spPr/>
    </dgm:pt>
    <dgm:pt modelId="{5C064D4C-72E9-734C-97A0-8DA97C65BD8D}" type="pres">
      <dgm:prSet presAssocID="{F0FAAE7B-F101-9145-8B9C-85C1C00F3ACC}" presName="childNode1tx" presStyleLbl="bgAcc1" presStyleIdx="4" presStyleCnt="5">
        <dgm:presLayoutVars>
          <dgm:bulletEnabled val="1"/>
        </dgm:presLayoutVars>
      </dgm:prSet>
      <dgm:spPr/>
    </dgm:pt>
    <dgm:pt modelId="{5C2CC043-A940-BB4D-93F3-49F4CEF90EB4}" type="pres">
      <dgm:prSet presAssocID="{F0FAAE7B-F101-9145-8B9C-85C1C00F3ACC}" presName="parentNode1" presStyleLbl="node1" presStyleIdx="4" presStyleCnt="5" custScaleX="265088" custScaleY="109460">
        <dgm:presLayoutVars>
          <dgm:chMax val="1"/>
          <dgm:bulletEnabled val="1"/>
        </dgm:presLayoutVars>
      </dgm:prSet>
      <dgm:spPr/>
    </dgm:pt>
    <dgm:pt modelId="{A7CF4264-D75D-9440-BCA8-7F011006FFD5}" type="pres">
      <dgm:prSet presAssocID="{F0FAAE7B-F101-9145-8B9C-85C1C00F3ACC}" presName="connSite1" presStyleCnt="0"/>
      <dgm:spPr/>
    </dgm:pt>
  </dgm:ptLst>
  <dgm:cxnLst>
    <dgm:cxn modelId="{5FB8391E-A4AD-D540-B5BB-43E3D7A160D8}" srcId="{AEF48108-7DAC-C44B-9460-CBD32FA34A30}" destId="{B8024580-8C89-4545-801E-6DAE494B734D}" srcOrd="3" destOrd="0" parTransId="{BA2B6269-B9D9-6445-8AE5-DDDC22CF7532}" sibTransId="{C439EEB6-9EEC-F94F-ACDA-9632913C6CE6}"/>
    <dgm:cxn modelId="{9641771F-C313-DC47-9673-123AA3D5E96A}" type="presOf" srcId="{504F091D-6D85-B14A-BCA1-1E1124FE5700}" destId="{5C064D4C-72E9-734C-97A0-8DA97C65BD8D}" srcOrd="1" destOrd="0" presId="urn:microsoft.com/office/officeart/2005/8/layout/hProcess4"/>
    <dgm:cxn modelId="{80FD5032-0145-E143-8FD4-0F6DA4C5D635}" type="presOf" srcId="{B6561896-F3FE-2347-BD94-F0D9ECFAFCC0}" destId="{B3BEC653-87DE-AC49-AA58-FB86B44E129C}" srcOrd="0" destOrd="0" presId="urn:microsoft.com/office/officeart/2005/8/layout/hProcess4"/>
    <dgm:cxn modelId="{F5269136-1AA6-6647-91D0-F037A124C1C0}" srcId="{AEF48108-7DAC-C44B-9460-CBD32FA34A30}" destId="{A3E72884-BC88-B04A-B856-66B14D961E03}" srcOrd="2" destOrd="0" parTransId="{0AD0C49D-AF52-A64C-ABB6-E0FE7FD99A8F}" sibTransId="{9E17EC2A-F165-8345-97FC-34A76A574730}"/>
    <dgm:cxn modelId="{D7A21E38-81CC-F24B-AA30-02C07B128792}" type="presOf" srcId="{03C5F48F-BE75-6849-8B23-87396224F02C}" destId="{79CF5F07-4BC3-9548-B9ED-E42BAED6155D}" srcOrd="0" destOrd="0" presId="urn:microsoft.com/office/officeart/2005/8/layout/hProcess4"/>
    <dgm:cxn modelId="{08B02C47-A63F-8142-A992-FE1376B14AF8}" srcId="{AEF48108-7DAC-C44B-9460-CBD32FA34A30}" destId="{B6561896-F3FE-2347-BD94-F0D9ECFAFCC0}" srcOrd="1" destOrd="0" parTransId="{F68CA11B-F40C-DC40-91E2-E1CE5B3B9F20}" sibTransId="{D8C65973-4ACD-B644-924E-6E66BD38F843}"/>
    <dgm:cxn modelId="{3F1F414A-5C80-8D44-9D8E-FF01983FD735}" type="presOf" srcId="{17EF3ABF-A2C6-7B47-8609-F6C69458051C}" destId="{EF6BFE0F-76BC-5C40-B534-DC3AD0DAAC4F}" srcOrd="0" destOrd="0" presId="urn:microsoft.com/office/officeart/2005/8/layout/hProcess4"/>
    <dgm:cxn modelId="{C44DC34B-C767-724B-B8C6-59E054E8D0B5}" srcId="{B6561896-F3FE-2347-BD94-F0D9ECFAFCC0}" destId="{1E159994-E6CE-524E-A6DC-2A86A1950647}" srcOrd="0" destOrd="0" parTransId="{B6CB3836-E64D-394B-A8B0-F655C45A6B59}" sibTransId="{79A3C74A-8722-F14F-A5CC-34FE40415570}"/>
    <dgm:cxn modelId="{CCFEC76C-2A21-B548-BE69-6A8FE48825BE}" srcId="{AEF48108-7DAC-C44B-9460-CBD32FA34A30}" destId="{03C5F48F-BE75-6849-8B23-87396224F02C}" srcOrd="0" destOrd="0" parTransId="{430C9DBC-A5BD-9146-B572-915C4CFA9002}" sibTransId="{56F1BFA8-F78C-0041-A765-1525C61B844B}"/>
    <dgm:cxn modelId="{A8BAFE6D-173F-8743-A5D2-A67045FDB136}" type="presOf" srcId="{56F1BFA8-F78C-0041-A765-1525C61B844B}" destId="{DF291037-97E9-0947-9775-FD04BB86DC98}" srcOrd="0" destOrd="0" presId="urn:microsoft.com/office/officeart/2005/8/layout/hProcess4"/>
    <dgm:cxn modelId="{75054673-80EB-8944-9582-50185ABF55CB}" type="presOf" srcId="{5A86F401-20A1-F24E-B474-38A3B3D742DB}" destId="{4FCBEDB2-AF0F-8546-BC24-255E69D17F3B}" srcOrd="1" destOrd="0" presId="urn:microsoft.com/office/officeart/2005/8/layout/hProcess4"/>
    <dgm:cxn modelId="{F82E0E74-96C5-A641-9F40-1A0EFA60F546}" type="presOf" srcId="{6702D3A3-DCFB-1447-BB4E-B0EAA4048825}" destId="{0D27FE2D-A9F0-B447-ACA1-331BAF58F41E}" srcOrd="0" destOrd="0" presId="urn:microsoft.com/office/officeart/2005/8/layout/hProcess4"/>
    <dgm:cxn modelId="{E19D7E7D-6EAD-4A4B-89D6-742D8F5FBA4F}" type="presOf" srcId="{1E159994-E6CE-524E-A6DC-2A86A1950647}" destId="{4FB4F8B1-2277-D944-AE46-197754E4EA33}" srcOrd="0" destOrd="0" presId="urn:microsoft.com/office/officeart/2005/8/layout/hProcess4"/>
    <dgm:cxn modelId="{2939CF81-BCAA-914E-A214-33F662A84274}" srcId="{F0FAAE7B-F101-9145-8B9C-85C1C00F3ACC}" destId="{504F091D-6D85-B14A-BCA1-1E1124FE5700}" srcOrd="0" destOrd="0" parTransId="{067E2A88-E5FE-B042-B348-09DC07AC5AA8}" sibTransId="{25BCD73A-ABAA-C347-9DF9-C93B714C3453}"/>
    <dgm:cxn modelId="{33BC6384-DF8A-514C-B5B8-FC0E0C538AA6}" type="presOf" srcId="{6702D3A3-DCFB-1447-BB4E-B0EAA4048825}" destId="{8A557CA7-9EBE-8F40-820B-937F746075D7}" srcOrd="1" destOrd="0" presId="urn:microsoft.com/office/officeart/2005/8/layout/hProcess4"/>
    <dgm:cxn modelId="{4FA90E86-3285-E54C-811A-30054CEBBA46}" srcId="{AEF48108-7DAC-C44B-9460-CBD32FA34A30}" destId="{F0FAAE7B-F101-9145-8B9C-85C1C00F3ACC}" srcOrd="4" destOrd="0" parTransId="{C5E55B91-361B-5046-91EE-1752E208A621}" sibTransId="{BE789638-F5EC-1448-87D6-FB230B16536B}"/>
    <dgm:cxn modelId="{758DA186-E3AD-4A40-B3FB-54FB9AF3C159}" type="presOf" srcId="{A3E72884-BC88-B04A-B856-66B14D961E03}" destId="{3E5ED93A-B6BD-9544-B892-33AEDC4745BD}" srcOrd="0" destOrd="0" presId="urn:microsoft.com/office/officeart/2005/8/layout/hProcess4"/>
    <dgm:cxn modelId="{79567493-7CF8-AF46-8E04-9E0BCE2688C8}" type="presOf" srcId="{B8024580-8C89-4545-801E-6DAE494B734D}" destId="{EF8D691E-7C76-B846-80C2-5B5C68414811}" srcOrd="0" destOrd="0" presId="urn:microsoft.com/office/officeart/2005/8/layout/hProcess4"/>
    <dgm:cxn modelId="{2AAF3B99-0FD2-F446-AC9E-0EE3437FEA7F}" type="presOf" srcId="{5A86F401-20A1-F24E-B474-38A3B3D742DB}" destId="{80D24935-D6E1-2742-A2AA-FDACFCE3318C}" srcOrd="0" destOrd="0" presId="urn:microsoft.com/office/officeart/2005/8/layout/hProcess4"/>
    <dgm:cxn modelId="{009AE49A-36BB-1146-8E9E-C1C2D315E7CD}" type="presOf" srcId="{AEF48108-7DAC-C44B-9460-CBD32FA34A30}" destId="{F7DFFFD4-E55D-694E-B770-7B19C9F25008}" srcOrd="0" destOrd="0" presId="urn:microsoft.com/office/officeart/2005/8/layout/hProcess4"/>
    <dgm:cxn modelId="{D96452AE-4131-D446-A775-E09EEDD2A39E}" type="presOf" srcId="{1E159994-E6CE-524E-A6DC-2A86A1950647}" destId="{6BD1E729-B7DF-3E4A-ACAE-1D344048EB20}" srcOrd="1" destOrd="0" presId="urn:microsoft.com/office/officeart/2005/8/layout/hProcess4"/>
    <dgm:cxn modelId="{58309BBF-51BA-D641-A090-434FA9165603}" srcId="{03C5F48F-BE75-6849-8B23-87396224F02C}" destId="{5A86F401-20A1-F24E-B474-38A3B3D742DB}" srcOrd="0" destOrd="0" parTransId="{44CABDC3-25E4-E646-8B6D-7E1F58D539A5}" sibTransId="{AA81508C-A675-C24F-8C2E-5E8AF7A63558}"/>
    <dgm:cxn modelId="{F0B1C0C0-1BB1-0744-981E-09624498D1E4}" srcId="{B8024580-8C89-4545-801E-6DAE494B734D}" destId="{6702D3A3-DCFB-1447-BB4E-B0EAA4048825}" srcOrd="0" destOrd="0" parTransId="{B72F6752-B41D-4D4E-AE8C-9363CB638152}" sibTransId="{AEA61F9E-8566-F840-B2C1-437BDC7AC33D}"/>
    <dgm:cxn modelId="{DAE0B6C3-3F26-6E4E-B3B9-E440AC806B87}" type="presOf" srcId="{9E17EC2A-F165-8345-97FC-34A76A574730}" destId="{F984DBF6-60BF-B940-A6BC-4EBF0E6FDC58}" srcOrd="0" destOrd="0" presId="urn:microsoft.com/office/officeart/2005/8/layout/hProcess4"/>
    <dgm:cxn modelId="{176838CD-1309-084C-9844-7626663653F8}" srcId="{A3E72884-BC88-B04A-B856-66B14D961E03}" destId="{17EF3ABF-A2C6-7B47-8609-F6C69458051C}" srcOrd="0" destOrd="0" parTransId="{61F5A50B-D9E7-5842-898C-8E7A7F5A7937}" sibTransId="{CBECDEEE-0730-9C44-9504-C2CAEEC6A35D}"/>
    <dgm:cxn modelId="{466EA5D1-FDEE-E046-A045-4426886087A2}" type="presOf" srcId="{504F091D-6D85-B14A-BCA1-1E1124FE5700}" destId="{FE97BC6F-384F-2C43-BE48-C274C835236E}" srcOrd="0" destOrd="0" presId="urn:microsoft.com/office/officeart/2005/8/layout/hProcess4"/>
    <dgm:cxn modelId="{1ECB3DD3-397F-F04E-B480-899440AFC149}" type="presOf" srcId="{C439EEB6-9EEC-F94F-ACDA-9632913C6CE6}" destId="{B623F9D0-4D87-0844-A10D-E245DDEDFA71}" srcOrd="0" destOrd="0" presId="urn:microsoft.com/office/officeart/2005/8/layout/hProcess4"/>
    <dgm:cxn modelId="{7B3BBDE7-B22B-214F-B90D-FC0F845E74BB}" type="presOf" srcId="{17EF3ABF-A2C6-7B47-8609-F6C69458051C}" destId="{E2D4C07E-17E4-894E-8130-134A08293682}" srcOrd="1" destOrd="0" presId="urn:microsoft.com/office/officeart/2005/8/layout/hProcess4"/>
    <dgm:cxn modelId="{FCD273F2-D884-1E42-A299-67103A6EA9AF}" type="presOf" srcId="{D8C65973-4ACD-B644-924E-6E66BD38F843}" destId="{77FB53EB-6F59-504A-B831-BF771EEC90EA}" srcOrd="0" destOrd="0" presId="urn:microsoft.com/office/officeart/2005/8/layout/hProcess4"/>
    <dgm:cxn modelId="{9CF865F8-97D1-EA44-930F-37C18918C9F3}" type="presOf" srcId="{F0FAAE7B-F101-9145-8B9C-85C1C00F3ACC}" destId="{5C2CC043-A940-BB4D-93F3-49F4CEF90EB4}" srcOrd="0" destOrd="0" presId="urn:microsoft.com/office/officeart/2005/8/layout/hProcess4"/>
    <dgm:cxn modelId="{FC189E68-AEDC-C345-B67C-B82475F1C033}" type="presParOf" srcId="{F7DFFFD4-E55D-694E-B770-7B19C9F25008}" destId="{66E9A6EB-5B5E-2547-B5AE-46157655D93B}" srcOrd="0" destOrd="0" presId="urn:microsoft.com/office/officeart/2005/8/layout/hProcess4"/>
    <dgm:cxn modelId="{F4C1DF6E-A793-A740-98DA-84FE3206835A}" type="presParOf" srcId="{F7DFFFD4-E55D-694E-B770-7B19C9F25008}" destId="{3E41A133-2169-1543-8590-5D7D4AEAF725}" srcOrd="1" destOrd="0" presId="urn:microsoft.com/office/officeart/2005/8/layout/hProcess4"/>
    <dgm:cxn modelId="{F1A6D2F1-577B-1E4A-A2DF-4BCC50911A65}" type="presParOf" srcId="{F7DFFFD4-E55D-694E-B770-7B19C9F25008}" destId="{492D38B5-B252-C84C-9D1A-4E42A88A38EB}" srcOrd="2" destOrd="0" presId="urn:microsoft.com/office/officeart/2005/8/layout/hProcess4"/>
    <dgm:cxn modelId="{5DA8A64F-3F3B-5F4B-B751-12C1FB9FEA49}" type="presParOf" srcId="{492D38B5-B252-C84C-9D1A-4E42A88A38EB}" destId="{72924016-97B9-E647-A835-5EA052D324A4}" srcOrd="0" destOrd="0" presId="urn:microsoft.com/office/officeart/2005/8/layout/hProcess4"/>
    <dgm:cxn modelId="{1BDEE406-8B98-6D49-863C-B4D71FF24D99}" type="presParOf" srcId="{72924016-97B9-E647-A835-5EA052D324A4}" destId="{EF0B4C50-107A-7844-B37C-D35B141C06BA}" srcOrd="0" destOrd="0" presId="urn:microsoft.com/office/officeart/2005/8/layout/hProcess4"/>
    <dgm:cxn modelId="{D1DC5389-BDD5-5947-8629-622236F55E9B}" type="presParOf" srcId="{72924016-97B9-E647-A835-5EA052D324A4}" destId="{80D24935-D6E1-2742-A2AA-FDACFCE3318C}" srcOrd="1" destOrd="0" presId="urn:microsoft.com/office/officeart/2005/8/layout/hProcess4"/>
    <dgm:cxn modelId="{785C4102-2405-1B47-AF64-304D6C2B7730}" type="presParOf" srcId="{72924016-97B9-E647-A835-5EA052D324A4}" destId="{4FCBEDB2-AF0F-8546-BC24-255E69D17F3B}" srcOrd="2" destOrd="0" presId="urn:microsoft.com/office/officeart/2005/8/layout/hProcess4"/>
    <dgm:cxn modelId="{F200B636-D2A9-3B42-B3F9-6CBC51E27B0F}" type="presParOf" srcId="{72924016-97B9-E647-A835-5EA052D324A4}" destId="{79CF5F07-4BC3-9548-B9ED-E42BAED6155D}" srcOrd="3" destOrd="0" presId="urn:microsoft.com/office/officeart/2005/8/layout/hProcess4"/>
    <dgm:cxn modelId="{063B4A30-9D46-3D48-9540-305C88E42A32}" type="presParOf" srcId="{72924016-97B9-E647-A835-5EA052D324A4}" destId="{CDC42B96-DFAC-BC48-A719-8686B2E8AEEF}" srcOrd="4" destOrd="0" presId="urn:microsoft.com/office/officeart/2005/8/layout/hProcess4"/>
    <dgm:cxn modelId="{C1B5AE20-8AF3-E948-94A8-A2E3BA3323D8}" type="presParOf" srcId="{492D38B5-B252-C84C-9D1A-4E42A88A38EB}" destId="{DF291037-97E9-0947-9775-FD04BB86DC98}" srcOrd="1" destOrd="0" presId="urn:microsoft.com/office/officeart/2005/8/layout/hProcess4"/>
    <dgm:cxn modelId="{CA420319-2E31-E64F-A03F-0C01377C8B30}" type="presParOf" srcId="{492D38B5-B252-C84C-9D1A-4E42A88A38EB}" destId="{2B7AA28A-F89D-594E-9DCF-7BB696817B7B}" srcOrd="2" destOrd="0" presId="urn:microsoft.com/office/officeart/2005/8/layout/hProcess4"/>
    <dgm:cxn modelId="{C1D70D67-D9A0-574B-B823-4D0A5F1E65BB}" type="presParOf" srcId="{2B7AA28A-F89D-594E-9DCF-7BB696817B7B}" destId="{A5EA8661-3F79-374B-9172-E6568D4367FF}" srcOrd="0" destOrd="0" presId="urn:microsoft.com/office/officeart/2005/8/layout/hProcess4"/>
    <dgm:cxn modelId="{C6AF0BE0-5969-284F-9E57-25ACB7566606}" type="presParOf" srcId="{2B7AA28A-F89D-594E-9DCF-7BB696817B7B}" destId="{4FB4F8B1-2277-D944-AE46-197754E4EA33}" srcOrd="1" destOrd="0" presId="urn:microsoft.com/office/officeart/2005/8/layout/hProcess4"/>
    <dgm:cxn modelId="{3CB5893E-7BE9-7743-8745-B7E36BE3F939}" type="presParOf" srcId="{2B7AA28A-F89D-594E-9DCF-7BB696817B7B}" destId="{6BD1E729-B7DF-3E4A-ACAE-1D344048EB20}" srcOrd="2" destOrd="0" presId="urn:microsoft.com/office/officeart/2005/8/layout/hProcess4"/>
    <dgm:cxn modelId="{7A7D594A-6B32-4D4C-95F6-0611D8527C05}" type="presParOf" srcId="{2B7AA28A-F89D-594E-9DCF-7BB696817B7B}" destId="{B3BEC653-87DE-AC49-AA58-FB86B44E129C}" srcOrd="3" destOrd="0" presId="urn:microsoft.com/office/officeart/2005/8/layout/hProcess4"/>
    <dgm:cxn modelId="{104B78D9-375E-DD41-AC5B-554F6083A57B}" type="presParOf" srcId="{2B7AA28A-F89D-594E-9DCF-7BB696817B7B}" destId="{98B01904-010C-C742-86B3-F7CA53FD3075}" srcOrd="4" destOrd="0" presId="urn:microsoft.com/office/officeart/2005/8/layout/hProcess4"/>
    <dgm:cxn modelId="{2B5124CD-23AD-6043-92C8-7F8B27302CBF}" type="presParOf" srcId="{492D38B5-B252-C84C-9D1A-4E42A88A38EB}" destId="{77FB53EB-6F59-504A-B831-BF771EEC90EA}" srcOrd="3" destOrd="0" presId="urn:microsoft.com/office/officeart/2005/8/layout/hProcess4"/>
    <dgm:cxn modelId="{BD10EE22-F725-FD47-AE0A-EB5FC12D03FE}" type="presParOf" srcId="{492D38B5-B252-C84C-9D1A-4E42A88A38EB}" destId="{3A94B500-5677-C44F-8CC6-EA5A57D529E5}" srcOrd="4" destOrd="0" presId="urn:microsoft.com/office/officeart/2005/8/layout/hProcess4"/>
    <dgm:cxn modelId="{6AE4D50F-B820-3B4D-B597-920F3AED52A5}" type="presParOf" srcId="{3A94B500-5677-C44F-8CC6-EA5A57D529E5}" destId="{98364A52-DAAA-B14C-B827-69B896910BF4}" srcOrd="0" destOrd="0" presId="urn:microsoft.com/office/officeart/2005/8/layout/hProcess4"/>
    <dgm:cxn modelId="{BE323E4F-BDAA-B64E-9463-A20312690263}" type="presParOf" srcId="{3A94B500-5677-C44F-8CC6-EA5A57D529E5}" destId="{EF6BFE0F-76BC-5C40-B534-DC3AD0DAAC4F}" srcOrd="1" destOrd="0" presId="urn:microsoft.com/office/officeart/2005/8/layout/hProcess4"/>
    <dgm:cxn modelId="{AC915DED-2CA6-294B-BE1B-CC0D22AAE26A}" type="presParOf" srcId="{3A94B500-5677-C44F-8CC6-EA5A57D529E5}" destId="{E2D4C07E-17E4-894E-8130-134A08293682}" srcOrd="2" destOrd="0" presId="urn:microsoft.com/office/officeart/2005/8/layout/hProcess4"/>
    <dgm:cxn modelId="{20D0E7DB-D328-164F-A0A9-26064D557DD8}" type="presParOf" srcId="{3A94B500-5677-C44F-8CC6-EA5A57D529E5}" destId="{3E5ED93A-B6BD-9544-B892-33AEDC4745BD}" srcOrd="3" destOrd="0" presId="urn:microsoft.com/office/officeart/2005/8/layout/hProcess4"/>
    <dgm:cxn modelId="{3B830B44-425F-6C4A-B7F4-DFABC8F96D6F}" type="presParOf" srcId="{3A94B500-5677-C44F-8CC6-EA5A57D529E5}" destId="{AA94C594-DB0A-B24E-9F1B-B0B1C8BF9710}" srcOrd="4" destOrd="0" presId="urn:microsoft.com/office/officeart/2005/8/layout/hProcess4"/>
    <dgm:cxn modelId="{11EDB0B0-52EB-F74F-9768-11A39534C317}" type="presParOf" srcId="{492D38B5-B252-C84C-9D1A-4E42A88A38EB}" destId="{F984DBF6-60BF-B940-A6BC-4EBF0E6FDC58}" srcOrd="5" destOrd="0" presId="urn:microsoft.com/office/officeart/2005/8/layout/hProcess4"/>
    <dgm:cxn modelId="{A6E197A7-373E-3944-BD82-853E7EABC788}" type="presParOf" srcId="{492D38B5-B252-C84C-9D1A-4E42A88A38EB}" destId="{B8ACAE31-779B-FB4B-8141-A81FBE5C66BB}" srcOrd="6" destOrd="0" presId="urn:microsoft.com/office/officeart/2005/8/layout/hProcess4"/>
    <dgm:cxn modelId="{76379AC4-EF5B-3B40-8E03-656F3CD17483}" type="presParOf" srcId="{B8ACAE31-779B-FB4B-8141-A81FBE5C66BB}" destId="{6355327B-3C41-F74A-8F8B-648B77F33A0C}" srcOrd="0" destOrd="0" presId="urn:microsoft.com/office/officeart/2005/8/layout/hProcess4"/>
    <dgm:cxn modelId="{3AEBD29F-493D-B149-B4FF-47A503449AB1}" type="presParOf" srcId="{B8ACAE31-779B-FB4B-8141-A81FBE5C66BB}" destId="{0D27FE2D-A9F0-B447-ACA1-331BAF58F41E}" srcOrd="1" destOrd="0" presId="urn:microsoft.com/office/officeart/2005/8/layout/hProcess4"/>
    <dgm:cxn modelId="{0DA38D13-D069-E84D-8741-4E3FB8677A29}" type="presParOf" srcId="{B8ACAE31-779B-FB4B-8141-A81FBE5C66BB}" destId="{8A557CA7-9EBE-8F40-820B-937F746075D7}" srcOrd="2" destOrd="0" presId="urn:microsoft.com/office/officeart/2005/8/layout/hProcess4"/>
    <dgm:cxn modelId="{5DD84C0E-5894-B94D-BAFD-9291F226909B}" type="presParOf" srcId="{B8ACAE31-779B-FB4B-8141-A81FBE5C66BB}" destId="{EF8D691E-7C76-B846-80C2-5B5C68414811}" srcOrd="3" destOrd="0" presId="urn:microsoft.com/office/officeart/2005/8/layout/hProcess4"/>
    <dgm:cxn modelId="{4A06CDF1-E007-874F-A75F-46487F6D7231}" type="presParOf" srcId="{B8ACAE31-779B-FB4B-8141-A81FBE5C66BB}" destId="{39C72A89-2851-144D-8280-1B7A0B9DC7ED}" srcOrd="4" destOrd="0" presId="urn:microsoft.com/office/officeart/2005/8/layout/hProcess4"/>
    <dgm:cxn modelId="{4BC06B54-61AB-3241-83CD-4E00AEC27407}" type="presParOf" srcId="{492D38B5-B252-C84C-9D1A-4E42A88A38EB}" destId="{B623F9D0-4D87-0844-A10D-E245DDEDFA71}" srcOrd="7" destOrd="0" presId="urn:microsoft.com/office/officeart/2005/8/layout/hProcess4"/>
    <dgm:cxn modelId="{A6CDED60-87FF-D14A-8EA5-D982DE6F8B42}" type="presParOf" srcId="{492D38B5-B252-C84C-9D1A-4E42A88A38EB}" destId="{B2EDFC94-031F-DE4E-955F-6E5244A69FBD}" srcOrd="8" destOrd="0" presId="urn:microsoft.com/office/officeart/2005/8/layout/hProcess4"/>
    <dgm:cxn modelId="{BE8CCA07-CF0C-EE46-88BA-6BDFC57538CC}" type="presParOf" srcId="{B2EDFC94-031F-DE4E-955F-6E5244A69FBD}" destId="{A5BE5C3F-0025-EA4B-B4C2-2776BAFEB8D4}" srcOrd="0" destOrd="0" presId="urn:microsoft.com/office/officeart/2005/8/layout/hProcess4"/>
    <dgm:cxn modelId="{100A6AC5-6F48-F749-96C7-02885372E4F5}" type="presParOf" srcId="{B2EDFC94-031F-DE4E-955F-6E5244A69FBD}" destId="{FE97BC6F-384F-2C43-BE48-C274C835236E}" srcOrd="1" destOrd="0" presId="urn:microsoft.com/office/officeart/2005/8/layout/hProcess4"/>
    <dgm:cxn modelId="{7300E5C8-470B-B240-AAE6-12E4607778A3}" type="presParOf" srcId="{B2EDFC94-031F-DE4E-955F-6E5244A69FBD}" destId="{5C064D4C-72E9-734C-97A0-8DA97C65BD8D}" srcOrd="2" destOrd="0" presId="urn:microsoft.com/office/officeart/2005/8/layout/hProcess4"/>
    <dgm:cxn modelId="{F3CAC070-3DD4-F541-B2C1-5096286FA40B}" type="presParOf" srcId="{B2EDFC94-031F-DE4E-955F-6E5244A69FBD}" destId="{5C2CC043-A940-BB4D-93F3-49F4CEF90EB4}" srcOrd="3" destOrd="0" presId="urn:microsoft.com/office/officeart/2005/8/layout/hProcess4"/>
    <dgm:cxn modelId="{CDCA11C4-08EB-2744-82FE-72B37A853BA0}" type="presParOf" srcId="{B2EDFC94-031F-DE4E-955F-6E5244A69FBD}" destId="{A7CF4264-D75D-9440-BCA8-7F011006FFD5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24935-D6E1-2742-A2AA-FDACFCE3318C}">
      <dsp:nvSpPr>
        <dsp:cNvPr id="0" name=""/>
        <dsp:cNvSpPr/>
      </dsp:nvSpPr>
      <dsp:spPr>
        <a:xfrm>
          <a:off x="438" y="405881"/>
          <a:ext cx="1160065" cy="812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228600" lvl="1" indent="-228600" algn="ctr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2200" kern="1200" dirty="0" err="1">
              <a:latin typeface="Times" pitchFamily="2" charset="0"/>
            </a:rPr>
            <a:t>A</a:t>
          </a:r>
          <a:r>
            <a:rPr lang="fr-FR" sz="2200" kern="1200" dirty="0" err="1">
              <a:latin typeface="Times" pitchFamily="2" charset="0"/>
              <a:sym typeface="Wingdings" pitchFamily="2" charset="2"/>
            </a:rPr>
            <a:t></a:t>
          </a:r>
          <a:r>
            <a:rPr lang="fr-FR" sz="2200" kern="1200" dirty="0" err="1">
              <a:latin typeface="Times" pitchFamily="2" charset="0"/>
            </a:rPr>
            <a:t>a</a:t>
          </a:r>
          <a:endParaRPr lang="fr-FR" sz="2200" kern="1200" dirty="0">
            <a:latin typeface="Times" pitchFamily="2" charset="0"/>
          </a:endParaRPr>
        </a:p>
      </dsp:txBody>
      <dsp:txXfrm>
        <a:off x="19126" y="424569"/>
        <a:ext cx="1122689" cy="600683"/>
      </dsp:txXfrm>
    </dsp:sp>
    <dsp:sp modelId="{DF291037-97E9-0947-9775-FD04BB86DC98}">
      <dsp:nvSpPr>
        <dsp:cNvPr id="0" name=""/>
        <dsp:cNvSpPr/>
      </dsp:nvSpPr>
      <dsp:spPr>
        <a:xfrm>
          <a:off x="479720" y="-236670"/>
          <a:ext cx="2042376" cy="2042376"/>
        </a:xfrm>
        <a:prstGeom prst="leftCircularArrow">
          <a:avLst>
            <a:gd name="adj1" fmla="val 3341"/>
            <a:gd name="adj2" fmla="val 412964"/>
            <a:gd name="adj3" fmla="val 2116069"/>
            <a:gd name="adj4" fmla="val 8952084"/>
            <a:gd name="adj5" fmla="val 389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F5F07-4BC3-9548-B9ED-E42BAED6155D}">
      <dsp:nvSpPr>
        <dsp:cNvPr id="0" name=""/>
        <dsp:cNvSpPr/>
      </dsp:nvSpPr>
      <dsp:spPr>
        <a:xfrm>
          <a:off x="15742" y="882629"/>
          <a:ext cx="1342978" cy="386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+mj-lt"/>
            </a:rPr>
            <a:t>Lowercase</a:t>
          </a:r>
        </a:p>
      </dsp:txBody>
      <dsp:txXfrm>
        <a:off x="27074" y="893961"/>
        <a:ext cx="1320314" cy="364245"/>
      </dsp:txXfrm>
    </dsp:sp>
    <dsp:sp modelId="{4FB4F8B1-2277-D944-AE46-197754E4EA33}">
      <dsp:nvSpPr>
        <dsp:cNvPr id="0" name=""/>
        <dsp:cNvSpPr/>
      </dsp:nvSpPr>
      <dsp:spPr>
        <a:xfrm>
          <a:off x="1644954" y="450705"/>
          <a:ext cx="1656245" cy="8095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171450" lvl="1" indent="-171450" algn="ctr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600" kern="1200" dirty="0" err="1">
              <a:latin typeface="Times" pitchFamily="2" charset="0"/>
            </a:rPr>
            <a:t>i’m</a:t>
          </a:r>
          <a:r>
            <a:rPr lang="fr-FR" sz="1600" kern="1200" dirty="0" err="1">
              <a:latin typeface="Times" pitchFamily="2" charset="0"/>
              <a:sym typeface="Wingdings" pitchFamily="2" charset="2"/>
            </a:rPr>
            <a:t>’i’,’m</a:t>
          </a:r>
          <a:r>
            <a:rPr lang="fr-FR" sz="1600" kern="1200" dirty="0">
              <a:latin typeface="Times" pitchFamily="2" charset="0"/>
              <a:sym typeface="Wingdings" pitchFamily="2" charset="2"/>
            </a:rPr>
            <a:t>’</a:t>
          </a:r>
          <a:endParaRPr lang="fr-FR" sz="1600" kern="1200" dirty="0">
            <a:latin typeface="Times" pitchFamily="2" charset="0"/>
          </a:endParaRPr>
        </a:p>
      </dsp:txBody>
      <dsp:txXfrm>
        <a:off x="1663583" y="642799"/>
        <a:ext cx="1618987" cy="598779"/>
      </dsp:txXfrm>
    </dsp:sp>
    <dsp:sp modelId="{77FB53EB-6F59-504A-B831-BF771EEC90EA}">
      <dsp:nvSpPr>
        <dsp:cNvPr id="0" name=""/>
        <dsp:cNvSpPr/>
      </dsp:nvSpPr>
      <dsp:spPr>
        <a:xfrm>
          <a:off x="2243185" y="-195073"/>
          <a:ext cx="2481920" cy="2481920"/>
        </a:xfrm>
        <a:prstGeom prst="circularArrow">
          <a:avLst>
            <a:gd name="adj1" fmla="val 2749"/>
            <a:gd name="adj2" fmla="val 335127"/>
            <a:gd name="adj3" fmla="val 19368281"/>
            <a:gd name="adj4" fmla="val 12454430"/>
            <a:gd name="adj5" fmla="val 32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EC653-87DE-AC49-AA58-FB86B44E129C}">
      <dsp:nvSpPr>
        <dsp:cNvPr id="0" name=""/>
        <dsp:cNvSpPr/>
      </dsp:nvSpPr>
      <dsp:spPr>
        <a:xfrm>
          <a:off x="1835307" y="505673"/>
          <a:ext cx="1228713" cy="275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>
              <a:latin typeface="Times" pitchFamily="2" charset="0"/>
            </a:rPr>
            <a:t>Tokenizer</a:t>
          </a:r>
          <a:endParaRPr lang="fr-FR" sz="1600" kern="1200" dirty="0">
            <a:latin typeface="Times" pitchFamily="2" charset="0"/>
          </a:endParaRPr>
        </a:p>
      </dsp:txBody>
      <dsp:txXfrm>
        <a:off x="1843385" y="513751"/>
        <a:ext cx="1212557" cy="259659"/>
      </dsp:txXfrm>
    </dsp:sp>
    <dsp:sp modelId="{EF6BFE0F-76BC-5C40-B534-DC3AD0DAAC4F}">
      <dsp:nvSpPr>
        <dsp:cNvPr id="0" name=""/>
        <dsp:cNvSpPr/>
      </dsp:nvSpPr>
      <dsp:spPr>
        <a:xfrm>
          <a:off x="3664814" y="431797"/>
          <a:ext cx="1761681" cy="762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11430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400" kern="1200" dirty="0">
              <a:latin typeface="Times" pitchFamily="2" charset="0"/>
            </a:rPr>
            <a:t>resterait des mots de liaison et de ponctuation </a:t>
          </a:r>
        </a:p>
      </dsp:txBody>
      <dsp:txXfrm>
        <a:off x="3682371" y="449354"/>
        <a:ext cx="1726567" cy="564322"/>
      </dsp:txXfrm>
    </dsp:sp>
    <dsp:sp modelId="{F984DBF6-60BF-B940-A6BC-4EBF0E6FDC58}">
      <dsp:nvSpPr>
        <dsp:cNvPr id="0" name=""/>
        <dsp:cNvSpPr/>
      </dsp:nvSpPr>
      <dsp:spPr>
        <a:xfrm>
          <a:off x="4431394" y="-503298"/>
          <a:ext cx="2384906" cy="2384906"/>
        </a:xfrm>
        <a:prstGeom prst="leftCircularArrow">
          <a:avLst>
            <a:gd name="adj1" fmla="val 2861"/>
            <a:gd name="adj2" fmla="val 349673"/>
            <a:gd name="adj3" fmla="val 2117698"/>
            <a:gd name="adj4" fmla="val 9017004"/>
            <a:gd name="adj5" fmla="val 33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ED93A-B6BD-9544-B892-33AEDC4745BD}">
      <dsp:nvSpPr>
        <dsp:cNvPr id="0" name=""/>
        <dsp:cNvSpPr/>
      </dsp:nvSpPr>
      <dsp:spPr>
        <a:xfrm>
          <a:off x="4165203" y="911221"/>
          <a:ext cx="974423" cy="3324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>
              <a:latin typeface="Times" pitchFamily="2" charset="0"/>
            </a:rPr>
            <a:t>Stopwords</a:t>
          </a:r>
          <a:endParaRPr lang="fr-FR" sz="1600" kern="1200" dirty="0">
            <a:latin typeface="Times" pitchFamily="2" charset="0"/>
          </a:endParaRPr>
        </a:p>
      </dsp:txBody>
      <dsp:txXfrm>
        <a:off x="4174939" y="920957"/>
        <a:ext cx="954951" cy="312930"/>
      </dsp:txXfrm>
    </dsp:sp>
    <dsp:sp modelId="{0D27FE2D-A9F0-B447-ACA1-331BAF58F41E}">
      <dsp:nvSpPr>
        <dsp:cNvPr id="0" name=""/>
        <dsp:cNvSpPr/>
      </dsp:nvSpPr>
      <dsp:spPr>
        <a:xfrm>
          <a:off x="5751420" y="418220"/>
          <a:ext cx="1970108" cy="8825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171450" lvl="1" indent="-171450" algn="ctr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600" kern="1200" dirty="0" err="1">
              <a:latin typeface="Times" pitchFamily="2" charset="0"/>
            </a:rPr>
            <a:t>racinisation</a:t>
          </a:r>
          <a:r>
            <a:rPr lang="fr-FR" sz="1600" kern="1200" dirty="0">
              <a:latin typeface="Times" pitchFamily="2" charset="0"/>
            </a:rPr>
            <a:t>  </a:t>
          </a:r>
          <a:r>
            <a:rPr lang="fr-FR" sz="1600" kern="1200" dirty="0" err="1">
              <a:latin typeface="Times" pitchFamily="2" charset="0"/>
            </a:rPr>
            <a:t>am</a:t>
          </a:r>
          <a:r>
            <a:rPr lang="fr-FR" sz="1600" kern="1200" dirty="0">
              <a:latin typeface="Times" pitchFamily="2" charset="0"/>
            </a:rPr>
            <a:t> --&gt; </a:t>
          </a:r>
          <a:r>
            <a:rPr lang="fr-FR" sz="1600" kern="1200" dirty="0" err="1">
              <a:latin typeface="Times" pitchFamily="2" charset="0"/>
            </a:rPr>
            <a:t>be</a:t>
          </a:r>
          <a:endParaRPr lang="fr-FR" sz="1600" kern="1200" dirty="0">
            <a:latin typeface="Times" pitchFamily="2" charset="0"/>
          </a:endParaRPr>
        </a:p>
      </dsp:txBody>
      <dsp:txXfrm>
        <a:off x="5771729" y="627640"/>
        <a:ext cx="1929490" cy="652788"/>
      </dsp:txXfrm>
    </dsp:sp>
    <dsp:sp modelId="{B623F9D0-4D87-0844-A10D-E245DDEDFA71}">
      <dsp:nvSpPr>
        <dsp:cNvPr id="0" name=""/>
        <dsp:cNvSpPr/>
      </dsp:nvSpPr>
      <dsp:spPr>
        <a:xfrm>
          <a:off x="6580538" y="-297769"/>
          <a:ext cx="2673197" cy="2673197"/>
        </a:xfrm>
        <a:prstGeom prst="circularArrow">
          <a:avLst>
            <a:gd name="adj1" fmla="val 2553"/>
            <a:gd name="adj2" fmla="val 309726"/>
            <a:gd name="adj3" fmla="val 19643313"/>
            <a:gd name="adj4" fmla="val 12704061"/>
            <a:gd name="adj5" fmla="val 297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D691E-7C76-B846-80C2-5B5C68414811}">
      <dsp:nvSpPr>
        <dsp:cNvPr id="0" name=""/>
        <dsp:cNvSpPr/>
      </dsp:nvSpPr>
      <dsp:spPr>
        <a:xfrm>
          <a:off x="5898191" y="374683"/>
          <a:ext cx="1890087" cy="4412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PorterStemmer</a:t>
          </a:r>
          <a:endParaRPr lang="fr-FR" sz="1600" kern="1200" dirty="0"/>
        </a:p>
      </dsp:txBody>
      <dsp:txXfrm>
        <a:off x="5911115" y="387607"/>
        <a:ext cx="1864239" cy="415413"/>
      </dsp:txXfrm>
    </dsp:sp>
    <dsp:sp modelId="{FE97BC6F-384F-2C43-BE48-C274C835236E}">
      <dsp:nvSpPr>
        <dsp:cNvPr id="0" name=""/>
        <dsp:cNvSpPr/>
      </dsp:nvSpPr>
      <dsp:spPr>
        <a:xfrm>
          <a:off x="8113202" y="324862"/>
          <a:ext cx="1984149" cy="1025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171450" lvl="1" indent="-171450" algn="ctr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600" kern="1200" dirty="0">
              <a:latin typeface="Times" pitchFamily="2" charset="0"/>
            </a:rPr>
            <a:t>vectorisation </a:t>
          </a:r>
        </a:p>
      </dsp:txBody>
      <dsp:txXfrm>
        <a:off x="8136806" y="348466"/>
        <a:ext cx="1936941" cy="758695"/>
      </dsp:txXfrm>
    </dsp:sp>
    <dsp:sp modelId="{5C2CC043-A940-BB4D-93F3-49F4CEF90EB4}">
      <dsp:nvSpPr>
        <dsp:cNvPr id="0" name=""/>
        <dsp:cNvSpPr/>
      </dsp:nvSpPr>
      <dsp:spPr>
        <a:xfrm>
          <a:off x="8457346" y="977951"/>
          <a:ext cx="1509382" cy="247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 dirty="0">
              <a:latin typeface="Times" pitchFamily="2" charset="0"/>
            </a:rPr>
            <a:t>TF IDF / </a:t>
          </a:r>
          <a:r>
            <a:rPr lang="fr-FR" sz="1600" b="0" i="0" kern="1200" dirty="0" err="1">
              <a:latin typeface="Times" pitchFamily="2" charset="0"/>
            </a:rPr>
            <a:t>BoW</a:t>
          </a:r>
          <a:endParaRPr lang="fr-FR" sz="1600" b="0" kern="1200" dirty="0">
            <a:latin typeface="Times" pitchFamily="2" charset="0"/>
          </a:endParaRPr>
        </a:p>
      </dsp:txBody>
      <dsp:txXfrm>
        <a:off x="8464605" y="985210"/>
        <a:ext cx="1494864" cy="233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E1D06-1271-43FB-BCE6-6A988EF71FB3}" type="datetimeFigureOut">
              <a:rPr lang="fr-FR" smtClean="0"/>
              <a:t>27/12/2022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9475D-2AE8-47A5-A775-961787532F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293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93C71-0FE2-9926-A660-9FA64FA4C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AD93DC8-80A3-2BFC-4814-831B00D52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B58DB4-F7CF-0EBA-B9B2-DEA1F6F5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C5F9-3356-4A3F-BDC3-5934E6D8648B}" type="datetime1">
              <a:rPr lang="fr-FR" smtClean="0"/>
              <a:t>27/12/2022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4B0338-C449-1FD4-DC86-62CBD4BA6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7989F9-9AE6-2D47-DE09-0BAE9541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56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A7EF3-01C9-7D71-E560-04C0239E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3AF2B5-A946-AC2F-0707-15824B1FD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2D68DE-1303-CD3A-F276-F11BBFE9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6723-BB16-493C-A6CB-4B8FEA4BD159}" type="datetime1">
              <a:rPr lang="fr-FR" smtClean="0"/>
              <a:t>27/12/2022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2CF0DC-46C8-96C0-9313-00173AEA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CB4372-B4C4-1DC2-3041-54C5A7F8D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2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7B3BFE-3D72-0276-9197-8678E6572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757E0F-D2D4-51CA-0B9F-25300D866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5B0BBF-8692-643E-F1A2-61E26BB5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3FEC-5AEA-47F8-948E-F06E3C6F5EEC}" type="datetime1">
              <a:rPr lang="fr-FR" smtClean="0"/>
              <a:t>27/12/2022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73CDA2-0B59-64D9-BAAF-98138A0C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B8ADD3-0442-7D94-B18E-7DDEDD7F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85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DAC15A-6FCD-96CA-4311-E6412FF7B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7BEDA8-369C-9AAA-53E7-7540156CE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397725-6BD5-7633-8668-57D6E3CE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A247-854C-4F15-961C-8803C4CAECCB}" type="datetime1">
              <a:rPr lang="fr-FR" smtClean="0"/>
              <a:t>27/12/2022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A2E052-695D-AA15-24C2-9B741ED6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D0E3BF-84B5-A6C6-1F1B-52116920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03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FAAD1B-F072-196F-BD96-EF84F7E03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22E35A-1126-FA6D-97BB-313737FF1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C755A4-5693-9B7A-322B-9CB26427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805F-90C5-48AF-B6AD-7F42A8E7D0E8}" type="datetime1">
              <a:rPr lang="fr-FR" smtClean="0"/>
              <a:t>27/12/2022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C27C2E-395F-50FC-871F-52AE0091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7D3E1B-C011-20BA-FC11-6E4EE3F7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91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88847E-2D7C-EEFF-83BB-DC147085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FC7935-7B69-3AAC-876D-9B8566CCB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8A17AD-949F-8873-0F73-FA848766C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41A918-94AF-D01A-C619-E0D58167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E806-499E-499D-8550-8837AEEF5791}" type="datetime1">
              <a:rPr lang="fr-FR" smtClean="0"/>
              <a:t>27/12/2022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563639-555A-A439-B69C-EAE4C90A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D78E3A-30B1-9C56-274F-9E62AEAF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32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E825F8-EACF-8B3F-D1C8-0AC043953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AE5461-F8CD-96AF-DA08-2B8B40D60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4AE300-43D3-53E3-A0D1-832BEDEBA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8EB707C-EC55-64D1-A543-EFC226484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715EC12-DCB9-BA05-4889-72A397A72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10ECE04-71B1-BC95-EF18-834BFE65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5D4E-B161-44A6-9BAF-4901CC832E3D}" type="datetime1">
              <a:rPr lang="fr-FR" smtClean="0"/>
              <a:t>27/12/2022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C8ECD13-716C-7981-A317-A6AB7CDE6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23AFA28-D710-862B-663C-C9FB78FD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3E74C-913A-8455-F27C-805377DB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544420-5BA0-7108-15EA-FB6BC424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F40C-4069-4606-8D73-39D6D4F885CC}" type="datetime1">
              <a:rPr lang="fr-FR" smtClean="0"/>
              <a:t>27/12/2022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BFB328-1850-21AE-FB50-6E25C350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69535E-D1BE-3624-DFDC-D8F553A4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94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ED43B99-D8B5-5139-8DEC-E006CD0A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7343-14CB-48CF-A9EC-9FA646570F95}" type="datetime1">
              <a:rPr lang="fr-FR" smtClean="0"/>
              <a:t>27/12/2022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2450F55-07E7-9BD5-60EE-7911F8C11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738C40-2CA8-DCA5-A690-8A82B903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8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66547-26B3-0ADE-595E-4964C15A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1C6457-1864-1A5A-2FF8-441092B27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0653E6-1D92-6FE7-CA46-CF88B4888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38D866-8A55-05DF-DDA3-068A42BE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3134-7616-4766-A829-8D957F411575}" type="datetime1">
              <a:rPr lang="fr-FR" smtClean="0"/>
              <a:t>27/12/2022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A71ECE-9E4C-2BDC-1DC2-67911893E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0C0C14-E767-9678-F4AC-B5C57ED3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54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4B5FD-AC70-60B8-F960-A204BD06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7C3C5AA-0609-B473-D530-17F0655B4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54714AD-C1CD-064D-983F-3EF1ECC45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706EA0-8D03-09CA-1F34-B295CA3E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1317-8B86-461D-A585-5FC3E2853A44}" type="datetime1">
              <a:rPr lang="fr-FR" smtClean="0"/>
              <a:t>27/12/2022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A0E48E-452A-BC74-E70F-2BEC3E4D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709FCF-5C0F-5C3A-F9AA-888A1E5A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17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9697292-BFAD-A56F-26E9-63D0996FA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C647C5-4C91-3140-37C9-BA2F8CAC7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BA3ECD-9C05-4C68-D5AE-F257E835A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C19F1-6F95-44F7-9BFD-08FF1DEEFBE6}" type="datetime1">
              <a:rPr lang="fr-FR" smtClean="0"/>
              <a:t>27/12/2022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A94228-6802-F4D1-9DA9-5D324EB07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AE2791-32C8-1EFD-EA3F-152E29FDC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7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4D70A68-DC0A-1974-A75B-709F6E3F7456}"/>
              </a:ext>
            </a:extLst>
          </p:cNvPr>
          <p:cNvSpPr/>
          <p:nvPr/>
        </p:nvSpPr>
        <p:spPr>
          <a:xfrm>
            <a:off x="0" y="1884361"/>
            <a:ext cx="12192000" cy="12153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30BF72C0-0CFD-270E-0704-4CEF36FB3184}"/>
              </a:ext>
            </a:extLst>
          </p:cNvPr>
          <p:cNvSpPr txBox="1">
            <a:spLocks/>
          </p:cNvSpPr>
          <p:nvPr/>
        </p:nvSpPr>
        <p:spPr>
          <a:xfrm>
            <a:off x="2286000" y="4364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1F9E9DE0-5000-16FE-EEF6-905D898CE059}"/>
              </a:ext>
            </a:extLst>
          </p:cNvPr>
          <p:cNvSpPr txBox="1">
            <a:spLocks/>
          </p:cNvSpPr>
          <p:nvPr/>
        </p:nvSpPr>
        <p:spPr>
          <a:xfrm>
            <a:off x="2743200" y="4821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1C7A62B1-CCC3-B69D-903A-ABE900554EA4}"/>
              </a:ext>
            </a:extLst>
          </p:cNvPr>
          <p:cNvSpPr txBox="1">
            <a:spLocks/>
          </p:cNvSpPr>
          <p:nvPr/>
        </p:nvSpPr>
        <p:spPr>
          <a:xfrm>
            <a:off x="2895600" y="49736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8425F50E-695C-BDA4-E7BE-ED2BF4AA6185}"/>
              </a:ext>
            </a:extLst>
          </p:cNvPr>
          <p:cNvSpPr txBox="1">
            <a:spLocks/>
          </p:cNvSpPr>
          <p:nvPr/>
        </p:nvSpPr>
        <p:spPr>
          <a:xfrm>
            <a:off x="3048000" y="5126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8" name="Sous-titre 2">
            <a:extLst>
              <a:ext uri="{FF2B5EF4-FFF2-40B4-BE49-F238E27FC236}">
                <a16:creationId xmlns:a16="http://schemas.microsoft.com/office/drawing/2014/main" id="{05A98858-3225-52BD-287B-37B8F8FFDCE5}"/>
              </a:ext>
            </a:extLst>
          </p:cNvPr>
          <p:cNvSpPr txBox="1">
            <a:spLocks/>
          </p:cNvSpPr>
          <p:nvPr/>
        </p:nvSpPr>
        <p:spPr>
          <a:xfrm>
            <a:off x="3200400" y="5278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9" name="Sous-titre 2">
            <a:extLst>
              <a:ext uri="{FF2B5EF4-FFF2-40B4-BE49-F238E27FC236}">
                <a16:creationId xmlns:a16="http://schemas.microsoft.com/office/drawing/2014/main" id="{48BEE15B-CBA7-C274-9D35-2C5491D7229D}"/>
              </a:ext>
            </a:extLst>
          </p:cNvPr>
          <p:cNvSpPr txBox="1">
            <a:spLocks/>
          </p:cNvSpPr>
          <p:nvPr/>
        </p:nvSpPr>
        <p:spPr>
          <a:xfrm>
            <a:off x="3352800" y="54308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0" name="Sous-titre 2">
            <a:extLst>
              <a:ext uri="{FF2B5EF4-FFF2-40B4-BE49-F238E27FC236}">
                <a16:creationId xmlns:a16="http://schemas.microsoft.com/office/drawing/2014/main" id="{4667ADAF-23A6-C47F-70C8-A7C93B354B71}"/>
              </a:ext>
            </a:extLst>
          </p:cNvPr>
          <p:cNvSpPr txBox="1">
            <a:spLocks/>
          </p:cNvSpPr>
          <p:nvPr/>
        </p:nvSpPr>
        <p:spPr>
          <a:xfrm>
            <a:off x="3505200" y="5583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2" name="Sous-titre 2">
            <a:extLst>
              <a:ext uri="{FF2B5EF4-FFF2-40B4-BE49-F238E27FC236}">
                <a16:creationId xmlns:a16="http://schemas.microsoft.com/office/drawing/2014/main" id="{B6234BCC-BD4A-63CA-08C7-65FEEE085DC7}"/>
              </a:ext>
            </a:extLst>
          </p:cNvPr>
          <p:cNvSpPr txBox="1">
            <a:spLocks/>
          </p:cNvSpPr>
          <p:nvPr/>
        </p:nvSpPr>
        <p:spPr>
          <a:xfrm>
            <a:off x="3810000" y="5888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3" name="Sous-titre 2">
            <a:extLst>
              <a:ext uri="{FF2B5EF4-FFF2-40B4-BE49-F238E27FC236}">
                <a16:creationId xmlns:a16="http://schemas.microsoft.com/office/drawing/2014/main" id="{4CD39588-2055-9BCD-958B-628BAB51540B}"/>
              </a:ext>
            </a:extLst>
          </p:cNvPr>
          <p:cNvSpPr txBox="1">
            <a:spLocks/>
          </p:cNvSpPr>
          <p:nvPr/>
        </p:nvSpPr>
        <p:spPr>
          <a:xfrm>
            <a:off x="3962400" y="6040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4" name="Sous-titre 2">
            <a:extLst>
              <a:ext uri="{FF2B5EF4-FFF2-40B4-BE49-F238E27FC236}">
                <a16:creationId xmlns:a16="http://schemas.microsoft.com/office/drawing/2014/main" id="{58188BA5-A0A9-25C5-3DFE-417ABE1E33FE}"/>
              </a:ext>
            </a:extLst>
          </p:cNvPr>
          <p:cNvSpPr txBox="1">
            <a:spLocks/>
          </p:cNvSpPr>
          <p:nvPr/>
        </p:nvSpPr>
        <p:spPr>
          <a:xfrm>
            <a:off x="4114800" y="61928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5" name="Sous-titre 2">
            <a:extLst>
              <a:ext uri="{FF2B5EF4-FFF2-40B4-BE49-F238E27FC236}">
                <a16:creationId xmlns:a16="http://schemas.microsoft.com/office/drawing/2014/main" id="{48435012-64A9-7A3F-A7B1-AFBEA4D457AA}"/>
              </a:ext>
            </a:extLst>
          </p:cNvPr>
          <p:cNvSpPr txBox="1">
            <a:spLocks/>
          </p:cNvSpPr>
          <p:nvPr/>
        </p:nvSpPr>
        <p:spPr>
          <a:xfrm>
            <a:off x="4267200" y="6345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6" name="Sous-titre 2">
            <a:extLst>
              <a:ext uri="{FF2B5EF4-FFF2-40B4-BE49-F238E27FC236}">
                <a16:creationId xmlns:a16="http://schemas.microsoft.com/office/drawing/2014/main" id="{7859798D-8922-65D0-2D90-A60F2999C9E4}"/>
              </a:ext>
            </a:extLst>
          </p:cNvPr>
          <p:cNvSpPr txBox="1">
            <a:spLocks/>
          </p:cNvSpPr>
          <p:nvPr/>
        </p:nvSpPr>
        <p:spPr>
          <a:xfrm>
            <a:off x="4419600" y="64976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B72E6CB-12AD-55D4-6077-3BC36C510D04}"/>
              </a:ext>
            </a:extLst>
          </p:cNvPr>
          <p:cNvSpPr txBox="1"/>
          <p:nvPr/>
        </p:nvSpPr>
        <p:spPr>
          <a:xfrm>
            <a:off x="0" y="2108855"/>
            <a:ext cx="1219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latin typeface="Times" pitchFamily="2" charset="0"/>
              </a:rPr>
              <a:t>Projet n°6 </a:t>
            </a:r>
            <a:r>
              <a:rPr lang="fr-FR" sz="2800" dirty="0">
                <a:latin typeface="Times" pitchFamily="2" charset="0"/>
                <a:ea typeface="Malgun Gothic" panose="020B0503020000020004" pitchFamily="34" charset="-127"/>
                <a:cs typeface="Arimo" panose="020B0604020202020204" pitchFamily="34" charset="0"/>
              </a:rPr>
              <a:t>Classifiez automatiquement des biens de consommation</a:t>
            </a:r>
            <a:br>
              <a:rPr lang="fr-FR" sz="2800" b="1" dirty="0">
                <a:latin typeface="Times" pitchFamily="2" charset="0"/>
                <a:ea typeface="Malgun Gothic" panose="020B0503020000020004" pitchFamily="34" charset="-127"/>
                <a:cs typeface="Arimo" panose="020B0604020202020204" pitchFamily="34" charset="0"/>
              </a:rPr>
            </a:br>
            <a:endParaRPr lang="fr-FR" sz="2800" dirty="0">
              <a:latin typeface="Times" pitchFamily="2" charset="0"/>
            </a:endParaRPr>
          </a:p>
        </p:txBody>
      </p:sp>
      <p:sp>
        <p:nvSpPr>
          <p:cNvPr id="35" name="Sous-titre 2">
            <a:extLst>
              <a:ext uri="{FF2B5EF4-FFF2-40B4-BE49-F238E27FC236}">
                <a16:creationId xmlns:a16="http://schemas.microsoft.com/office/drawing/2014/main" id="{812BAB46-E787-1FC1-0069-53EFA8D5E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800" y="4020081"/>
            <a:ext cx="5384799" cy="1655762"/>
          </a:xfrm>
        </p:spPr>
        <p:txBody>
          <a:bodyPr/>
          <a:lstStyle/>
          <a:p>
            <a:r>
              <a:rPr lang="fr-FR" dirty="0">
                <a:latin typeface="Times" pitchFamily="2" charset="0"/>
              </a:rPr>
              <a:t>Soutenance de Projet : 26/12/2022 </a:t>
            </a:r>
          </a:p>
          <a:p>
            <a:r>
              <a:rPr lang="fr-FR" dirty="0">
                <a:latin typeface="Times" pitchFamily="2" charset="0"/>
              </a:rPr>
              <a:t>ASSALI Mohamed</a:t>
            </a:r>
          </a:p>
          <a:p>
            <a:endParaRPr lang="fr-FR" dirty="0"/>
          </a:p>
        </p:txBody>
      </p:sp>
      <p:pic>
        <p:nvPicPr>
          <p:cNvPr id="21" name="Picture 2" descr="Avis Openclassrooms, se former en ligne | On a testé pour toi">
            <a:extLst>
              <a:ext uri="{FF2B5EF4-FFF2-40B4-BE49-F238E27FC236}">
                <a16:creationId xmlns:a16="http://schemas.microsoft.com/office/drawing/2014/main" id="{E0A465A6-B2A4-4BCF-1A68-6EA34F86A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" y="10455"/>
            <a:ext cx="2980678" cy="142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949949D8-0A45-07E4-5427-6A15DEC2C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109" y="10455"/>
            <a:ext cx="2350655" cy="164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68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E56676D2-3CCD-B462-D84E-6DE792562856}"/>
              </a:ext>
            </a:extLst>
          </p:cNvPr>
          <p:cNvSpPr txBox="1"/>
          <p:nvPr/>
        </p:nvSpPr>
        <p:spPr>
          <a:xfrm>
            <a:off x="663864" y="1411140"/>
            <a:ext cx="9004300" cy="4035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fr-FR" sz="2500" dirty="0">
                <a:solidFill>
                  <a:schemeClr val="bg2">
                    <a:lumMod val="90000"/>
                  </a:schemeClr>
                </a:solidFill>
                <a:latin typeface="Times" pitchFamily="2" charset="0"/>
              </a:rPr>
              <a:t>Rappel de la problématique et présentation du jeu de données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fr-FR" sz="2500" dirty="0">
                <a:latin typeface="Times" pitchFamily="2" charset="0"/>
              </a:rPr>
              <a:t>Prétraitements et clustering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500" dirty="0">
                <a:latin typeface="Times" pitchFamily="2" charset="0"/>
              </a:rPr>
              <a:t>Données textuelles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500" dirty="0">
                <a:solidFill>
                  <a:schemeClr val="bg2">
                    <a:lumMod val="90000"/>
                  </a:schemeClr>
                </a:solidFill>
                <a:latin typeface="Times" pitchFamily="2" charset="0"/>
              </a:rPr>
              <a:t>Données visuelles 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500" dirty="0">
                <a:solidFill>
                  <a:schemeClr val="bg2">
                    <a:lumMod val="90000"/>
                  </a:schemeClr>
                </a:solidFill>
                <a:latin typeface="Times" pitchFamily="2" charset="0"/>
              </a:rPr>
              <a:t>Approche combinée</a:t>
            </a:r>
          </a:p>
          <a:p>
            <a:pPr>
              <a:lnSpc>
                <a:spcPct val="200000"/>
              </a:lnSpc>
            </a:pPr>
            <a:r>
              <a:rPr lang="fr-FR" sz="2500" dirty="0">
                <a:solidFill>
                  <a:schemeClr val="bg2">
                    <a:lumMod val="90000"/>
                  </a:schemeClr>
                </a:solidFill>
                <a:latin typeface="Times" pitchFamily="2" charset="0"/>
              </a:rPr>
              <a:t>III.  Conclusion</a:t>
            </a: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E14A4EBA-5BE5-D44E-FC52-C446169EF638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0145A505-402D-2F1D-C2CE-19608D22C5AF}"/>
              </a:ext>
            </a:extLst>
          </p:cNvPr>
          <p:cNvSpPr txBox="1"/>
          <p:nvPr/>
        </p:nvSpPr>
        <p:spPr>
          <a:xfrm>
            <a:off x="0" y="17912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 err="1">
                <a:latin typeface="Times" pitchFamily="2" charset="0"/>
              </a:rPr>
              <a:t>Outline</a:t>
            </a:r>
            <a:endParaRPr lang="fr-FR" sz="3200" dirty="0">
              <a:latin typeface="Times" pitchFamily="2" charset="0"/>
            </a:endParaRP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07213ECD-0B54-C6D8-65BB-44118500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10</a:t>
            </a:fld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259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4A6CA535-4C61-569A-5231-A8FF4408BB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4345919"/>
              </p:ext>
            </p:extLst>
          </p:nvPr>
        </p:nvGraphicFramePr>
        <p:xfrm>
          <a:off x="917174" y="1070939"/>
          <a:ext cx="10097790" cy="1675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5FEF33E-19E0-9379-42C2-73D1D4971E8C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13261B49-9E59-5D70-F45D-D94E899108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9737" y="4741375"/>
            <a:ext cx="9552663" cy="101947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2FCDDF6-0D97-FAA1-A6DA-A22F4949E1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6739" y="2900178"/>
            <a:ext cx="9166068" cy="184119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4EBA888-9A1E-85B7-C648-9BDDC4AF38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6739" y="5744465"/>
            <a:ext cx="8811445" cy="93441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EB4467A-B2E5-12BC-6B0B-5D1AD6984950}"/>
              </a:ext>
            </a:extLst>
          </p:cNvPr>
          <p:cNvSpPr txBox="1"/>
          <p:nvPr/>
        </p:nvSpPr>
        <p:spPr>
          <a:xfrm>
            <a:off x="0" y="17912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</a:rPr>
              <a:t>Données textuelles: Prétraitement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0A338FCC-AA21-8815-0B73-DF25C08A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11</a:t>
            </a:fld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702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84A03A8C-BC51-907B-0C69-0BD28A296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1" y="1284862"/>
            <a:ext cx="8336279" cy="36069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217C7EE-6E1F-4E85-F447-660BE8E6B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319" y="1337268"/>
            <a:ext cx="2997526" cy="2979789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3D90316-7029-98FA-019F-DA0D0D34E483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726E7A18-97AC-2AE2-9AAE-82D4B6B8F38F}"/>
              </a:ext>
            </a:extLst>
          </p:cNvPr>
          <p:cNvSpPr txBox="1"/>
          <p:nvPr/>
        </p:nvSpPr>
        <p:spPr>
          <a:xfrm>
            <a:off x="0" y="17912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</a:rPr>
              <a:t>Données textuelles:  Classifieur non supervisé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A11AC1C-0E2E-BC6C-A3E1-F2DD361390B4}"/>
              </a:ext>
            </a:extLst>
          </p:cNvPr>
          <p:cNvSpPr txBox="1"/>
          <p:nvPr/>
        </p:nvSpPr>
        <p:spPr>
          <a:xfrm>
            <a:off x="2683842" y="894876"/>
            <a:ext cx="1062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Times" pitchFamily="2" charset="0"/>
              </a:rPr>
              <a:t>PCA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C905E4E-3E10-D52F-BCE4-C063DBCD7919}"/>
              </a:ext>
            </a:extLst>
          </p:cNvPr>
          <p:cNvSpPr txBox="1"/>
          <p:nvPr/>
        </p:nvSpPr>
        <p:spPr>
          <a:xfrm>
            <a:off x="9013641" y="999001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Times" pitchFamily="2" charset="0"/>
              </a:rPr>
              <a:t>K-</a:t>
            </a:r>
            <a:r>
              <a:rPr lang="fr-FR" sz="2400" dirty="0" err="1">
                <a:latin typeface="Times" pitchFamily="2" charset="0"/>
              </a:rPr>
              <a:t>means</a:t>
            </a:r>
            <a:endParaRPr lang="fr-FR" sz="2400" dirty="0">
              <a:latin typeface="Times" pitchFamily="2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2B5E261-5A74-52A4-75CC-D056EF530F95}"/>
              </a:ext>
            </a:extLst>
          </p:cNvPr>
          <p:cNvSpPr txBox="1"/>
          <p:nvPr/>
        </p:nvSpPr>
        <p:spPr>
          <a:xfrm>
            <a:off x="0" y="5311860"/>
            <a:ext cx="11736845" cy="1331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>
                <a:latin typeface="Times" pitchFamily="2" charset="0"/>
              </a:rPr>
              <a:t>		     </a:t>
            </a:r>
            <a:r>
              <a:rPr lang="fr-FR" sz="2800" b="1" dirty="0">
                <a:latin typeface="Times" pitchFamily="2" charset="0"/>
              </a:rPr>
              <a:t>Clustering non supervisé : résultat non concluant</a:t>
            </a:r>
          </a:p>
          <a:p>
            <a:pPr>
              <a:lnSpc>
                <a:spcPct val="150000"/>
              </a:lnSpc>
            </a:pPr>
            <a:r>
              <a:rPr lang="fr-FR" sz="2800" dirty="0">
                <a:latin typeface="Times" pitchFamily="2" charset="0"/>
              </a:rPr>
              <a:t> 		      </a:t>
            </a:r>
            <a:r>
              <a:rPr lang="fr-FR" sz="2800" b="1" dirty="0">
                <a:latin typeface="Times" pitchFamily="2" charset="0"/>
              </a:rPr>
              <a:t>Alternative envisageable : apprentissage supervisé</a:t>
            </a:r>
          </a:p>
        </p:txBody>
      </p:sp>
      <p:sp>
        <p:nvSpPr>
          <p:cNvPr id="11" name="Flèche vers la droite 10">
            <a:extLst>
              <a:ext uri="{FF2B5EF4-FFF2-40B4-BE49-F238E27FC236}">
                <a16:creationId xmlns:a16="http://schemas.microsoft.com/office/drawing/2014/main" id="{DBBA4F47-256B-032A-60F0-68673CAFFBE0}"/>
              </a:ext>
            </a:extLst>
          </p:cNvPr>
          <p:cNvSpPr/>
          <p:nvPr/>
        </p:nvSpPr>
        <p:spPr>
          <a:xfrm>
            <a:off x="455155" y="5462876"/>
            <a:ext cx="1593212" cy="514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a droite 11">
            <a:extLst>
              <a:ext uri="{FF2B5EF4-FFF2-40B4-BE49-F238E27FC236}">
                <a16:creationId xmlns:a16="http://schemas.microsoft.com/office/drawing/2014/main" id="{25CDF81B-7193-4C15-54BD-B94A9223BEFB}"/>
              </a:ext>
            </a:extLst>
          </p:cNvPr>
          <p:cNvSpPr/>
          <p:nvPr/>
        </p:nvSpPr>
        <p:spPr>
          <a:xfrm>
            <a:off x="455155" y="6141213"/>
            <a:ext cx="1593212" cy="514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765C1CB7-D32E-9948-42E7-31D141E4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12</a:t>
            </a:fld>
            <a:endParaRPr lang="fr-FR" sz="2400" b="1" dirty="0">
              <a:solidFill>
                <a:srgbClr val="FF0000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65F92E2-6534-D247-028A-A66719B7D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9468" y="4500517"/>
            <a:ext cx="2699440" cy="15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95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D84E524-1F33-9095-390D-3E5465A4F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7444"/>
            <a:ext cx="4211769" cy="3160363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B2A9DB1E-75C0-87F6-D5C3-7BD90CE369A0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1BFF9337-0FF8-172D-5982-03F8D9E38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566" y="1917444"/>
            <a:ext cx="4211783" cy="316037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0DBCC51-9B4B-B5BA-5093-DD126BD8C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146" y="1917444"/>
            <a:ext cx="4028854" cy="302311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595874A-3F49-775D-FC82-AEE8C6FAC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8184" y="915310"/>
            <a:ext cx="1911925" cy="62550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9D21FE8-98AC-C311-8932-F79B9BF226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287" y="1025409"/>
            <a:ext cx="2684895" cy="610727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E58EC54-3699-EBFA-FEA7-7A5E97413F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2625" y="1001901"/>
            <a:ext cx="4558134" cy="49413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1020FEE-9150-D845-3127-2E9D0D943832}"/>
              </a:ext>
            </a:extLst>
          </p:cNvPr>
          <p:cNvSpPr txBox="1"/>
          <p:nvPr/>
        </p:nvSpPr>
        <p:spPr>
          <a:xfrm>
            <a:off x="227577" y="5326870"/>
            <a:ext cx="11736845" cy="684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>
                <a:latin typeface="Times" pitchFamily="2" charset="0"/>
              </a:rPr>
              <a:t>		     </a:t>
            </a:r>
            <a:r>
              <a:rPr lang="fr-FR" sz="2800" b="1" dirty="0">
                <a:latin typeface="Times" pitchFamily="2" charset="0"/>
              </a:rPr>
              <a:t>Clustering supervisé : résultat concluant</a:t>
            </a:r>
          </a:p>
        </p:txBody>
      </p:sp>
      <p:sp>
        <p:nvSpPr>
          <p:cNvPr id="3" name="Flèche vers la droite 2">
            <a:extLst>
              <a:ext uri="{FF2B5EF4-FFF2-40B4-BE49-F238E27FC236}">
                <a16:creationId xmlns:a16="http://schemas.microsoft.com/office/drawing/2014/main" id="{428308AB-F0B4-8220-AFD1-E1A801B38235}"/>
              </a:ext>
            </a:extLst>
          </p:cNvPr>
          <p:cNvSpPr/>
          <p:nvPr/>
        </p:nvSpPr>
        <p:spPr>
          <a:xfrm>
            <a:off x="455155" y="5449112"/>
            <a:ext cx="1593212" cy="514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9EFA008-C164-1EDC-489F-B02149EF6D47}"/>
              </a:ext>
            </a:extLst>
          </p:cNvPr>
          <p:cNvSpPr txBox="1"/>
          <p:nvPr/>
        </p:nvSpPr>
        <p:spPr>
          <a:xfrm>
            <a:off x="0" y="17912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</a:rPr>
              <a:t>Données textuelles:  Classifieurs supervisés</a:t>
            </a:r>
          </a:p>
        </p:txBody>
      </p:sp>
      <p:sp>
        <p:nvSpPr>
          <p:cNvPr id="8" name="Espace réservé du numéro de diapositive 3">
            <a:extLst>
              <a:ext uri="{FF2B5EF4-FFF2-40B4-BE49-F238E27FC236}">
                <a16:creationId xmlns:a16="http://schemas.microsoft.com/office/drawing/2014/main" id="{0ABF2AE0-94E4-C267-6A65-E48B36DA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13</a:t>
            </a:fld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421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E56676D2-3CCD-B462-D84E-6DE792562856}"/>
              </a:ext>
            </a:extLst>
          </p:cNvPr>
          <p:cNvSpPr txBox="1"/>
          <p:nvPr/>
        </p:nvSpPr>
        <p:spPr>
          <a:xfrm>
            <a:off x="663864" y="1411140"/>
            <a:ext cx="9004300" cy="4035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fr-FR" sz="2500" dirty="0">
                <a:solidFill>
                  <a:schemeClr val="bg2">
                    <a:lumMod val="90000"/>
                  </a:schemeClr>
                </a:solidFill>
                <a:latin typeface="Times" pitchFamily="2" charset="0"/>
              </a:rPr>
              <a:t>Rappel de la problématique et présentation du jeu de données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fr-FR" sz="2500" dirty="0">
                <a:latin typeface="Times" pitchFamily="2" charset="0"/>
              </a:rPr>
              <a:t>Prétraitements et clustering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500" dirty="0">
                <a:solidFill>
                  <a:schemeClr val="bg2">
                    <a:lumMod val="75000"/>
                  </a:schemeClr>
                </a:solidFill>
                <a:latin typeface="Times" pitchFamily="2" charset="0"/>
              </a:rPr>
              <a:t>Données textuelles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500" dirty="0">
                <a:latin typeface="Times" pitchFamily="2" charset="0"/>
              </a:rPr>
              <a:t>Données visuelles 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500" dirty="0">
                <a:solidFill>
                  <a:schemeClr val="bg2">
                    <a:lumMod val="90000"/>
                  </a:schemeClr>
                </a:solidFill>
                <a:latin typeface="Times" pitchFamily="2" charset="0"/>
              </a:rPr>
              <a:t>Approche combinée</a:t>
            </a:r>
          </a:p>
          <a:p>
            <a:pPr>
              <a:lnSpc>
                <a:spcPct val="200000"/>
              </a:lnSpc>
            </a:pPr>
            <a:r>
              <a:rPr lang="fr-FR" sz="2500" dirty="0">
                <a:solidFill>
                  <a:schemeClr val="bg2">
                    <a:lumMod val="90000"/>
                  </a:schemeClr>
                </a:solidFill>
                <a:latin typeface="Times" pitchFamily="2" charset="0"/>
              </a:rPr>
              <a:t>III.  Conclusion</a:t>
            </a: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E14A4EBA-5BE5-D44E-FC52-C446169EF638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0145A505-402D-2F1D-C2CE-19608D22C5AF}"/>
              </a:ext>
            </a:extLst>
          </p:cNvPr>
          <p:cNvSpPr txBox="1"/>
          <p:nvPr/>
        </p:nvSpPr>
        <p:spPr>
          <a:xfrm>
            <a:off x="0" y="17912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 err="1">
                <a:latin typeface="Times" pitchFamily="2" charset="0"/>
              </a:rPr>
              <a:t>Outline</a:t>
            </a:r>
            <a:endParaRPr lang="fr-FR" sz="3200" dirty="0">
              <a:latin typeface="Times" pitchFamily="2" charset="0"/>
            </a:endParaRP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C11072BA-8AE5-7B06-253A-4BE4E275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14</a:t>
            </a:fld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641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7E9E7B6-4329-F37F-B58A-E74596E4A00A}"/>
              </a:ext>
            </a:extLst>
          </p:cNvPr>
          <p:cNvSpPr/>
          <p:nvPr/>
        </p:nvSpPr>
        <p:spPr>
          <a:xfrm>
            <a:off x="3742287" y="5979305"/>
            <a:ext cx="3132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Times" pitchFamily="2" charset="0"/>
              </a:rPr>
              <a:t>Extraction de </a:t>
            </a:r>
            <a:r>
              <a:rPr lang="fr-FR" dirty="0" err="1">
                <a:latin typeface="Times" pitchFamily="2" charset="0"/>
              </a:rPr>
              <a:t>features</a:t>
            </a:r>
            <a:r>
              <a:rPr lang="fr-FR" dirty="0">
                <a:latin typeface="Times" pitchFamily="2" charset="0"/>
              </a:rPr>
              <a:t>  </a:t>
            </a:r>
            <a:r>
              <a:rPr lang="fr-FR" b="1" dirty="0">
                <a:latin typeface="Times" pitchFamily="2" charset="0"/>
              </a:rPr>
              <a:t>(SIFT)</a:t>
            </a:r>
            <a:endParaRPr lang="fr-FR" b="1" i="0" dirty="0">
              <a:effectLst/>
              <a:latin typeface="Times" pitchFamily="2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D2877A5-420C-C281-06F0-DE93650FB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676" y="2635067"/>
            <a:ext cx="3132858" cy="321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1CBC426-926F-4879-591C-94E4B4D56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74" y="1044179"/>
            <a:ext cx="2444301" cy="244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B380F279-44FB-6FD7-D3E7-0AFE33DA2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981" y="1044179"/>
            <a:ext cx="2793519" cy="279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9433A2C-4FCF-4003-6FF3-6EB2D36F9E92}"/>
              </a:ext>
            </a:extLst>
          </p:cNvPr>
          <p:cNvSpPr/>
          <p:nvPr/>
        </p:nvSpPr>
        <p:spPr>
          <a:xfrm>
            <a:off x="3579545" y="1044179"/>
            <a:ext cx="320312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latin typeface="Times" pitchFamily="2" charset="0"/>
              </a:rPr>
              <a:t>1) Noir et blanc</a:t>
            </a:r>
          </a:p>
          <a:p>
            <a:r>
              <a:rPr lang="fr-FR" sz="2400" b="1" dirty="0">
                <a:latin typeface="Times" pitchFamily="2" charset="0"/>
              </a:rPr>
              <a:t>2) Réduction de bruit</a:t>
            </a:r>
          </a:p>
          <a:p>
            <a:r>
              <a:rPr lang="fr-FR" sz="2400" b="1" dirty="0">
                <a:latin typeface="Times" pitchFamily="2" charset="0"/>
              </a:rPr>
              <a:t>3) égaliseur </a:t>
            </a:r>
          </a:p>
          <a:p>
            <a:r>
              <a:rPr lang="fr-FR" sz="2400" b="1" dirty="0">
                <a:latin typeface="Times" pitchFamily="2" charset="0"/>
              </a:rPr>
              <a:t>4) Redimensionnement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1739EBF-AD64-6FFA-EC11-3A573CA6202C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87FA1AA2-A134-DAE6-12BB-3C417CE7EEC9}"/>
              </a:ext>
            </a:extLst>
          </p:cNvPr>
          <p:cNvSpPr txBox="1"/>
          <p:nvPr/>
        </p:nvSpPr>
        <p:spPr>
          <a:xfrm>
            <a:off x="0" y="17912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</a:rPr>
              <a:t>Données visuelles: Prétraitement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4B39FD9F-69FA-AB9B-8F93-A525307E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15</a:t>
            </a:fld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719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67843DE-73C1-A492-2CFC-01F74381C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6339"/>
            <a:ext cx="4750849" cy="2997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B82554C-31E6-5C3B-A27E-B41EB517C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407" y="1160722"/>
            <a:ext cx="4165289" cy="3178391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DAC9AD8B-01F5-479C-27E3-25E43B0D6F1F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182EBA67-3377-11B3-EE43-CDB4E9E52E55}"/>
              </a:ext>
            </a:extLst>
          </p:cNvPr>
          <p:cNvSpPr txBox="1"/>
          <p:nvPr/>
        </p:nvSpPr>
        <p:spPr>
          <a:xfrm>
            <a:off x="4868983" y="4404084"/>
            <a:ext cx="517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Times" pitchFamily="2" charset="0"/>
              </a:rPr>
              <a:t>Coefficient de silhouette est maximum pour 2 clusters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031CA4B-BFEA-100F-86CA-CF23C7EBF364}"/>
              </a:ext>
            </a:extLst>
          </p:cNvPr>
          <p:cNvSpPr txBox="1"/>
          <p:nvPr/>
        </p:nvSpPr>
        <p:spPr>
          <a:xfrm>
            <a:off x="0" y="179121"/>
            <a:ext cx="1219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</a:rPr>
              <a:t>Données visuelles: </a:t>
            </a:r>
            <a:r>
              <a:rPr lang="fr-FR" sz="3200" dirty="0">
                <a:solidFill>
                  <a:srgbClr val="000000"/>
                </a:solidFill>
                <a:latin typeface="Times" pitchFamily="2" charset="0"/>
              </a:rPr>
              <a:t>Classification non supervisée</a:t>
            </a:r>
            <a:endParaRPr lang="fr-FR" sz="3200" i="0" dirty="0">
              <a:solidFill>
                <a:srgbClr val="000000"/>
              </a:solidFill>
              <a:effectLst/>
              <a:latin typeface="Times" pitchFamily="2" charset="0"/>
            </a:endParaRPr>
          </a:p>
          <a:p>
            <a:pPr algn="ctr"/>
            <a:endParaRPr lang="fr-FR" sz="3200" dirty="0">
              <a:latin typeface="Times" pitchFamily="2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6C0AE37-9C38-C039-5C2D-021342233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2378" y="1128988"/>
            <a:ext cx="2924939" cy="287043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34B5E4F-1C64-DE75-5267-4FA49CF7CDA2}"/>
              </a:ext>
            </a:extLst>
          </p:cNvPr>
          <p:cNvSpPr txBox="1"/>
          <p:nvPr/>
        </p:nvSpPr>
        <p:spPr>
          <a:xfrm>
            <a:off x="0" y="4936094"/>
            <a:ext cx="11736845" cy="684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>
                <a:latin typeface="Times" pitchFamily="2" charset="0"/>
              </a:rPr>
              <a:t>		        </a:t>
            </a:r>
            <a:r>
              <a:rPr lang="fr-FR" sz="2800" b="1" dirty="0">
                <a:latin typeface="Times" pitchFamily="2" charset="0"/>
              </a:rPr>
              <a:t>Clustering non supervisé : résultat non concluant</a:t>
            </a:r>
          </a:p>
        </p:txBody>
      </p:sp>
      <p:sp>
        <p:nvSpPr>
          <p:cNvPr id="13" name="Flèche vers la droite 12">
            <a:extLst>
              <a:ext uri="{FF2B5EF4-FFF2-40B4-BE49-F238E27FC236}">
                <a16:creationId xmlns:a16="http://schemas.microsoft.com/office/drawing/2014/main" id="{E04E306D-C317-682F-5F5B-5172E480648E}"/>
              </a:ext>
            </a:extLst>
          </p:cNvPr>
          <p:cNvSpPr/>
          <p:nvPr/>
        </p:nvSpPr>
        <p:spPr>
          <a:xfrm>
            <a:off x="583171" y="5062657"/>
            <a:ext cx="1593212" cy="514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BAF4F120-5528-1E30-FB7A-6593826B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16</a:t>
            </a:fld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0F165-0E14-FE1E-1E35-EFF01D5E6ED6}"/>
              </a:ext>
            </a:extLst>
          </p:cNvPr>
          <p:cNvSpPr/>
          <p:nvPr/>
        </p:nvSpPr>
        <p:spPr>
          <a:xfrm>
            <a:off x="4750849" y="837594"/>
            <a:ext cx="7441151" cy="2913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E967910-2E97-BAFF-4355-492DE883F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7695" y="3931232"/>
            <a:ext cx="2958224" cy="22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02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A1CBDC0-7F50-EE52-1868-FC771D92934B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35B60D6D-3321-4B5C-EFB1-D5C3A3917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128" y="1796509"/>
            <a:ext cx="5608716" cy="180776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8C417D2-5524-70E6-BA74-1979BBB0BDB4}"/>
              </a:ext>
            </a:extLst>
          </p:cNvPr>
          <p:cNvSpPr txBox="1"/>
          <p:nvPr/>
        </p:nvSpPr>
        <p:spPr>
          <a:xfrm>
            <a:off x="0" y="179121"/>
            <a:ext cx="1219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</a:rPr>
              <a:t>Données visuelles: </a:t>
            </a:r>
            <a:r>
              <a:rPr lang="fr-FR" sz="3200" dirty="0">
                <a:solidFill>
                  <a:srgbClr val="000000"/>
                </a:solidFill>
                <a:latin typeface="Times" pitchFamily="2" charset="0"/>
              </a:rPr>
              <a:t>Classification supervisée</a:t>
            </a:r>
            <a:endParaRPr lang="fr-FR" sz="3200" i="0" dirty="0">
              <a:solidFill>
                <a:srgbClr val="000000"/>
              </a:solidFill>
              <a:effectLst/>
              <a:latin typeface="Times" pitchFamily="2" charset="0"/>
            </a:endParaRPr>
          </a:p>
          <a:p>
            <a:pPr algn="ctr"/>
            <a:endParaRPr lang="fr-FR" sz="3200" dirty="0">
              <a:latin typeface="Times" pitchFamily="2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D5B80EE-B56C-0CA8-5391-343DAED5B649}"/>
              </a:ext>
            </a:extLst>
          </p:cNvPr>
          <p:cNvSpPr txBox="1"/>
          <p:nvPr/>
        </p:nvSpPr>
        <p:spPr>
          <a:xfrm>
            <a:off x="397334" y="1010117"/>
            <a:ext cx="49252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0" i="0" dirty="0">
                <a:solidFill>
                  <a:srgbClr val="000000"/>
                </a:solidFill>
                <a:effectLst/>
                <a:latin typeface="Times" pitchFamily="2" charset="0"/>
              </a:rPr>
              <a:t>Model VGG16</a:t>
            </a:r>
            <a:endParaRPr lang="fr-FR" sz="2400" dirty="0">
              <a:latin typeface="Times" pitchFamily="2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A8AF9F0-4D20-5CC4-BE0A-5802B3071AC0}"/>
              </a:ext>
            </a:extLst>
          </p:cNvPr>
          <p:cNvSpPr txBox="1"/>
          <p:nvPr/>
        </p:nvSpPr>
        <p:spPr>
          <a:xfrm>
            <a:off x="7364674" y="3990955"/>
            <a:ext cx="44491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0" i="0" dirty="0">
                <a:solidFill>
                  <a:srgbClr val="000000"/>
                </a:solidFill>
                <a:effectLst/>
                <a:latin typeface="Times" pitchFamily="2" charset="0"/>
              </a:rPr>
              <a:t>Entrainement des derniers couches</a:t>
            </a:r>
            <a:endParaRPr lang="fr-FR" sz="2400" dirty="0">
              <a:latin typeface="Times" pitchFamily="2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D2E81B1-5FF2-1945-C303-0AEE814418D3}"/>
              </a:ext>
            </a:extLst>
          </p:cNvPr>
          <p:cNvSpPr txBox="1"/>
          <p:nvPr/>
        </p:nvSpPr>
        <p:spPr>
          <a:xfrm>
            <a:off x="263856" y="5300965"/>
            <a:ext cx="10927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00"/>
                </a:solidFill>
                <a:latin typeface="Times" pitchFamily="2" charset="0"/>
              </a:rPr>
              <a:t>                             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Times" pitchFamily="2" charset="0"/>
              </a:rPr>
              <a:t>VGG16: Classification</a:t>
            </a:r>
            <a:endParaRPr lang="fr-FR" sz="2400" b="1" dirty="0">
              <a:latin typeface="Times" pitchFamily="2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6A9E47A-D590-B75F-10B5-FE6B7978BB3B}"/>
              </a:ext>
            </a:extLst>
          </p:cNvPr>
          <p:cNvSpPr txBox="1"/>
          <p:nvPr/>
        </p:nvSpPr>
        <p:spPr>
          <a:xfrm>
            <a:off x="0" y="5932252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0" i="0" dirty="0">
                <a:solidFill>
                  <a:srgbClr val="000000"/>
                </a:solidFill>
                <a:effectLst/>
                <a:latin typeface="Times" pitchFamily="2" charset="0"/>
              </a:rPr>
              <a:t>                                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Times" pitchFamily="2" charset="0"/>
              </a:rPr>
              <a:t>VGG16: Extraction des </a:t>
            </a:r>
            <a:r>
              <a:rPr lang="fr-FR" sz="2400" b="1" i="0" dirty="0" err="1">
                <a:solidFill>
                  <a:srgbClr val="000000"/>
                </a:solidFill>
                <a:effectLst/>
                <a:latin typeface="Times" pitchFamily="2" charset="0"/>
              </a:rPr>
              <a:t>features</a:t>
            </a:r>
            <a:endParaRPr lang="fr-FR" sz="2400" b="1" dirty="0">
              <a:latin typeface="Times" pitchFamily="2" charset="0"/>
            </a:endParaRPr>
          </a:p>
        </p:txBody>
      </p:sp>
      <p:sp>
        <p:nvSpPr>
          <p:cNvPr id="13" name="Flèche vers la droite 12">
            <a:extLst>
              <a:ext uri="{FF2B5EF4-FFF2-40B4-BE49-F238E27FC236}">
                <a16:creationId xmlns:a16="http://schemas.microsoft.com/office/drawing/2014/main" id="{14A34017-865C-37FC-E029-6C1824B192ED}"/>
              </a:ext>
            </a:extLst>
          </p:cNvPr>
          <p:cNvSpPr/>
          <p:nvPr/>
        </p:nvSpPr>
        <p:spPr>
          <a:xfrm>
            <a:off x="750140" y="5274521"/>
            <a:ext cx="1593212" cy="514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a droite 13">
            <a:extLst>
              <a:ext uri="{FF2B5EF4-FFF2-40B4-BE49-F238E27FC236}">
                <a16:creationId xmlns:a16="http://schemas.microsoft.com/office/drawing/2014/main" id="{B417D44A-3F54-5B9F-2F8B-5EFF0F0CB8E4}"/>
              </a:ext>
            </a:extLst>
          </p:cNvPr>
          <p:cNvSpPr/>
          <p:nvPr/>
        </p:nvSpPr>
        <p:spPr>
          <a:xfrm>
            <a:off x="750140" y="5879366"/>
            <a:ext cx="1593212" cy="514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8DFB25BD-9D22-A9C6-F942-42920128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17</a:t>
            </a:fld>
            <a:endParaRPr lang="fr-FR" sz="2400" b="1" dirty="0">
              <a:solidFill>
                <a:srgbClr val="FF0000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1825884-2348-7004-3825-E007A334E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60" y="1374891"/>
            <a:ext cx="5140101" cy="379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09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86A98C70-F03F-E007-278D-9C2F96CE9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335" y="1351924"/>
            <a:ext cx="6402605" cy="4559282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0546E89-3FFE-48F1-6E43-E69D03778109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9BD41828-6CB3-7E17-D980-EB3319B3F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774" y="1136024"/>
            <a:ext cx="3644900" cy="2159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5B1CF2D-6C2D-F53A-2079-8101F448E3EB}"/>
              </a:ext>
            </a:extLst>
          </p:cNvPr>
          <p:cNvSpPr txBox="1"/>
          <p:nvPr/>
        </p:nvSpPr>
        <p:spPr>
          <a:xfrm>
            <a:off x="0" y="179121"/>
            <a:ext cx="1219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</a:rPr>
              <a:t>Données visuelles: </a:t>
            </a:r>
            <a:r>
              <a:rPr lang="fr-FR" sz="3200" dirty="0">
                <a:solidFill>
                  <a:srgbClr val="000000"/>
                </a:solidFill>
                <a:latin typeface="Times" pitchFamily="2" charset="0"/>
              </a:rPr>
              <a:t>Mesure de la qualité</a:t>
            </a:r>
            <a:endParaRPr lang="fr-FR" sz="3200" i="0" dirty="0">
              <a:solidFill>
                <a:srgbClr val="000000"/>
              </a:solidFill>
              <a:effectLst/>
              <a:latin typeface="Times" pitchFamily="2" charset="0"/>
            </a:endParaRPr>
          </a:p>
          <a:p>
            <a:pPr algn="ctr"/>
            <a:endParaRPr lang="fr-FR" sz="3200" dirty="0">
              <a:latin typeface="Times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2B01BCC-A398-A08E-6BDF-3888F29C2CEA}"/>
              </a:ext>
            </a:extLst>
          </p:cNvPr>
          <p:cNvSpPr txBox="1"/>
          <p:nvPr/>
        </p:nvSpPr>
        <p:spPr>
          <a:xfrm>
            <a:off x="227577" y="5767132"/>
            <a:ext cx="11736845" cy="684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>
                <a:latin typeface="Times" pitchFamily="2" charset="0"/>
              </a:rPr>
              <a:t>		     </a:t>
            </a:r>
            <a:r>
              <a:rPr lang="fr-FR" sz="2800" b="1" dirty="0">
                <a:latin typeface="Times" pitchFamily="2" charset="0"/>
              </a:rPr>
              <a:t>Clustering supervisé avec VGG16: résultat concluant</a:t>
            </a:r>
          </a:p>
        </p:txBody>
      </p:sp>
      <p:sp>
        <p:nvSpPr>
          <p:cNvPr id="9" name="Flèche vers la droite 8">
            <a:extLst>
              <a:ext uri="{FF2B5EF4-FFF2-40B4-BE49-F238E27FC236}">
                <a16:creationId xmlns:a16="http://schemas.microsoft.com/office/drawing/2014/main" id="{EC7BF6A0-C3BB-FA01-7E5A-3FA804427FA0}"/>
              </a:ext>
            </a:extLst>
          </p:cNvPr>
          <p:cNvSpPr/>
          <p:nvPr/>
        </p:nvSpPr>
        <p:spPr>
          <a:xfrm>
            <a:off x="838200" y="5911206"/>
            <a:ext cx="1593212" cy="514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3365F9B0-590F-2D14-CD57-6237DF55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18</a:t>
            </a:fld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843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E56676D2-3CCD-B462-D84E-6DE792562856}"/>
              </a:ext>
            </a:extLst>
          </p:cNvPr>
          <p:cNvSpPr txBox="1"/>
          <p:nvPr/>
        </p:nvSpPr>
        <p:spPr>
          <a:xfrm>
            <a:off x="663864" y="1411140"/>
            <a:ext cx="9004300" cy="4035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fr-FR" sz="2500" dirty="0">
                <a:solidFill>
                  <a:schemeClr val="bg2">
                    <a:lumMod val="90000"/>
                  </a:schemeClr>
                </a:solidFill>
                <a:latin typeface="Times" pitchFamily="2" charset="0"/>
              </a:rPr>
              <a:t>Rappel de la problématique et présentation du jeu de données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fr-FR" sz="2500" dirty="0">
                <a:latin typeface="Times" pitchFamily="2" charset="0"/>
              </a:rPr>
              <a:t>Prétraitements et clustering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500" dirty="0">
                <a:solidFill>
                  <a:schemeClr val="bg2">
                    <a:lumMod val="75000"/>
                  </a:schemeClr>
                </a:solidFill>
                <a:latin typeface="Times" pitchFamily="2" charset="0"/>
              </a:rPr>
              <a:t>Données textuelles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500" dirty="0">
                <a:solidFill>
                  <a:schemeClr val="bg2">
                    <a:lumMod val="75000"/>
                  </a:schemeClr>
                </a:solidFill>
                <a:latin typeface="Times" pitchFamily="2" charset="0"/>
              </a:rPr>
              <a:t>Données visuelles 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500" dirty="0">
                <a:latin typeface="Times" pitchFamily="2" charset="0"/>
              </a:rPr>
              <a:t>Approche combinée</a:t>
            </a:r>
          </a:p>
          <a:p>
            <a:pPr>
              <a:lnSpc>
                <a:spcPct val="200000"/>
              </a:lnSpc>
            </a:pPr>
            <a:r>
              <a:rPr lang="fr-FR" sz="2500" dirty="0">
                <a:solidFill>
                  <a:schemeClr val="bg2">
                    <a:lumMod val="90000"/>
                  </a:schemeClr>
                </a:solidFill>
                <a:latin typeface="Times" pitchFamily="2" charset="0"/>
              </a:rPr>
              <a:t>III.  Conclusion</a:t>
            </a: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E14A4EBA-5BE5-D44E-FC52-C446169EF638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0145A505-402D-2F1D-C2CE-19608D22C5AF}"/>
              </a:ext>
            </a:extLst>
          </p:cNvPr>
          <p:cNvSpPr txBox="1"/>
          <p:nvPr/>
        </p:nvSpPr>
        <p:spPr>
          <a:xfrm>
            <a:off x="0" y="17912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 err="1">
                <a:latin typeface="Times" pitchFamily="2" charset="0"/>
              </a:rPr>
              <a:t>Outline</a:t>
            </a:r>
            <a:endParaRPr lang="fr-FR" sz="3200" dirty="0">
              <a:latin typeface="Times" pitchFamily="2" charset="0"/>
            </a:endParaRP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4F1C15A1-ED95-3B79-FE6B-75C1D8C0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19</a:t>
            </a:fld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52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0BACBC-7F6B-9E7F-7088-ADF873A4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2</a:t>
            </a:fld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56676D2-3CCD-B462-D84E-6DE792562856}"/>
              </a:ext>
            </a:extLst>
          </p:cNvPr>
          <p:cNvSpPr txBox="1"/>
          <p:nvPr/>
        </p:nvSpPr>
        <p:spPr>
          <a:xfrm>
            <a:off x="663864" y="1411140"/>
            <a:ext cx="9004300" cy="4035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fr-FR" sz="2500" dirty="0">
                <a:latin typeface="Times" pitchFamily="2" charset="0"/>
              </a:rPr>
              <a:t>Rappel de la problématique et présentation du jeu de données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fr-FR" sz="2500" dirty="0">
                <a:latin typeface="Times" pitchFamily="2" charset="0"/>
              </a:rPr>
              <a:t>Prétraitements et clustering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500" dirty="0">
                <a:latin typeface="Times" pitchFamily="2" charset="0"/>
              </a:rPr>
              <a:t>Données textuelles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500" dirty="0">
                <a:latin typeface="Times" pitchFamily="2" charset="0"/>
              </a:rPr>
              <a:t>Données visuelles 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500" dirty="0">
                <a:latin typeface="Times" pitchFamily="2" charset="0"/>
              </a:rPr>
              <a:t>Approche combinée</a:t>
            </a:r>
          </a:p>
          <a:p>
            <a:pPr>
              <a:lnSpc>
                <a:spcPct val="200000"/>
              </a:lnSpc>
            </a:pPr>
            <a:r>
              <a:rPr lang="fr-FR" sz="2500" dirty="0">
                <a:latin typeface="Times" pitchFamily="2" charset="0"/>
              </a:rPr>
              <a:t>III.  Conclusion</a:t>
            </a: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E14A4EBA-5BE5-D44E-FC52-C446169EF638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0145A505-402D-2F1D-C2CE-19608D22C5AF}"/>
              </a:ext>
            </a:extLst>
          </p:cNvPr>
          <p:cNvSpPr txBox="1"/>
          <p:nvPr/>
        </p:nvSpPr>
        <p:spPr>
          <a:xfrm>
            <a:off x="0" y="17912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 err="1">
                <a:latin typeface="Times" pitchFamily="2" charset="0"/>
              </a:rPr>
              <a:t>Outline</a:t>
            </a:r>
            <a:endParaRPr lang="fr-FR" sz="32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924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F81F270C-C8CD-BAD1-22D5-1777343EF26B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D6EE17E8-2957-6C43-30BB-9C1D12016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24" y="2729739"/>
            <a:ext cx="10693563" cy="192414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3DC9085-D61A-774A-E585-13F372212855}"/>
              </a:ext>
            </a:extLst>
          </p:cNvPr>
          <p:cNvSpPr txBox="1"/>
          <p:nvPr/>
        </p:nvSpPr>
        <p:spPr>
          <a:xfrm>
            <a:off x="0" y="17912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</a:rPr>
              <a:t>Approche combinée: concaténation des données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BD11787-088F-3470-0A44-C994B61DFE3D}"/>
              </a:ext>
            </a:extLst>
          </p:cNvPr>
          <p:cNvSpPr txBox="1"/>
          <p:nvPr/>
        </p:nvSpPr>
        <p:spPr>
          <a:xfrm>
            <a:off x="2227457" y="4777926"/>
            <a:ext cx="886817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b="1" dirty="0">
                <a:solidFill>
                  <a:srgbClr val="282833"/>
                </a:solidFill>
                <a:latin typeface="Times" pitchFamily="2" charset="0"/>
              </a:rPr>
              <a:t>Assemblage: obtention d’un tableau de 1050 lignes x 947 colonnes </a:t>
            </a:r>
            <a:endParaRPr lang="fr-FR" sz="2400" b="1" dirty="0">
              <a:solidFill>
                <a:srgbClr val="91A099"/>
              </a:solidFill>
              <a:effectLst/>
              <a:latin typeface="Times" pitchFamily="2" charset="0"/>
            </a:endParaRPr>
          </a:p>
        </p:txBody>
      </p:sp>
      <p:sp>
        <p:nvSpPr>
          <p:cNvPr id="13" name="Flèche vers la droite 12">
            <a:extLst>
              <a:ext uri="{FF2B5EF4-FFF2-40B4-BE49-F238E27FC236}">
                <a16:creationId xmlns:a16="http://schemas.microsoft.com/office/drawing/2014/main" id="{893C2D95-DE62-0384-5A26-2567E9081B3F}"/>
              </a:ext>
            </a:extLst>
          </p:cNvPr>
          <p:cNvSpPr/>
          <p:nvPr/>
        </p:nvSpPr>
        <p:spPr>
          <a:xfrm>
            <a:off x="470472" y="4863539"/>
            <a:ext cx="1593212" cy="514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6CF76288-9931-9362-D6DD-7B392ACE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20</a:t>
            </a:fld>
            <a:endParaRPr lang="fr-FR" sz="2400" b="1" dirty="0">
              <a:solidFill>
                <a:srgbClr val="FF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0A648CF-2B67-9D43-EA48-EC662D79F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24" y="1076474"/>
            <a:ext cx="10275759" cy="138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48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53A3D46-0444-BCBB-6E47-1B59D7E9A17B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25CCE46D-8534-E585-85CB-84EFF3E79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27" y="1414530"/>
            <a:ext cx="5909273" cy="30760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7A0ADCD-0765-A1C0-896B-4BA19AD3EEDD}"/>
              </a:ext>
            </a:extLst>
          </p:cNvPr>
          <p:cNvSpPr/>
          <p:nvPr/>
        </p:nvSpPr>
        <p:spPr>
          <a:xfrm>
            <a:off x="6480314" y="973483"/>
            <a:ext cx="1232452" cy="983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454843-AE32-DF66-5695-E7010413EB7C}"/>
              </a:ext>
            </a:extLst>
          </p:cNvPr>
          <p:cNvSpPr/>
          <p:nvPr/>
        </p:nvSpPr>
        <p:spPr>
          <a:xfrm flipV="1">
            <a:off x="6565770" y="4800906"/>
            <a:ext cx="5480307" cy="983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3126514-FDDC-4D89-D66F-4FFDF9C9DE36}"/>
              </a:ext>
            </a:extLst>
          </p:cNvPr>
          <p:cNvSpPr txBox="1"/>
          <p:nvPr/>
        </p:nvSpPr>
        <p:spPr>
          <a:xfrm>
            <a:off x="2485626" y="5102155"/>
            <a:ext cx="886817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b="1" dirty="0">
                <a:solidFill>
                  <a:srgbClr val="282833"/>
                </a:solidFill>
                <a:latin typeface="Times" pitchFamily="2" charset="0"/>
              </a:rPr>
              <a:t>Diminution du score ARI par rapport au données textuelles</a:t>
            </a:r>
            <a:endParaRPr lang="fr-FR" sz="2400" b="1" dirty="0">
              <a:solidFill>
                <a:srgbClr val="91A099"/>
              </a:solidFill>
              <a:effectLst/>
              <a:latin typeface="Times" pitchFamily="2" charset="0"/>
            </a:endParaRPr>
          </a:p>
        </p:txBody>
      </p:sp>
      <p:sp>
        <p:nvSpPr>
          <p:cNvPr id="15" name="Flèche vers la droite 14">
            <a:extLst>
              <a:ext uri="{FF2B5EF4-FFF2-40B4-BE49-F238E27FC236}">
                <a16:creationId xmlns:a16="http://schemas.microsoft.com/office/drawing/2014/main" id="{1358CF94-8000-1965-C08E-20ACF3404A0B}"/>
              </a:ext>
            </a:extLst>
          </p:cNvPr>
          <p:cNvSpPr/>
          <p:nvPr/>
        </p:nvSpPr>
        <p:spPr>
          <a:xfrm>
            <a:off x="636235" y="5199364"/>
            <a:ext cx="1593212" cy="514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5D0C277-88DC-638B-FF42-0EA51E95E734}"/>
              </a:ext>
            </a:extLst>
          </p:cNvPr>
          <p:cNvSpPr txBox="1"/>
          <p:nvPr/>
        </p:nvSpPr>
        <p:spPr>
          <a:xfrm>
            <a:off x="0" y="17912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</a:rPr>
              <a:t>Approche combinée: </a:t>
            </a:r>
            <a:r>
              <a:rPr lang="fr-FR" sz="3200" dirty="0" err="1">
                <a:latin typeface="Times" pitchFamily="2" charset="0"/>
              </a:rPr>
              <a:t>Classifiation</a:t>
            </a:r>
            <a:r>
              <a:rPr lang="fr-FR" sz="3200" dirty="0">
                <a:latin typeface="Times" pitchFamily="2" charset="0"/>
              </a:rPr>
              <a:t> non supervisée</a:t>
            </a:r>
          </a:p>
        </p:txBody>
      </p:sp>
      <p:sp>
        <p:nvSpPr>
          <p:cNvPr id="17" name="Espace réservé du numéro de diapositive 3">
            <a:extLst>
              <a:ext uri="{FF2B5EF4-FFF2-40B4-BE49-F238E27FC236}">
                <a16:creationId xmlns:a16="http://schemas.microsoft.com/office/drawing/2014/main" id="{44DCD393-7B79-CCA3-ACCE-2B92C2B8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21</a:t>
            </a:fld>
            <a:endParaRPr lang="fr-FR" sz="2400" b="1" dirty="0">
              <a:solidFill>
                <a:srgbClr val="FF000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AE19960-B7DC-9811-5F3B-2C8728BC2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770" y="1679353"/>
            <a:ext cx="5196112" cy="22524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AE75E1-7715-415A-2D9F-C9FCA9F8EEEC}"/>
              </a:ext>
            </a:extLst>
          </p:cNvPr>
          <p:cNvSpPr/>
          <p:nvPr/>
        </p:nvSpPr>
        <p:spPr>
          <a:xfrm>
            <a:off x="6480314" y="3909390"/>
            <a:ext cx="3882886" cy="1019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831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87C8F8-52B1-FF33-F5CA-E0F8C9C4A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22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C48BEA7-56B1-618C-A349-B91034902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625" y="1439255"/>
            <a:ext cx="6135758" cy="4570695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5E77246-FA82-9285-F19F-767EA92F540E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8D8EA74E-0BFD-22FA-5CC8-00DD04EEA5C2}"/>
              </a:ext>
            </a:extLst>
          </p:cNvPr>
          <p:cNvSpPr txBox="1"/>
          <p:nvPr/>
        </p:nvSpPr>
        <p:spPr>
          <a:xfrm>
            <a:off x="0" y="17912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</a:rPr>
              <a:t>Approche combinée: </a:t>
            </a:r>
            <a:r>
              <a:rPr lang="fr-FR" sz="3200" dirty="0" err="1">
                <a:latin typeface="Times" pitchFamily="2" charset="0"/>
              </a:rPr>
              <a:t>Classifiation</a:t>
            </a:r>
            <a:r>
              <a:rPr lang="fr-FR" sz="3200" dirty="0">
                <a:latin typeface="Times" pitchFamily="2" charset="0"/>
              </a:rPr>
              <a:t> supervisée</a:t>
            </a:r>
          </a:p>
        </p:txBody>
      </p:sp>
      <p:sp>
        <p:nvSpPr>
          <p:cNvPr id="9" name="Flèche vers la droite 8">
            <a:extLst>
              <a:ext uri="{FF2B5EF4-FFF2-40B4-BE49-F238E27FC236}">
                <a16:creationId xmlns:a16="http://schemas.microsoft.com/office/drawing/2014/main" id="{74576818-22DA-F460-AE70-95613DFDBD25}"/>
              </a:ext>
            </a:extLst>
          </p:cNvPr>
          <p:cNvSpPr/>
          <p:nvPr/>
        </p:nvSpPr>
        <p:spPr>
          <a:xfrm>
            <a:off x="453355" y="5778689"/>
            <a:ext cx="1593212" cy="514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0BE9D47-9F65-2089-A2B5-C95C11547A27}"/>
              </a:ext>
            </a:extLst>
          </p:cNvPr>
          <p:cNvSpPr txBox="1"/>
          <p:nvPr/>
        </p:nvSpPr>
        <p:spPr>
          <a:xfrm>
            <a:off x="2292625" y="5641431"/>
            <a:ext cx="886817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b="1" dirty="0">
                <a:solidFill>
                  <a:srgbClr val="282833"/>
                </a:solidFill>
                <a:latin typeface="Times" pitchFamily="2" charset="0"/>
              </a:rPr>
              <a:t>Faible amélioration du score pour la classification supervisée</a:t>
            </a:r>
            <a:endParaRPr lang="fr-FR" sz="2400" b="1" dirty="0">
              <a:solidFill>
                <a:srgbClr val="91A099"/>
              </a:solidFill>
              <a:effectLst/>
              <a:latin typeface="Times" pitchFamily="2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005492E-7E2A-38EC-9EA9-32A0969A7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062" y="880175"/>
            <a:ext cx="59055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74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E56676D2-3CCD-B462-D84E-6DE792562856}"/>
              </a:ext>
            </a:extLst>
          </p:cNvPr>
          <p:cNvSpPr txBox="1"/>
          <p:nvPr/>
        </p:nvSpPr>
        <p:spPr>
          <a:xfrm>
            <a:off x="663864" y="1411140"/>
            <a:ext cx="9004300" cy="4035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fr-FR" sz="2500" dirty="0">
                <a:solidFill>
                  <a:schemeClr val="bg2">
                    <a:lumMod val="75000"/>
                  </a:schemeClr>
                </a:solidFill>
                <a:latin typeface="Times" pitchFamily="2" charset="0"/>
              </a:rPr>
              <a:t>Rappel de la problématique et présentation du jeu de données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fr-FR" sz="2500" dirty="0">
                <a:solidFill>
                  <a:schemeClr val="bg2">
                    <a:lumMod val="75000"/>
                  </a:schemeClr>
                </a:solidFill>
                <a:latin typeface="Times" pitchFamily="2" charset="0"/>
              </a:rPr>
              <a:t>Prétraitements et clustering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500" dirty="0">
                <a:solidFill>
                  <a:schemeClr val="bg2">
                    <a:lumMod val="75000"/>
                  </a:schemeClr>
                </a:solidFill>
                <a:latin typeface="Times" pitchFamily="2" charset="0"/>
              </a:rPr>
              <a:t>Données textuelles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500" dirty="0">
                <a:solidFill>
                  <a:schemeClr val="bg2">
                    <a:lumMod val="75000"/>
                  </a:schemeClr>
                </a:solidFill>
                <a:latin typeface="Times" pitchFamily="2" charset="0"/>
              </a:rPr>
              <a:t>Données visuelles 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500" dirty="0">
                <a:solidFill>
                  <a:schemeClr val="bg2">
                    <a:lumMod val="90000"/>
                  </a:schemeClr>
                </a:solidFill>
                <a:latin typeface="Times" pitchFamily="2" charset="0"/>
              </a:rPr>
              <a:t>Approche combinée</a:t>
            </a:r>
          </a:p>
          <a:p>
            <a:pPr>
              <a:lnSpc>
                <a:spcPct val="200000"/>
              </a:lnSpc>
            </a:pPr>
            <a:r>
              <a:rPr lang="fr-FR" sz="2500" dirty="0">
                <a:latin typeface="Times" pitchFamily="2" charset="0"/>
              </a:rPr>
              <a:t>III.  Conclusion</a:t>
            </a: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E14A4EBA-5BE5-D44E-FC52-C446169EF638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0145A505-402D-2F1D-C2CE-19608D22C5AF}"/>
              </a:ext>
            </a:extLst>
          </p:cNvPr>
          <p:cNvSpPr txBox="1"/>
          <p:nvPr/>
        </p:nvSpPr>
        <p:spPr>
          <a:xfrm>
            <a:off x="0" y="17912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 err="1">
                <a:latin typeface="Times" pitchFamily="2" charset="0"/>
              </a:rPr>
              <a:t>Outline</a:t>
            </a:r>
            <a:endParaRPr lang="fr-FR" sz="3200" dirty="0">
              <a:latin typeface="Times" pitchFamily="2" charset="0"/>
            </a:endParaRP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F5E709BD-BF2D-A9D1-2E7B-9AB3AFA5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23</a:t>
            </a:fld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544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B272EE-745C-57E3-3B5F-338DCF9C2FE3}"/>
              </a:ext>
            </a:extLst>
          </p:cNvPr>
          <p:cNvSpPr/>
          <p:nvPr/>
        </p:nvSpPr>
        <p:spPr>
          <a:xfrm>
            <a:off x="981456" y="1234651"/>
            <a:ext cx="10372344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dirty="0">
                <a:latin typeface="Times" pitchFamily="2" charset="0"/>
              </a:rPr>
              <a:t>Analyse des données textuelles et visuelles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2400" dirty="0">
              <a:latin typeface="Times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dirty="0">
                <a:latin typeface="Times" pitchFamily="2" charset="0"/>
                <a:ea typeface="Yu Gothic UI Light" panose="020B0300000000000000" pitchFamily="34" charset="-128"/>
              </a:rPr>
              <a:t>Extraction de </a:t>
            </a:r>
            <a:r>
              <a:rPr lang="fr-FR" sz="2400" i="1" dirty="0" err="1">
                <a:latin typeface="Times" pitchFamily="2" charset="0"/>
                <a:ea typeface="Yu Gothic UI Light" panose="020B0300000000000000" pitchFamily="34" charset="-128"/>
              </a:rPr>
              <a:t>features</a:t>
            </a:r>
            <a:r>
              <a:rPr lang="fr-FR" sz="2400" dirty="0">
                <a:latin typeface="Times" pitchFamily="2" charset="0"/>
                <a:ea typeface="Yu Gothic UI Light" panose="020B0300000000000000" pitchFamily="34" charset="-128"/>
              </a:rPr>
              <a:t> en utilisant des techniques adaptées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Times" pitchFamily="2" charset="0"/>
                <a:ea typeface="Yu Gothic Medium" panose="020B0500000000000000" pitchFamily="34" charset="-128"/>
              </a:rPr>
              <a:t>NLP</a:t>
            </a:r>
            <a:r>
              <a:rPr lang="fr-FR" sz="2400" dirty="0">
                <a:latin typeface="Times" pitchFamily="2" charset="0"/>
                <a:ea typeface="Yu Gothic UI Light" panose="020B0300000000000000" pitchFamily="34" charset="-128"/>
              </a:rPr>
              <a:t> : </a:t>
            </a:r>
            <a:r>
              <a:rPr lang="fr-FR" sz="2400" dirty="0" err="1">
                <a:latin typeface="Times" pitchFamily="2" charset="0"/>
                <a:ea typeface="Yu Gothic UI Light" panose="020B0300000000000000" pitchFamily="34" charset="-128"/>
              </a:rPr>
              <a:t>BoW</a:t>
            </a:r>
            <a:r>
              <a:rPr lang="fr-FR" sz="2400" dirty="0">
                <a:latin typeface="Times" pitchFamily="2" charset="0"/>
                <a:ea typeface="Yu Gothic UI Light" panose="020B0300000000000000" pitchFamily="34" charset="-128"/>
              </a:rPr>
              <a:t>, </a:t>
            </a:r>
            <a:r>
              <a:rPr lang="fr-FR" sz="2400" dirty="0" err="1">
                <a:latin typeface="Times" pitchFamily="2" charset="0"/>
                <a:ea typeface="Yu Gothic UI Light" panose="020B0300000000000000" pitchFamily="34" charset="-128"/>
              </a:rPr>
              <a:t>Tfidf</a:t>
            </a:r>
            <a:r>
              <a:rPr lang="fr-FR" sz="2400" dirty="0">
                <a:latin typeface="Times" pitchFamily="2" charset="0"/>
                <a:ea typeface="Yu Gothic UI Light" panose="020B0300000000000000" pitchFamily="34" charset="-128"/>
              </a:rPr>
              <a:t>, word2vec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Times" pitchFamily="2" charset="0"/>
                <a:ea typeface="Yu Gothic Medium" panose="020B0500000000000000" pitchFamily="34" charset="-128"/>
              </a:rPr>
              <a:t>Images</a:t>
            </a:r>
            <a:r>
              <a:rPr lang="fr-FR" sz="2400" dirty="0">
                <a:latin typeface="Times" pitchFamily="2" charset="0"/>
                <a:ea typeface="Yu Gothic UI Light" panose="020B0300000000000000" pitchFamily="34" charset="-128"/>
              </a:rPr>
              <a:t> : Pixels bruts, </a:t>
            </a:r>
            <a:r>
              <a:rPr lang="fr-FR" sz="2400" i="1" dirty="0" err="1">
                <a:latin typeface="Times" pitchFamily="2" charset="0"/>
                <a:ea typeface="Yu Gothic UI Light" panose="020B0300000000000000" pitchFamily="34" charset="-128"/>
              </a:rPr>
              <a:t>BoVW</a:t>
            </a:r>
            <a:r>
              <a:rPr lang="fr-FR" sz="2400" dirty="0">
                <a:latin typeface="Times" pitchFamily="2" charset="0"/>
                <a:ea typeface="Yu Gothic UI Light" panose="020B0300000000000000" pitchFamily="34" charset="-128"/>
              </a:rPr>
              <a:t> (SIFT), Extraction de </a:t>
            </a:r>
            <a:r>
              <a:rPr lang="fr-FR" sz="2400" i="1" dirty="0" err="1">
                <a:latin typeface="Times" pitchFamily="2" charset="0"/>
                <a:ea typeface="Yu Gothic UI Light" panose="020B0300000000000000" pitchFamily="34" charset="-128"/>
              </a:rPr>
              <a:t>features</a:t>
            </a:r>
            <a:r>
              <a:rPr lang="fr-FR" sz="2400" dirty="0">
                <a:latin typeface="Times" pitchFamily="2" charset="0"/>
                <a:ea typeface="Yu Gothic UI Light" panose="020B0300000000000000" pitchFamily="34" charset="-128"/>
              </a:rPr>
              <a:t> (</a:t>
            </a:r>
            <a:r>
              <a:rPr lang="fr-FR" sz="2400" i="1" dirty="0">
                <a:latin typeface="Times" pitchFamily="2" charset="0"/>
                <a:ea typeface="Yu Gothic UI Light" panose="020B0300000000000000" pitchFamily="34" charset="-128"/>
              </a:rPr>
              <a:t>Transfer Learning</a:t>
            </a:r>
            <a:r>
              <a:rPr lang="fr-FR" sz="2400" dirty="0">
                <a:latin typeface="Times" pitchFamily="2" charset="0"/>
                <a:ea typeface="Yu Gothic UI Light" panose="020B0300000000000000" pitchFamily="34" charset="-128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Times" pitchFamily="2" charset="0"/>
                <a:ea typeface="Yu Gothic UI Light" panose="020B0300000000000000" pitchFamily="34" charset="-128"/>
              </a:rPr>
              <a:t>VGG16</a:t>
            </a:r>
            <a:r>
              <a:rPr lang="fr-FR" sz="2400" b="1" dirty="0">
                <a:latin typeface="Times" pitchFamily="2" charset="0"/>
                <a:ea typeface="Yu Gothic UI Light" panose="020B0300000000000000" pitchFamily="34" charset="-128"/>
              </a:rPr>
              <a:t>:  </a:t>
            </a:r>
            <a:r>
              <a:rPr lang="fr-FR" sz="2400" dirty="0">
                <a:latin typeface="Times" pitchFamily="2" charset="0"/>
                <a:ea typeface="Yu Gothic UI Light" panose="020B0300000000000000" pitchFamily="34" charset="-128"/>
              </a:rPr>
              <a:t>modèle pré-entraîné sur une base d’image riche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dirty="0">
                <a:latin typeface="Times" pitchFamily="2" charset="0"/>
                <a:ea typeface="Yu Gothic Medium" panose="020B0500000000000000" pitchFamily="34" charset="-128"/>
              </a:rPr>
              <a:t>Partitionnement</a:t>
            </a:r>
            <a:r>
              <a:rPr lang="fr-FR" sz="2400" dirty="0">
                <a:latin typeface="Times" pitchFamily="2" charset="0"/>
                <a:ea typeface="Yu Gothic UI Light" panose="020B0300000000000000" pitchFamily="34" charset="-128"/>
              </a:rPr>
              <a:t> des articles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Times" pitchFamily="2" charset="0"/>
                <a:ea typeface="Yu Gothic UI Light" panose="020B0300000000000000" pitchFamily="34" charset="-128"/>
              </a:rPr>
              <a:t>Pertinemment non supervisée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Times" pitchFamily="2" charset="0"/>
                <a:ea typeface="Yu Gothic UI Light" panose="020B0300000000000000" pitchFamily="34" charset="-128"/>
              </a:rPr>
              <a:t>Pertinemment supervisée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dirty="0">
                <a:latin typeface="Times" pitchFamily="2" charset="0"/>
                <a:ea typeface="Yu Gothic Medium" panose="020B0500000000000000" pitchFamily="34" charset="-128"/>
              </a:rPr>
              <a:t>Validation de la faisabilité </a:t>
            </a:r>
            <a:r>
              <a:rPr lang="fr-FR" sz="2400" dirty="0">
                <a:latin typeface="Times" pitchFamily="2" charset="0"/>
                <a:ea typeface="Yu Gothic UI Light" panose="020B0300000000000000" pitchFamily="34" charset="-128"/>
              </a:rPr>
              <a:t>du projet de classification automatique supervisé</a:t>
            </a:r>
          </a:p>
          <a:p>
            <a:endParaRPr lang="fr-FR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80D5D7F-5BAC-8E22-4C04-CE1326497E92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79E7B0D0-140B-E549-6A70-2BE8509BA390}"/>
              </a:ext>
            </a:extLst>
          </p:cNvPr>
          <p:cNvSpPr txBox="1"/>
          <p:nvPr/>
        </p:nvSpPr>
        <p:spPr>
          <a:xfrm>
            <a:off x="0" y="157433"/>
            <a:ext cx="1219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</a:rPr>
              <a:t>Conclusions</a:t>
            </a:r>
            <a:endParaRPr lang="fr-FR" sz="3200" i="0" dirty="0">
              <a:solidFill>
                <a:srgbClr val="000000"/>
              </a:solidFill>
              <a:effectLst/>
              <a:latin typeface="Times" pitchFamily="2" charset="0"/>
            </a:endParaRPr>
          </a:p>
          <a:p>
            <a:pPr algn="ctr"/>
            <a:endParaRPr lang="fr-FR" sz="3200" dirty="0">
              <a:latin typeface="Times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A4D1CD5-0269-781C-0F68-C930CBC5F0EC}"/>
              </a:ext>
            </a:extLst>
          </p:cNvPr>
          <p:cNvSpPr txBox="1"/>
          <p:nvPr/>
        </p:nvSpPr>
        <p:spPr>
          <a:xfrm>
            <a:off x="10607040" y="26151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17F3701F-0607-4ABF-AFE8-5676EE211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24</a:t>
            </a:fld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767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5C0B0-2C2E-387C-6F33-E311E6839D20}"/>
              </a:ext>
            </a:extLst>
          </p:cNvPr>
          <p:cNvSpPr/>
          <p:nvPr/>
        </p:nvSpPr>
        <p:spPr>
          <a:xfrm>
            <a:off x="128016" y="2889504"/>
            <a:ext cx="11484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b="1" dirty="0">
                <a:solidFill>
                  <a:srgbClr val="FF0000"/>
                </a:solidFill>
                <a:latin typeface="Times" pitchFamily="2" charset="0"/>
              </a:rPr>
              <a:t>Merci pour votre attention</a:t>
            </a:r>
            <a:endParaRPr lang="fr-FR" sz="4800" dirty="0">
              <a:solidFill>
                <a:srgbClr val="FF000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18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E56676D2-3CCD-B462-D84E-6DE792562856}"/>
              </a:ext>
            </a:extLst>
          </p:cNvPr>
          <p:cNvSpPr txBox="1"/>
          <p:nvPr/>
        </p:nvSpPr>
        <p:spPr>
          <a:xfrm>
            <a:off x="663864" y="1411140"/>
            <a:ext cx="9004300" cy="4035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fr-FR" sz="2500" dirty="0">
                <a:latin typeface="Times" pitchFamily="2" charset="0"/>
              </a:rPr>
              <a:t>Rappel de la problématique et présentation du jeu de données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fr-FR" sz="2500" dirty="0">
                <a:solidFill>
                  <a:schemeClr val="bg2">
                    <a:lumMod val="90000"/>
                  </a:schemeClr>
                </a:solidFill>
                <a:latin typeface="Times" pitchFamily="2" charset="0"/>
              </a:rPr>
              <a:t>Prétraitements et clustering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500" dirty="0">
                <a:solidFill>
                  <a:schemeClr val="bg2">
                    <a:lumMod val="90000"/>
                  </a:schemeClr>
                </a:solidFill>
                <a:latin typeface="Times" pitchFamily="2" charset="0"/>
              </a:rPr>
              <a:t>Données textuelles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500" dirty="0">
                <a:solidFill>
                  <a:schemeClr val="bg2">
                    <a:lumMod val="90000"/>
                  </a:schemeClr>
                </a:solidFill>
                <a:latin typeface="Times" pitchFamily="2" charset="0"/>
              </a:rPr>
              <a:t>Données visuelles 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500" dirty="0">
                <a:solidFill>
                  <a:schemeClr val="bg2">
                    <a:lumMod val="90000"/>
                  </a:schemeClr>
                </a:solidFill>
                <a:latin typeface="Times" pitchFamily="2" charset="0"/>
              </a:rPr>
              <a:t>Approche combinée</a:t>
            </a:r>
          </a:p>
          <a:p>
            <a:pPr>
              <a:lnSpc>
                <a:spcPct val="200000"/>
              </a:lnSpc>
            </a:pPr>
            <a:r>
              <a:rPr lang="fr-FR" sz="2500" dirty="0">
                <a:solidFill>
                  <a:schemeClr val="bg2">
                    <a:lumMod val="90000"/>
                  </a:schemeClr>
                </a:solidFill>
                <a:latin typeface="Times" pitchFamily="2" charset="0"/>
              </a:rPr>
              <a:t>III.  Conclusion</a:t>
            </a: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E14A4EBA-5BE5-D44E-FC52-C446169EF638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0145A505-402D-2F1D-C2CE-19608D22C5AF}"/>
              </a:ext>
            </a:extLst>
          </p:cNvPr>
          <p:cNvSpPr txBox="1"/>
          <p:nvPr/>
        </p:nvSpPr>
        <p:spPr>
          <a:xfrm>
            <a:off x="0" y="17912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 err="1">
                <a:latin typeface="Times" pitchFamily="2" charset="0"/>
              </a:rPr>
              <a:t>Outline</a:t>
            </a:r>
            <a:endParaRPr lang="fr-FR" sz="3200" dirty="0">
              <a:latin typeface="Times" pitchFamily="2" charset="0"/>
            </a:endParaRP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4C16358D-E7AE-FF55-B062-839244CE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3</a:t>
            </a:fld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12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A7EA23-0C31-76EC-9077-9531B34D08D1}"/>
              </a:ext>
            </a:extLst>
          </p:cNvPr>
          <p:cNvSpPr/>
          <p:nvPr/>
        </p:nvSpPr>
        <p:spPr>
          <a:xfrm>
            <a:off x="0" y="108764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Times" pitchFamily="2" charset="0"/>
              </a:rPr>
              <a:t> </a:t>
            </a:r>
            <a:r>
              <a:rPr lang="fr-FR" sz="3200" dirty="0">
                <a:latin typeface="Times" pitchFamily="2" charset="0"/>
              </a:rPr>
              <a:t>Problématique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EC159FF-7ED2-F8DE-2D5D-C9942F68296F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3FA1C55-5CEB-63AC-0928-6D664B704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948" y="1713392"/>
            <a:ext cx="5153030" cy="37684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E2E9318-D17C-2317-A4F9-CCC2BABDFA3F}"/>
              </a:ext>
            </a:extLst>
          </p:cNvPr>
          <p:cNvSpPr/>
          <p:nvPr/>
        </p:nvSpPr>
        <p:spPr>
          <a:xfrm>
            <a:off x="376404" y="202794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latin typeface="Times" pitchFamily="2" charset="0"/>
                <a:ea typeface="Yu Gothic Light" panose="020B0300000000000000" pitchFamily="34" charset="-128"/>
              </a:rPr>
              <a:t>Une </a:t>
            </a:r>
            <a:r>
              <a:rPr lang="fr-FR" dirty="0">
                <a:latin typeface="Times" pitchFamily="2" charset="0"/>
                <a:ea typeface="Yu Gothic Medium" panose="020B0500000000000000" pitchFamily="34" charset="-128"/>
              </a:rPr>
              <a:t>plateforme d’e-commerce </a:t>
            </a:r>
            <a:r>
              <a:rPr lang="fr-FR" dirty="0">
                <a:latin typeface="Times" pitchFamily="2" charset="0"/>
                <a:ea typeface="Yu Gothic Light" panose="020B0300000000000000" pitchFamily="34" charset="-128"/>
              </a:rPr>
              <a:t>proposant des produits à la vente.</a:t>
            </a:r>
          </a:p>
          <a:p>
            <a:pPr marL="285750" indent="-285750">
              <a:buFontTx/>
              <a:buChar char="-"/>
            </a:pPr>
            <a:endParaRPr lang="fr-FR" dirty="0">
              <a:latin typeface="Times" pitchFamily="2" charset="0"/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latin typeface="Times" pitchFamily="2" charset="0"/>
                <a:ea typeface="Yu Gothic Light" panose="020B0300000000000000" pitchFamily="34" charset="-128"/>
              </a:rPr>
              <a:t>Les données des produits issus de la base </a:t>
            </a:r>
            <a:r>
              <a:rPr lang="fr-FR" dirty="0" err="1">
                <a:latin typeface="Times" pitchFamily="2" charset="0"/>
                <a:ea typeface="Yu Gothic Light" panose="020B0300000000000000" pitchFamily="34" charset="-128"/>
              </a:rPr>
              <a:t>FlipKart</a:t>
            </a:r>
            <a:r>
              <a:rPr lang="fr-FR" dirty="0">
                <a:latin typeface="Times" pitchFamily="2" charset="0"/>
                <a:ea typeface="Yu Gothic Light" panose="020B0300000000000000" pitchFamily="34" charset="-128"/>
              </a:rPr>
              <a:t> incluent des </a:t>
            </a:r>
            <a:r>
              <a:rPr lang="fr-FR" dirty="0">
                <a:latin typeface="Times" pitchFamily="2" charset="0"/>
                <a:ea typeface="Yu Gothic Medium" panose="020B0500000000000000" pitchFamily="34" charset="-128"/>
              </a:rPr>
              <a:t>descriptions textuelles </a:t>
            </a:r>
            <a:r>
              <a:rPr lang="fr-FR" dirty="0">
                <a:latin typeface="Times" pitchFamily="2" charset="0"/>
                <a:ea typeface="Yu Gothic Light" panose="020B0300000000000000" pitchFamily="34" charset="-128"/>
              </a:rPr>
              <a:t>et des </a:t>
            </a:r>
            <a:r>
              <a:rPr lang="fr-FR" dirty="0">
                <a:latin typeface="Times" pitchFamily="2" charset="0"/>
                <a:ea typeface="Yu Gothic Medium" panose="020B0500000000000000" pitchFamily="34" charset="-128"/>
              </a:rPr>
              <a:t>images.</a:t>
            </a:r>
          </a:p>
          <a:p>
            <a:pPr marL="285750" indent="-285750">
              <a:buFontTx/>
              <a:buChar char="-"/>
            </a:pPr>
            <a:endParaRPr lang="fr-FR" dirty="0">
              <a:latin typeface="Times" pitchFamily="2" charset="0"/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latin typeface="Times" pitchFamily="2" charset="0"/>
                <a:ea typeface="Yu Gothic Medium" panose="020B0500000000000000" pitchFamily="34" charset="-128"/>
              </a:rPr>
              <a:t>Attribution manuelle des catégories </a:t>
            </a:r>
            <a:r>
              <a:rPr lang="fr-FR" dirty="0">
                <a:latin typeface="Times" pitchFamily="2" charset="0"/>
                <a:ea typeface="Yu Gothic Light" panose="020B0300000000000000" pitchFamily="34" charset="-128"/>
              </a:rPr>
              <a:t>: fastidieuse et peu fiable</a:t>
            </a:r>
          </a:p>
          <a:p>
            <a:pPr marL="285750" indent="-285750">
              <a:buFontTx/>
              <a:buChar char="-"/>
            </a:pPr>
            <a:endParaRPr lang="fr-FR" dirty="0">
              <a:latin typeface="Times" pitchFamily="2" charset="0"/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latin typeface="Times" pitchFamily="2" charset="0"/>
                <a:ea typeface="Yu Gothic Light" panose="020B0300000000000000" pitchFamily="34" charset="-128"/>
              </a:rPr>
              <a:t>Catégories déjà renseignées pour un petit volume de produits mais le volume de produit non catégorisés est destiné à s’accroître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848CA1-07D3-184D-9358-5F4BD02258B2}"/>
              </a:ext>
            </a:extLst>
          </p:cNvPr>
          <p:cNvSpPr/>
          <p:nvPr/>
        </p:nvSpPr>
        <p:spPr>
          <a:xfrm>
            <a:off x="127022" y="1198734"/>
            <a:ext cx="8955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Times" pitchFamily="2" charset="0"/>
              </a:rPr>
              <a:t>Flipkart :  Une entreprise indienne de commerce en ligne crée en 2007 basée à Bangalore</a:t>
            </a:r>
          </a:p>
        </p:txBody>
      </p:sp>
    </p:spTree>
    <p:extLst>
      <p:ext uri="{BB962C8B-B14F-4D97-AF65-F5344CB8AC3E}">
        <p14:creationId xmlns:p14="http://schemas.microsoft.com/office/powerpoint/2010/main" val="9475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56879E4-2B4C-D0A2-E57D-5276493F3FFB}"/>
              </a:ext>
            </a:extLst>
          </p:cNvPr>
          <p:cNvSpPr/>
          <p:nvPr/>
        </p:nvSpPr>
        <p:spPr>
          <a:xfrm>
            <a:off x="249380" y="1428707"/>
            <a:ext cx="74045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Times" pitchFamily="2" charset="0"/>
              </a:rPr>
              <a:t>Mission du projet </a:t>
            </a:r>
            <a:r>
              <a:rPr lang="fr-FR" dirty="0">
                <a:latin typeface="Times" pitchFamily="2" charset="0"/>
              </a:rPr>
              <a:t>:  </a:t>
            </a:r>
            <a:r>
              <a:rPr lang="fr-FR" dirty="0">
                <a:latin typeface="Times" pitchFamily="2" charset="0"/>
                <a:ea typeface="Yu Gothic Light" panose="020B0300000000000000" pitchFamily="34" charset="-128"/>
              </a:rPr>
              <a:t>Etudier la faisabilité d’une automatisation de la classification des produits à partir de leur nom, description, et d’une photo.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DB20B0-5B69-4014-0640-782D514FA83C}"/>
              </a:ext>
            </a:extLst>
          </p:cNvPr>
          <p:cNvSpPr/>
          <p:nvPr/>
        </p:nvSpPr>
        <p:spPr>
          <a:xfrm>
            <a:off x="700320" y="2868232"/>
            <a:ext cx="740459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Times" pitchFamily="2" charset="0"/>
              </a:rPr>
              <a:t>Cahier des charges </a:t>
            </a:r>
            <a:r>
              <a:rPr lang="fr-FR" dirty="0">
                <a:latin typeface="Times" pitchFamily="2" charset="0"/>
              </a:rPr>
              <a:t>:</a:t>
            </a:r>
          </a:p>
          <a:p>
            <a:endParaRPr lang="fr-FR" dirty="0">
              <a:latin typeface="Times" pitchFamily="2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latin typeface="Times" pitchFamily="2" charset="0"/>
                <a:ea typeface="Yu Gothic Light" panose="020B0300000000000000" pitchFamily="34" charset="-128"/>
              </a:rPr>
              <a:t>Travail sur une </a:t>
            </a:r>
            <a:r>
              <a:rPr lang="fr-FR" dirty="0">
                <a:latin typeface="Times" pitchFamily="2" charset="0"/>
                <a:ea typeface="Yu Gothic Medium" panose="020B0500000000000000" pitchFamily="34" charset="-128"/>
              </a:rPr>
              <a:t>base de données limitée </a:t>
            </a:r>
            <a:r>
              <a:rPr lang="fr-FR" dirty="0">
                <a:latin typeface="Times" pitchFamily="2" charset="0"/>
                <a:ea typeface="Yu Gothic Light" panose="020B0300000000000000" pitchFamily="34" charset="-128"/>
              </a:rPr>
              <a:t>de 1050 produits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latin typeface="Times" pitchFamily="2" charset="0"/>
                <a:ea typeface="Yu Gothic Light" panose="020B0300000000000000" pitchFamily="34" charset="-128"/>
              </a:rPr>
              <a:t>Effectué plusieurs étapes de prétraitement sur les données textes et images </a:t>
            </a:r>
            <a:endParaRPr lang="fr-FR" sz="1050" dirty="0">
              <a:latin typeface="Times" pitchFamily="2" charset="0"/>
              <a:ea typeface="Yu Gothic Light" panose="020B0300000000000000" pitchFamily="34" charset="-128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latin typeface="Times" pitchFamily="2" charset="0"/>
                <a:ea typeface="Yu Gothic Light" panose="020B0300000000000000" pitchFamily="34" charset="-128"/>
              </a:rPr>
              <a:t>Obtenir une classification pertinente des produits</a:t>
            </a:r>
            <a:endParaRPr lang="fr-FR" sz="1100" dirty="0">
              <a:latin typeface="Times" pitchFamily="2" charset="0"/>
              <a:ea typeface="Yu Gothic Light" panose="020B0300000000000000" pitchFamily="34" charset="-128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latin typeface="Times" pitchFamily="2" charset="0"/>
                <a:ea typeface="Yu Gothic Light" panose="020B0300000000000000" pitchFamily="34" charset="-128"/>
              </a:rPr>
              <a:t>Fournir une </a:t>
            </a:r>
            <a:r>
              <a:rPr lang="fr-FR" dirty="0">
                <a:latin typeface="Times" pitchFamily="2" charset="0"/>
                <a:ea typeface="Yu Gothic Medium" panose="020B0500000000000000" pitchFamily="34" charset="-128"/>
              </a:rPr>
              <a:t>représentation 2D </a:t>
            </a:r>
            <a:r>
              <a:rPr lang="fr-FR" dirty="0">
                <a:latin typeface="Times" pitchFamily="2" charset="0"/>
                <a:ea typeface="Yu Gothic Light" panose="020B0300000000000000" pitchFamily="34" charset="-128"/>
              </a:rPr>
              <a:t>des données pour illustrer les résultats</a:t>
            </a:r>
          </a:p>
          <a:p>
            <a:endParaRPr lang="fr-FR" dirty="0">
              <a:latin typeface="Times" pitchFamily="2" charset="0"/>
            </a:endParaRPr>
          </a:p>
        </p:txBody>
      </p:sp>
      <p:pic>
        <p:nvPicPr>
          <p:cNvPr id="10" name="Picture 2" descr="Classification automatique de produits | AI Marketplace">
            <a:extLst>
              <a:ext uri="{FF2B5EF4-FFF2-40B4-BE49-F238E27FC236}">
                <a16:creationId xmlns:a16="http://schemas.microsoft.com/office/drawing/2014/main" id="{06DB458F-9729-2747-42EE-2B2FED858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700" y="3429000"/>
            <a:ext cx="241300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4991E6A-A803-57FF-BB16-9830B8440AFA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40522D3-394C-A87A-EEAA-2AC2784D2C7A}"/>
              </a:ext>
            </a:extLst>
          </p:cNvPr>
          <p:cNvSpPr/>
          <p:nvPr/>
        </p:nvSpPr>
        <p:spPr>
          <a:xfrm>
            <a:off x="0" y="108764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Times" pitchFamily="2" charset="0"/>
              </a:rPr>
              <a:t> </a:t>
            </a:r>
            <a:r>
              <a:rPr lang="fr-FR" sz="3200" dirty="0">
                <a:latin typeface="Times" pitchFamily="2" charset="0"/>
              </a:rPr>
              <a:t>Problématique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FB6517C-38BD-BD23-56CB-F3343026D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080" y="950532"/>
            <a:ext cx="3657600" cy="1917700"/>
          </a:xfrm>
          <a:prstGeom prst="rect">
            <a:avLst/>
          </a:prstGeom>
        </p:spPr>
      </p:pic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F20DD34B-F7B4-EF3A-D891-84B3D0BA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5</a:t>
            </a:fld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20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44D221E-8811-79AE-FB82-C824BE553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231" y="2850539"/>
            <a:ext cx="5128452" cy="3459975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FDFF710-CF15-50E5-0C92-ABF0637F9C95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6DE3FA8B-A398-89E3-94B5-1EC14FB9D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124" y="4089898"/>
            <a:ext cx="3479636" cy="25923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A3B8D04-2A75-4AE0-0199-23F395DE1D50}"/>
              </a:ext>
            </a:extLst>
          </p:cNvPr>
          <p:cNvSpPr/>
          <p:nvPr/>
        </p:nvSpPr>
        <p:spPr>
          <a:xfrm>
            <a:off x="253260" y="2554553"/>
            <a:ext cx="52705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91A099"/>
                </a:solidFill>
                <a:latin typeface="Times" pitchFamily="2" charset="0"/>
              </a:rPr>
              <a:t>• </a:t>
            </a:r>
            <a:r>
              <a:rPr lang="fr-FR" sz="2000" dirty="0">
                <a:solidFill>
                  <a:srgbClr val="282833"/>
                </a:solidFill>
                <a:latin typeface="Times" pitchFamily="2" charset="0"/>
              </a:rPr>
              <a:t>1050 articles </a:t>
            </a:r>
            <a:endParaRPr lang="fr-FR" sz="2000" dirty="0">
              <a:latin typeface="Times" pitchFamily="2" charset="0"/>
            </a:endParaRPr>
          </a:p>
          <a:p>
            <a:r>
              <a:rPr lang="fr-FR" sz="2000" dirty="0">
                <a:solidFill>
                  <a:srgbClr val="91A099"/>
                </a:solidFill>
                <a:latin typeface="Times" pitchFamily="2" charset="0"/>
              </a:rPr>
              <a:t>• </a:t>
            </a:r>
            <a:r>
              <a:rPr lang="fr-FR" sz="2000" dirty="0">
                <a:solidFill>
                  <a:srgbClr val="282833"/>
                </a:solidFill>
                <a:latin typeface="Times" pitchFamily="2" charset="0"/>
              </a:rPr>
              <a:t>15 colonnes par article: </a:t>
            </a:r>
            <a:endParaRPr lang="fr-FR" sz="2000" dirty="0">
              <a:latin typeface="Times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82833"/>
                </a:solidFill>
                <a:latin typeface="Times" pitchFamily="2" charset="0"/>
              </a:rPr>
              <a:t>Identifiant : id, nom, </a:t>
            </a:r>
          </a:p>
          <a:p>
            <a:r>
              <a:rPr lang="fr-FR" sz="2000" dirty="0" err="1">
                <a:solidFill>
                  <a:srgbClr val="282833"/>
                </a:solidFill>
                <a:latin typeface="Times" pitchFamily="2" charset="0"/>
              </a:rPr>
              <a:t>catégorie</a:t>
            </a:r>
            <a:r>
              <a:rPr lang="fr-FR" sz="2000" dirty="0">
                <a:solidFill>
                  <a:srgbClr val="282833"/>
                </a:solidFill>
                <a:latin typeface="Times" pitchFamily="2" charset="0"/>
              </a:rPr>
              <a:t> de produit, marque, description </a:t>
            </a:r>
            <a:endParaRPr lang="fr-FR" sz="2000" dirty="0">
              <a:solidFill>
                <a:srgbClr val="91A099"/>
              </a:solidFill>
              <a:latin typeface="Times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82833"/>
                </a:solidFill>
                <a:latin typeface="Times" pitchFamily="2" charset="0"/>
              </a:rPr>
              <a:t>Prix/</a:t>
            </a:r>
            <a:r>
              <a:rPr lang="fr-FR" sz="2000" dirty="0" err="1">
                <a:solidFill>
                  <a:srgbClr val="282833"/>
                </a:solidFill>
                <a:latin typeface="Times" pitchFamily="2" charset="0"/>
              </a:rPr>
              <a:t>prixsolde</a:t>
            </a:r>
            <a:r>
              <a:rPr lang="fr-FR" sz="2000" dirty="0">
                <a:solidFill>
                  <a:srgbClr val="282833"/>
                </a:solidFill>
                <a:latin typeface="Times" pitchFamily="2" charset="0"/>
              </a:rPr>
              <a:t>́ </a:t>
            </a:r>
            <a:endParaRPr lang="fr-FR" sz="2000" dirty="0">
              <a:solidFill>
                <a:srgbClr val="91A099"/>
              </a:solidFill>
              <a:latin typeface="Times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82833"/>
                </a:solidFill>
                <a:latin typeface="Times" pitchFamily="2" charset="0"/>
              </a:rPr>
              <a:t>Note du produit, </a:t>
            </a:r>
            <a:endParaRPr lang="fr-FR" sz="2000" dirty="0">
              <a:solidFill>
                <a:srgbClr val="91A099"/>
              </a:solidFill>
              <a:latin typeface="Times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82833"/>
                </a:solidFill>
                <a:latin typeface="Times" pitchFamily="2" charset="0"/>
              </a:rPr>
              <a:t>Image </a:t>
            </a:r>
            <a:endParaRPr lang="fr-FR" sz="2000" dirty="0">
              <a:solidFill>
                <a:srgbClr val="91A099"/>
              </a:solidFill>
              <a:latin typeface="Times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82833"/>
                </a:solidFill>
                <a:latin typeface="Times" pitchFamily="2" charset="0"/>
              </a:rPr>
              <a:t>etc. </a:t>
            </a:r>
          </a:p>
          <a:p>
            <a:endParaRPr lang="fr-FR" dirty="0">
              <a:solidFill>
                <a:srgbClr val="91A099"/>
              </a:solidFill>
              <a:effectLst/>
              <a:latin typeface="Times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1A5EF3-F863-80C9-4D97-20C8BDE53E38}"/>
              </a:ext>
            </a:extLst>
          </p:cNvPr>
          <p:cNvSpPr/>
          <p:nvPr/>
        </p:nvSpPr>
        <p:spPr>
          <a:xfrm>
            <a:off x="0" y="1519964"/>
            <a:ext cx="56313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000" dirty="0">
                <a:latin typeface="Times" pitchFamily="2" charset="0"/>
                <a:ea typeface="Yu Gothic Light" panose="020B0300000000000000" pitchFamily="34" charset="-128"/>
              </a:rPr>
              <a:t>Textuelles : descriptions et noms des article, de longueurs variables, en anglais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10C162B-DA2A-6EDE-94EE-487123288FC7}"/>
              </a:ext>
            </a:extLst>
          </p:cNvPr>
          <p:cNvSpPr txBox="1"/>
          <p:nvPr/>
        </p:nvSpPr>
        <p:spPr>
          <a:xfrm>
            <a:off x="0" y="175704"/>
            <a:ext cx="119703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altLang="fr-FR" sz="3200" dirty="0">
                <a:latin typeface="Times" pitchFamily="2" charset="0"/>
              </a:rPr>
              <a:t>Présentation de données </a:t>
            </a:r>
            <a:endParaRPr lang="fr-FR" sz="3200" dirty="0">
              <a:latin typeface="Times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2EB4DE-5F78-E784-1192-01253AAE7711}"/>
              </a:ext>
            </a:extLst>
          </p:cNvPr>
          <p:cNvSpPr/>
          <p:nvPr/>
        </p:nvSpPr>
        <p:spPr>
          <a:xfrm>
            <a:off x="6084356" y="1743998"/>
            <a:ext cx="63300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000" dirty="0">
                <a:latin typeface="Times" pitchFamily="2" charset="0"/>
                <a:ea typeface="Yu Gothic Light" panose="020B0300000000000000" pitchFamily="34" charset="-128"/>
              </a:rPr>
              <a:t>Visuelles : une image par produit, isolé sur fond blanc, résolution et ratio d’aspect variables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BA9EDCB-6C25-4B57-D2CE-AC73F07F832B}"/>
              </a:ext>
            </a:extLst>
          </p:cNvPr>
          <p:cNvCxnSpPr>
            <a:cxnSpLocks/>
          </p:cNvCxnSpPr>
          <p:nvPr/>
        </p:nvCxnSpPr>
        <p:spPr>
          <a:xfrm>
            <a:off x="5963008" y="1714338"/>
            <a:ext cx="90000" cy="5122985"/>
          </a:xfrm>
          <a:prstGeom prst="line">
            <a:avLst/>
          </a:prstGeom>
          <a:ln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52648F4D-2E87-DEAF-E9AE-BB51EEF38F0A}"/>
              </a:ext>
            </a:extLst>
          </p:cNvPr>
          <p:cNvSpPr txBox="1"/>
          <p:nvPr/>
        </p:nvSpPr>
        <p:spPr>
          <a:xfrm>
            <a:off x="106190" y="976570"/>
            <a:ext cx="120858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latin typeface="Times" pitchFamily="2" charset="0"/>
                <a:ea typeface="Yu Gothic Medium" panose="020B0500000000000000" pitchFamily="34" charset="-128"/>
              </a:rPr>
              <a:t>Deux types de données </a:t>
            </a:r>
            <a:endParaRPr lang="fr-FR" sz="2800" dirty="0">
              <a:latin typeface="Times" pitchFamily="2" charset="0"/>
            </a:endParaRPr>
          </a:p>
        </p:txBody>
      </p:sp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DBE2F735-4A81-36E3-A48F-45C48AD7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6</a:t>
            </a:fld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243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77A7FAC-60E4-3381-995B-A72BD8776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28" y="888061"/>
            <a:ext cx="9043642" cy="32382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635CAA-1CCE-EA20-C8D9-15535A2B77CC}"/>
              </a:ext>
            </a:extLst>
          </p:cNvPr>
          <p:cNvSpPr/>
          <p:nvPr/>
        </p:nvSpPr>
        <p:spPr>
          <a:xfrm>
            <a:off x="1073728" y="5720485"/>
            <a:ext cx="10280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latin typeface="Times" pitchFamily="2" charset="0"/>
                <a:ea typeface="Yu Gothic UI Light" panose="020B0300000000000000" pitchFamily="34" charset="-128"/>
              </a:rPr>
              <a:t>Niveau 1 avec 7 catégories et une répartition homogène</a:t>
            </a:r>
            <a:endParaRPr lang="fr-FR" sz="2800" b="1" dirty="0">
              <a:latin typeface="Times" pitchFamily="2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3CA290F-3314-2452-BF58-C104408FE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873" y="4192381"/>
            <a:ext cx="7023100" cy="1270000"/>
          </a:xfrm>
          <a:prstGeom prst="rect">
            <a:avLst/>
          </a:prstGeom>
        </p:spPr>
      </p:pic>
      <p:sp>
        <p:nvSpPr>
          <p:cNvPr id="11" name="Flèche vers la droite 10">
            <a:extLst>
              <a:ext uri="{FF2B5EF4-FFF2-40B4-BE49-F238E27FC236}">
                <a16:creationId xmlns:a16="http://schemas.microsoft.com/office/drawing/2014/main" id="{092CC5A7-4486-01D1-B06B-1D346DF525E0}"/>
              </a:ext>
            </a:extLst>
          </p:cNvPr>
          <p:cNvSpPr/>
          <p:nvPr/>
        </p:nvSpPr>
        <p:spPr>
          <a:xfrm>
            <a:off x="706582" y="5734340"/>
            <a:ext cx="1080655" cy="415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E1E0F19-DDFA-26C3-EBAE-1607B904CC7A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DE5F2FA-C906-CB8E-55F0-B7602B2EEDC0}"/>
              </a:ext>
            </a:extLst>
          </p:cNvPr>
          <p:cNvSpPr/>
          <p:nvPr/>
        </p:nvSpPr>
        <p:spPr>
          <a:xfrm>
            <a:off x="0" y="136525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Times" pitchFamily="2" charset="0"/>
              </a:rPr>
              <a:t> </a:t>
            </a:r>
            <a:r>
              <a:rPr lang="fr-FR" sz="3200" dirty="0">
                <a:latin typeface="Times" pitchFamily="2" charset="0"/>
              </a:rPr>
              <a:t>Choix du niveau de catégorie</a:t>
            </a:r>
          </a:p>
        </p:txBody>
      </p:sp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0C060BED-3C1C-9920-26CC-BC194FCF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7</a:t>
            </a:fld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311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E56676D2-3CCD-B462-D84E-6DE792562856}"/>
              </a:ext>
            </a:extLst>
          </p:cNvPr>
          <p:cNvSpPr txBox="1"/>
          <p:nvPr/>
        </p:nvSpPr>
        <p:spPr>
          <a:xfrm>
            <a:off x="663864" y="1411140"/>
            <a:ext cx="9004300" cy="4035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fr-FR" sz="2500" dirty="0">
                <a:solidFill>
                  <a:schemeClr val="bg2">
                    <a:lumMod val="90000"/>
                  </a:schemeClr>
                </a:solidFill>
                <a:latin typeface="Times" pitchFamily="2" charset="0"/>
              </a:rPr>
              <a:t>Rappel de la problématique et présentation du jeu de données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fr-FR" sz="2500" dirty="0">
                <a:latin typeface="Times" pitchFamily="2" charset="0"/>
              </a:rPr>
              <a:t>Prétraitements et clustering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500" dirty="0">
                <a:latin typeface="Times" pitchFamily="2" charset="0"/>
              </a:rPr>
              <a:t>Données textuelles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500" dirty="0">
                <a:latin typeface="Times" pitchFamily="2" charset="0"/>
              </a:rPr>
              <a:t>Données visuelles 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500" dirty="0">
                <a:latin typeface="Times" pitchFamily="2" charset="0"/>
              </a:rPr>
              <a:t>Approche combinée</a:t>
            </a:r>
          </a:p>
          <a:p>
            <a:pPr>
              <a:lnSpc>
                <a:spcPct val="200000"/>
              </a:lnSpc>
            </a:pPr>
            <a:r>
              <a:rPr lang="fr-FR" sz="2500" dirty="0">
                <a:solidFill>
                  <a:schemeClr val="bg2">
                    <a:lumMod val="90000"/>
                  </a:schemeClr>
                </a:solidFill>
                <a:latin typeface="Times" pitchFamily="2" charset="0"/>
              </a:rPr>
              <a:t>III.  Conclusion</a:t>
            </a: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E14A4EBA-5BE5-D44E-FC52-C446169EF638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0145A505-402D-2F1D-C2CE-19608D22C5AF}"/>
              </a:ext>
            </a:extLst>
          </p:cNvPr>
          <p:cNvSpPr txBox="1"/>
          <p:nvPr/>
        </p:nvSpPr>
        <p:spPr>
          <a:xfrm>
            <a:off x="0" y="17912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 err="1">
                <a:latin typeface="Times" pitchFamily="2" charset="0"/>
              </a:rPr>
              <a:t>Outline</a:t>
            </a:r>
            <a:endParaRPr lang="fr-FR" sz="3200" dirty="0">
              <a:latin typeface="Times" pitchFamily="2" charset="0"/>
            </a:endParaRP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E50D420A-70C2-C04C-B031-69B7B8AD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8</a:t>
            </a:fld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088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07531D-6307-09F7-5CDD-55617963412E}"/>
              </a:ext>
            </a:extLst>
          </p:cNvPr>
          <p:cNvSpPr/>
          <p:nvPr/>
        </p:nvSpPr>
        <p:spPr>
          <a:xfrm>
            <a:off x="1200138" y="4274525"/>
            <a:ext cx="8390771" cy="1610444"/>
          </a:xfrm>
          <a:prstGeom prst="rect">
            <a:avLst/>
          </a:prstGeom>
          <a:solidFill>
            <a:srgbClr val="52F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4A3FB08-8EF5-516D-03CA-18FD19ECB108}"/>
              </a:ext>
            </a:extLst>
          </p:cNvPr>
          <p:cNvSpPr txBox="1"/>
          <p:nvPr/>
        </p:nvSpPr>
        <p:spPr>
          <a:xfrm rot="16200000">
            <a:off x="306785" y="4644251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Modélisation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C3402BE4-7123-6729-A29B-60D58CF9937C}"/>
              </a:ext>
            </a:extLst>
          </p:cNvPr>
          <p:cNvGrpSpPr/>
          <p:nvPr/>
        </p:nvGrpSpPr>
        <p:grpSpPr>
          <a:xfrm>
            <a:off x="805934" y="1174189"/>
            <a:ext cx="8784976" cy="2341841"/>
            <a:chOff x="107504" y="1326086"/>
            <a:chExt cx="8784976" cy="234184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AEFE96B-BC05-32F0-2C03-E4B0CD465099}"/>
                </a:ext>
              </a:extLst>
            </p:cNvPr>
            <p:cNvSpPr/>
            <p:nvPr/>
          </p:nvSpPr>
          <p:spPr>
            <a:xfrm>
              <a:off x="515606" y="1326086"/>
              <a:ext cx="8376874" cy="2341841"/>
            </a:xfrm>
            <a:prstGeom prst="rect">
              <a:avLst/>
            </a:prstGeom>
            <a:solidFill>
              <a:schemeClr val="accent2">
                <a:alpha val="50196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highlight>
                  <a:srgbClr val="00FFFF"/>
                </a:highlight>
              </a:endParaRP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FB3C38E0-DBF3-3653-8772-EB3C2D4A71C4}"/>
                </a:ext>
              </a:extLst>
            </p:cNvPr>
            <p:cNvSpPr txBox="1"/>
            <p:nvPr/>
          </p:nvSpPr>
          <p:spPr>
            <a:xfrm rot="16200000">
              <a:off x="-214539" y="2312339"/>
              <a:ext cx="1013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006C92"/>
                  </a:solidFill>
                </a:rPr>
                <a:t>Données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129EA4EE-8B90-C5C6-6A79-299959CE0C65}"/>
              </a:ext>
            </a:extLst>
          </p:cNvPr>
          <p:cNvGrpSpPr/>
          <p:nvPr/>
        </p:nvGrpSpPr>
        <p:grpSpPr>
          <a:xfrm>
            <a:off x="4795994" y="2544442"/>
            <a:ext cx="1184099" cy="1376295"/>
            <a:chOff x="4091659" y="2671442"/>
            <a:chExt cx="1184099" cy="1376295"/>
          </a:xfrm>
        </p:grpSpPr>
        <p:sp>
          <p:nvSpPr>
            <p:cNvPr id="11" name="Flèche vers le bas 10">
              <a:extLst>
                <a:ext uri="{FF2B5EF4-FFF2-40B4-BE49-F238E27FC236}">
                  <a16:creationId xmlns:a16="http://schemas.microsoft.com/office/drawing/2014/main" id="{31D4E331-689D-7828-D78B-EECF27D019D1}"/>
                </a:ext>
              </a:extLst>
            </p:cNvPr>
            <p:cNvSpPr/>
            <p:nvPr/>
          </p:nvSpPr>
          <p:spPr>
            <a:xfrm>
              <a:off x="4539692" y="3668106"/>
              <a:ext cx="288032" cy="379631"/>
            </a:xfrm>
            <a:prstGeom prst="downArrow">
              <a:avLst/>
            </a:prstGeom>
            <a:solidFill>
              <a:srgbClr val="92D05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Arc plein 11">
              <a:extLst>
                <a:ext uri="{FF2B5EF4-FFF2-40B4-BE49-F238E27FC236}">
                  <a16:creationId xmlns:a16="http://schemas.microsoft.com/office/drawing/2014/main" id="{4019B666-015C-E62F-C8AA-8C8CEA108D3A}"/>
                </a:ext>
              </a:extLst>
            </p:cNvPr>
            <p:cNvSpPr/>
            <p:nvPr/>
          </p:nvSpPr>
          <p:spPr>
            <a:xfrm rot="10800000">
              <a:off x="4091659" y="2671442"/>
              <a:ext cx="1184099" cy="1016119"/>
            </a:xfrm>
            <a:prstGeom prst="blockArc">
              <a:avLst>
                <a:gd name="adj1" fmla="val 10800000"/>
                <a:gd name="adj2" fmla="val 343559"/>
                <a:gd name="adj3" fmla="val 14622"/>
              </a:avLst>
            </a:prstGeom>
            <a:solidFill>
              <a:srgbClr val="92D05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CF24E98F-4188-6E14-03A2-2E4AE2A8CCE0}"/>
              </a:ext>
            </a:extLst>
          </p:cNvPr>
          <p:cNvGrpSpPr/>
          <p:nvPr/>
        </p:nvGrpSpPr>
        <p:grpSpPr>
          <a:xfrm>
            <a:off x="3182788" y="3112524"/>
            <a:ext cx="5833195" cy="1932721"/>
            <a:chOff x="2478454" y="3315985"/>
            <a:chExt cx="5766022" cy="1856260"/>
          </a:xfrm>
        </p:grpSpPr>
        <p:sp>
          <p:nvSpPr>
            <p:cNvPr id="15" name="Flèche vers le bas 14">
              <a:extLst>
                <a:ext uri="{FF2B5EF4-FFF2-40B4-BE49-F238E27FC236}">
                  <a16:creationId xmlns:a16="http://schemas.microsoft.com/office/drawing/2014/main" id="{A8609F3C-4F54-4369-4D44-CA9D83F1A505}"/>
                </a:ext>
              </a:extLst>
            </p:cNvPr>
            <p:cNvSpPr/>
            <p:nvPr/>
          </p:nvSpPr>
          <p:spPr>
            <a:xfrm>
              <a:off x="2478454" y="3315985"/>
              <a:ext cx="288032" cy="870775"/>
            </a:xfrm>
            <a:prstGeom prst="downArrow">
              <a:avLst/>
            </a:prstGeom>
            <a:solidFill>
              <a:srgbClr val="92D05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CCBD00A-77CF-E638-9C9F-724B7BCB5419}"/>
                </a:ext>
              </a:extLst>
            </p:cNvPr>
            <p:cNvSpPr/>
            <p:nvPr/>
          </p:nvSpPr>
          <p:spPr>
            <a:xfrm>
              <a:off x="4957386" y="4739588"/>
              <a:ext cx="3287090" cy="4326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</a:rPr>
                <a:t>Classifieurs</a:t>
              </a:r>
              <a:r>
                <a:rPr lang="fr-FR" sz="1600" dirty="0">
                  <a:solidFill>
                    <a:schemeClr val="tx1"/>
                  </a:solidFill>
                </a:rPr>
                <a:t> non supervisé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800B2E5D-82CB-3D35-45E1-3E0DA1837E4D}"/>
              </a:ext>
            </a:extLst>
          </p:cNvPr>
          <p:cNvGrpSpPr/>
          <p:nvPr/>
        </p:nvGrpSpPr>
        <p:grpSpPr>
          <a:xfrm>
            <a:off x="1356473" y="1199870"/>
            <a:ext cx="3933674" cy="2062999"/>
            <a:chOff x="652138" y="1326870"/>
            <a:chExt cx="3933674" cy="206299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7B86D2A-6745-398A-B589-B9B7681503E9}"/>
                </a:ext>
              </a:extLst>
            </p:cNvPr>
            <p:cNvSpPr/>
            <p:nvPr/>
          </p:nvSpPr>
          <p:spPr>
            <a:xfrm>
              <a:off x="2190169" y="1326870"/>
              <a:ext cx="7681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dirty="0"/>
                <a:t>Textes</a:t>
              </a:r>
            </a:p>
          </p:txBody>
        </p:sp>
        <p:sp>
          <p:nvSpPr>
            <p:cNvPr id="20" name="Flèche vers le bas 19">
              <a:extLst>
                <a:ext uri="{FF2B5EF4-FFF2-40B4-BE49-F238E27FC236}">
                  <a16:creationId xmlns:a16="http://schemas.microsoft.com/office/drawing/2014/main" id="{A9E5CBDF-4391-79EB-43B5-40912431519A}"/>
                </a:ext>
              </a:extLst>
            </p:cNvPr>
            <p:cNvSpPr/>
            <p:nvPr/>
          </p:nvSpPr>
          <p:spPr>
            <a:xfrm>
              <a:off x="2492491" y="2056521"/>
              <a:ext cx="288032" cy="252000"/>
            </a:xfrm>
            <a:prstGeom prst="downArrow">
              <a:avLst/>
            </a:prstGeom>
            <a:solidFill>
              <a:srgbClr val="92D05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Flèche vers le bas 20">
              <a:extLst>
                <a:ext uri="{FF2B5EF4-FFF2-40B4-BE49-F238E27FC236}">
                  <a16:creationId xmlns:a16="http://schemas.microsoft.com/office/drawing/2014/main" id="{6D70CA31-5064-702B-481F-C42CE33489A4}"/>
                </a:ext>
              </a:extLst>
            </p:cNvPr>
            <p:cNvSpPr/>
            <p:nvPr/>
          </p:nvSpPr>
          <p:spPr>
            <a:xfrm>
              <a:off x="2487960" y="2706852"/>
              <a:ext cx="288032" cy="252000"/>
            </a:xfrm>
            <a:prstGeom prst="downArrow">
              <a:avLst/>
            </a:prstGeom>
            <a:solidFill>
              <a:srgbClr val="92D05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40FC5D-C97B-A9C1-62FD-8744713E245B}"/>
                </a:ext>
              </a:extLst>
            </p:cNvPr>
            <p:cNvSpPr/>
            <p:nvPr/>
          </p:nvSpPr>
          <p:spPr>
            <a:xfrm>
              <a:off x="652141" y="1687792"/>
              <a:ext cx="3933671" cy="4412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98B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Prétraitement des données par défaut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2F55EBC-1484-5DB9-A3FD-3DE75D510A7A}"/>
                </a:ext>
              </a:extLst>
            </p:cNvPr>
            <p:cNvSpPr/>
            <p:nvPr/>
          </p:nvSpPr>
          <p:spPr>
            <a:xfrm>
              <a:off x="652138" y="2984166"/>
              <a:ext cx="3933671" cy="40570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98B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Réduction de dimension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4C22A84-8BBA-9B33-A84C-370C0E39A304}"/>
                </a:ext>
              </a:extLst>
            </p:cNvPr>
            <p:cNvSpPr/>
            <p:nvPr/>
          </p:nvSpPr>
          <p:spPr>
            <a:xfrm>
              <a:off x="652139" y="2354678"/>
              <a:ext cx="3933671" cy="4178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98B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Extraction de </a:t>
              </a:r>
              <a:r>
                <a:rPr lang="fr-FR" sz="1600" dirty="0" err="1">
                  <a:solidFill>
                    <a:schemeClr val="tx1"/>
                  </a:solidFill>
                </a:rPr>
                <a:t>features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D92F28C7-D91A-12CC-07F7-0EF5976F25A3}"/>
              </a:ext>
            </a:extLst>
          </p:cNvPr>
          <p:cNvGrpSpPr/>
          <p:nvPr/>
        </p:nvGrpSpPr>
        <p:grpSpPr>
          <a:xfrm>
            <a:off x="5486978" y="1215442"/>
            <a:ext cx="3933674" cy="2043052"/>
            <a:chOff x="4782643" y="1342442"/>
            <a:chExt cx="3933674" cy="204305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0D90D5C-19B1-AD50-71A5-A5FA6DB0A05D}"/>
                </a:ext>
              </a:extLst>
            </p:cNvPr>
            <p:cNvSpPr/>
            <p:nvPr/>
          </p:nvSpPr>
          <p:spPr>
            <a:xfrm>
              <a:off x="6414456" y="1342442"/>
              <a:ext cx="8499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Images</a:t>
              </a:r>
            </a:p>
          </p:txBody>
        </p:sp>
        <p:sp>
          <p:nvSpPr>
            <p:cNvPr id="27" name="Flèche vers le bas 26">
              <a:extLst>
                <a:ext uri="{FF2B5EF4-FFF2-40B4-BE49-F238E27FC236}">
                  <a16:creationId xmlns:a16="http://schemas.microsoft.com/office/drawing/2014/main" id="{C6888759-F1B5-B594-4E77-38F1C2459A5E}"/>
                </a:ext>
              </a:extLst>
            </p:cNvPr>
            <p:cNvSpPr/>
            <p:nvPr/>
          </p:nvSpPr>
          <p:spPr>
            <a:xfrm>
              <a:off x="6605462" y="2086612"/>
              <a:ext cx="288032" cy="252000"/>
            </a:xfrm>
            <a:prstGeom prst="downArrow">
              <a:avLst/>
            </a:prstGeom>
            <a:solidFill>
              <a:srgbClr val="92D05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Flèche vers le bas 27">
              <a:extLst>
                <a:ext uri="{FF2B5EF4-FFF2-40B4-BE49-F238E27FC236}">
                  <a16:creationId xmlns:a16="http://schemas.microsoft.com/office/drawing/2014/main" id="{CA5A6E85-4E17-478B-8C64-34CF3B36673D}"/>
                </a:ext>
              </a:extLst>
            </p:cNvPr>
            <p:cNvSpPr/>
            <p:nvPr/>
          </p:nvSpPr>
          <p:spPr>
            <a:xfrm>
              <a:off x="6600931" y="2711543"/>
              <a:ext cx="288032" cy="252000"/>
            </a:xfrm>
            <a:prstGeom prst="downArrow">
              <a:avLst/>
            </a:prstGeom>
            <a:solidFill>
              <a:srgbClr val="92D05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FAADC51-A7C1-B29B-2BE3-058600F0617F}"/>
                </a:ext>
              </a:extLst>
            </p:cNvPr>
            <p:cNvSpPr/>
            <p:nvPr/>
          </p:nvSpPr>
          <p:spPr>
            <a:xfrm>
              <a:off x="4782646" y="1683417"/>
              <a:ext cx="3933671" cy="4412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98B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Prétraitement des données par défaut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2288C6-D5DF-75B6-BA9E-5B472C5BAB0A}"/>
                </a:ext>
              </a:extLst>
            </p:cNvPr>
            <p:cNvSpPr/>
            <p:nvPr/>
          </p:nvSpPr>
          <p:spPr>
            <a:xfrm>
              <a:off x="4782643" y="2979791"/>
              <a:ext cx="3933671" cy="40570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98B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Réduction de dimension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C4AE551-3655-3A9A-56C3-FD4F66382102}"/>
                </a:ext>
              </a:extLst>
            </p:cNvPr>
            <p:cNvSpPr/>
            <p:nvPr/>
          </p:nvSpPr>
          <p:spPr>
            <a:xfrm>
              <a:off x="4782644" y="2350303"/>
              <a:ext cx="3933671" cy="4178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98B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chemeClr val="tx1"/>
                  </a:solidFill>
                </a:rPr>
                <a:t>Extraction de features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35A7982-BAA4-97A8-4F6E-C3F444729F42}"/>
              </a:ext>
            </a:extLst>
          </p:cNvPr>
          <p:cNvSpPr/>
          <p:nvPr/>
        </p:nvSpPr>
        <p:spPr>
          <a:xfrm>
            <a:off x="1836782" y="4612588"/>
            <a:ext cx="3287090" cy="432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Classifieurs</a:t>
            </a:r>
            <a:r>
              <a:rPr lang="fr-FR" sz="1600" dirty="0">
                <a:solidFill>
                  <a:schemeClr val="tx1"/>
                </a:solidFill>
              </a:rPr>
              <a:t> supervisés</a:t>
            </a:r>
          </a:p>
        </p:txBody>
      </p:sp>
      <p:sp>
        <p:nvSpPr>
          <p:cNvPr id="34" name="Flèche vers le bas 33">
            <a:extLst>
              <a:ext uri="{FF2B5EF4-FFF2-40B4-BE49-F238E27FC236}">
                <a16:creationId xmlns:a16="http://schemas.microsoft.com/office/drawing/2014/main" id="{A224A0C5-24B2-EF53-B881-F0FAE56AB282}"/>
              </a:ext>
            </a:extLst>
          </p:cNvPr>
          <p:cNvSpPr/>
          <p:nvPr/>
        </p:nvSpPr>
        <p:spPr>
          <a:xfrm>
            <a:off x="5258457" y="5770605"/>
            <a:ext cx="288032" cy="458745"/>
          </a:xfrm>
          <a:prstGeom prst="downArrow">
            <a:avLst/>
          </a:prstGeom>
          <a:solidFill>
            <a:srgbClr val="92D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713505-A39A-060B-E002-116BC688E262}"/>
              </a:ext>
            </a:extLst>
          </p:cNvPr>
          <p:cNvSpPr/>
          <p:nvPr/>
        </p:nvSpPr>
        <p:spPr>
          <a:xfrm>
            <a:off x="3592868" y="6268390"/>
            <a:ext cx="3950879" cy="432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Times" pitchFamily="2" charset="0"/>
              </a:rPr>
              <a:t>Conclusion sur la faisabilité de classification automatique des produits </a:t>
            </a: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2FBFA8CA-7D2B-AE16-402C-27D1F74BE758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èche vers le bas 2">
            <a:extLst>
              <a:ext uri="{FF2B5EF4-FFF2-40B4-BE49-F238E27FC236}">
                <a16:creationId xmlns:a16="http://schemas.microsoft.com/office/drawing/2014/main" id="{E58D55FD-05FD-9497-8828-4CDDD36B9715}"/>
              </a:ext>
            </a:extLst>
          </p:cNvPr>
          <p:cNvSpPr/>
          <p:nvPr/>
        </p:nvSpPr>
        <p:spPr>
          <a:xfrm>
            <a:off x="7384885" y="3230726"/>
            <a:ext cx="305760" cy="821130"/>
          </a:xfrm>
          <a:prstGeom prst="downArrow">
            <a:avLst/>
          </a:prstGeom>
          <a:solidFill>
            <a:srgbClr val="92D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9B5E138-43C7-F8E4-B439-2D1D80C7390E}"/>
              </a:ext>
            </a:extLst>
          </p:cNvPr>
          <p:cNvSpPr txBox="1"/>
          <p:nvPr/>
        </p:nvSpPr>
        <p:spPr>
          <a:xfrm>
            <a:off x="0" y="17912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</a:rPr>
              <a:t>Prétraitement et clustering: Démarche</a:t>
            </a:r>
          </a:p>
        </p:txBody>
      </p:sp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50984618-44E2-46B9-1C3C-F501FAFF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9</a:t>
            </a:fld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5188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20004</TotalTime>
  <Words>751</Words>
  <Application>Microsoft Macintosh PowerPoint</Application>
  <PresentationFormat>Grand écran</PresentationFormat>
  <Paragraphs>174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3" baseType="lpstr">
      <vt:lpstr>Yu Gothic Light</vt:lpstr>
      <vt:lpstr>Yu Gothic UI Light</vt:lpstr>
      <vt:lpstr>Arial</vt:lpstr>
      <vt:lpstr>Calibri</vt:lpstr>
      <vt:lpstr>Calibri Light</vt:lpstr>
      <vt:lpstr>Times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mohamed assali</dc:creator>
  <cp:lastModifiedBy>mohamed assali</cp:lastModifiedBy>
  <cp:revision>205</cp:revision>
  <dcterms:created xsi:type="dcterms:W3CDTF">2022-06-28T07:44:44Z</dcterms:created>
  <dcterms:modified xsi:type="dcterms:W3CDTF">2022-12-27T18:39:09Z</dcterms:modified>
</cp:coreProperties>
</file>