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342" r:id="rId4"/>
    <p:sldId id="347" r:id="rId5"/>
    <p:sldId id="298" r:id="rId6"/>
    <p:sldId id="331" r:id="rId7"/>
    <p:sldId id="330" r:id="rId8"/>
    <p:sldId id="332" r:id="rId9"/>
    <p:sldId id="313" r:id="rId10"/>
    <p:sldId id="343" r:id="rId11"/>
    <p:sldId id="333" r:id="rId12"/>
    <p:sldId id="335" r:id="rId13"/>
    <p:sldId id="336" r:id="rId14"/>
    <p:sldId id="334" r:id="rId15"/>
    <p:sldId id="352" r:id="rId16"/>
    <p:sldId id="338" r:id="rId17"/>
    <p:sldId id="346" r:id="rId18"/>
    <p:sldId id="344" r:id="rId19"/>
    <p:sldId id="339" r:id="rId20"/>
    <p:sldId id="340" r:id="rId21"/>
    <p:sldId id="341" r:id="rId22"/>
    <p:sldId id="353" r:id="rId23"/>
    <p:sldId id="345" r:id="rId24"/>
    <p:sldId id="316" r:id="rId25"/>
    <p:sldId id="27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ssali" initials="ma" lastIdx="4" clrIdx="0">
    <p:extLst>
      <p:ext uri="{19B8F6BF-5375-455C-9EA6-DF929625EA0E}">
        <p15:presenceInfo xmlns:p15="http://schemas.microsoft.com/office/powerpoint/2012/main" userId="f586055c87b2a3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5073"/>
  </p:normalViewPr>
  <p:slideViewPr>
    <p:cSldViewPr snapToGrid="0" snapToObjects="1">
      <p:cViewPr varScale="1">
        <p:scale>
          <a:sx n="89" d="100"/>
          <a:sy n="89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5T13:40:28.361" idx="3">
    <p:pos x="10" y="10"/>
    <p:text>prier à dépenser souhaite..... pour cela elle nous a demandé de développer....</p:text>
    <p:extLst>
      <p:ext uri="{C676402C-5697-4E1C-873F-D02D1690AC5C}">
        <p15:threadingInfo xmlns:p15="http://schemas.microsoft.com/office/powerpoint/2012/main" timeZoneBias="-60"/>
      </p:ext>
    </p:extLst>
  </p:cm>
  <p:cm authorId="1" dt="2023-02-25T13:46:50.400" idx="4">
    <p:pos x="10" y="146"/>
    <p:text>pour pouvoir réaliser ce travailler on a besoin des informations sur les cilents. ces informations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1D06-1271-43FB-BCE6-6A988EF71FB3}" type="datetimeFigureOut">
              <a:rPr lang="fr-FR" smtClean="0"/>
              <a:t>03/03/2023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475D-2AE8-47A5-A775-96178753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9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3C71-0FE2-9926-A660-9FA64FA4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93DC8-80A3-2BFC-4814-831B00D5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58DB4-F7CF-0EBA-B9B2-DEA1F6F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5F9-3356-4A3F-BDC3-5934E6D8648B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0338-C449-1FD4-DC86-62CBD4B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989F9-9AE6-2D47-DE09-0BAE954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6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EF3-01C9-7D71-E560-04C023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AF2B5-A946-AC2F-0707-15824B1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68DE-1303-CD3A-F276-F11BBFE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6723-BB16-493C-A6CB-4B8FEA4BD159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F0DC-46C8-96C0-9313-00173AEA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4372-B4C4-1DC2-3041-54C5A7F8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B3BFE-3D72-0276-9197-8678E657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757E0F-D2D4-51CA-0B9F-25300D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B0BBF-8692-643E-F1A2-61E26BB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3FEC-5AEA-47F8-948E-F06E3C6F5EEC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3CDA2-0B59-64D9-BAAF-98138A0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8ADD3-0442-7D94-B18E-7DDEDD7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AC15A-6FCD-96CA-4311-E6412FF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EDA8-369C-9AAA-53E7-7540156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7725-6BD5-7633-8668-57D6E3C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A247-854C-4F15-961C-8803C4CAECCB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2E052-695D-AA15-24C2-9B741ED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0E3BF-84B5-A6C6-1F1B-5211692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AD1B-F072-196F-BD96-EF84F7E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2E35A-1126-FA6D-97BB-313737F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55A4-5693-9B7A-322B-9CB26427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05F-90C5-48AF-B6AD-7F42A8E7D0E8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27C2E-395F-50FC-871F-52AE009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3E1B-C011-20BA-FC11-6E4EE3F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8847E-2D7C-EEFF-83BB-DC147085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7935-7B69-3AAC-876D-9B8566CC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8A17AD-949F-8873-0F73-FA848766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1A918-94AF-D01A-C619-E0D58167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06-499E-499D-8550-8837AEEF5791}" type="datetime1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63639-555A-A439-B69C-EAE4C9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78E3A-30B1-9C56-274F-9E62AEA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25F8-EACF-8B3F-D1C8-0AC0439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E5461-F8CD-96AF-DA08-2B8B40D6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AE300-43D3-53E3-A0D1-832BEDEB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EB707C-EC55-64D1-A543-EFC22648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5EC12-DCB9-BA05-4889-72A397A7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0ECE04-71B1-BC95-EF18-834BFE6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5D4E-B161-44A6-9BAF-4901CC832E3D}" type="datetime1">
              <a:rPr lang="fr-FR" smtClean="0"/>
              <a:t>03/03/2023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8ECD13-716C-7981-A317-A6AB7CDE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AFA28-D710-862B-663C-C9FB78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E74C-913A-8455-F27C-805377DB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44420-5BA0-7108-15EA-FB6BC42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F40C-4069-4606-8D73-39D6D4F885CC}" type="datetime1">
              <a:rPr lang="fr-FR" smtClean="0"/>
              <a:t>03/03/2023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FB328-1850-21AE-FB50-6E25C35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535E-D1BE-3624-DFDC-D8F553A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4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43B99-D8B5-5139-8DEC-E006CD0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343-14CB-48CF-A9EC-9FA646570F95}" type="datetime1">
              <a:rPr lang="fr-FR" smtClean="0"/>
              <a:t>03/03/2023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450F55-07E7-9BD5-60EE-7911F8C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38C40-2CA8-DCA5-A690-8A82B9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66547-26B3-0ADE-595E-4964C15A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C6457-1864-1A5A-2FF8-441092B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53E6-1D92-6FE7-CA46-CF88B488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8D866-8A55-05DF-DDA3-068A42B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3134-7616-4766-A829-8D957F411575}" type="datetime1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71ECE-9E4C-2BDC-1DC2-67911893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C0C14-E767-9678-F4AC-B5C57ED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B5FD-AC70-60B8-F960-A204BD0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5AA-0609-B473-D530-17F0655B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714AD-C1CD-064D-983F-3EF1ECC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6EA0-8D03-09CA-1F34-B295CA3E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1317-8B86-461D-A585-5FC3E2853A44}" type="datetime1">
              <a:rPr lang="fr-FR" smtClean="0"/>
              <a:t>03/03/2023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A0E48E-452A-BC74-E70F-2BEC3E4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09FCF-5C0F-5C3A-F9AA-888A1E5A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97292-BFAD-A56F-26E9-63D0996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647C5-4C91-3140-37C9-BA2F8CAC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A3ECD-9C05-4C68-D5AE-F257E835A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9F1-6F95-44F7-9BFD-08FF1DEEFBE6}" type="datetime1">
              <a:rPr lang="fr-FR" smtClean="0"/>
              <a:t>03/03/2023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228-6802-F4D1-9DA9-5D324EB0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E2791-32C8-1EFD-EA3F-152E29FDC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E67-F43B-0948-B175-5126CFF123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n°7:  </a:t>
            </a:r>
            <a:r>
              <a:rPr lang="fr-FR" sz="2800" dirty="0">
                <a:latin typeface="Times" pitchFamily="2" charset="0"/>
                <a:ea typeface="Malgun Gothic" panose="020B0503020000020004" pitchFamily="34" charset="-127"/>
              </a:rPr>
              <a:t>Implémentez un modèle de </a:t>
            </a:r>
            <a:r>
              <a:rPr lang="fr-FR" sz="2800" dirty="0" err="1">
                <a:latin typeface="Times" pitchFamily="2" charset="0"/>
                <a:ea typeface="Malgun Gothic" panose="020B0503020000020004" pitchFamily="34" charset="-127"/>
              </a:rPr>
              <a:t>scoring</a:t>
            </a:r>
            <a:endParaRPr lang="fr-FR" sz="2800" dirty="0">
              <a:latin typeface="Times" pitchFamily="2" charset="0"/>
            </a:endParaRP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01/03/2023</a:t>
            </a: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  <p:pic>
        <p:nvPicPr>
          <p:cNvPr id="21" name="Picture 2" descr="Avis Openclassrooms, se former en ligne | On a testé pour toi">
            <a:extLst>
              <a:ext uri="{FF2B5EF4-FFF2-40B4-BE49-F238E27FC236}">
                <a16:creationId xmlns:a16="http://schemas.microsoft.com/office/drawing/2014/main" id="{E0A465A6-B2A4-4BCF-1A68-6EA34F86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" y="10455"/>
            <a:ext cx="2980678" cy="142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DCF6EE7-D673-B07D-A711-C4BDEA53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08" y="14553"/>
            <a:ext cx="1764592" cy="1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10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3BD7458-AB02-1FE0-72B2-431D9D4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53" y="1654871"/>
            <a:ext cx="10452650" cy="354825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Rappel de la problématique et présentation du jeu de données</a:t>
            </a: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Explication de l’approche de modélisation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Présentation du Dashboard métier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Conclusion et perspectives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90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50D420A-70C2-C04C-B031-69B7B8A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11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240-5841-500E-DDF7-99ADC974C92A}"/>
              </a:ext>
            </a:extLst>
          </p:cNvPr>
          <p:cNvSpPr/>
          <p:nvPr/>
        </p:nvSpPr>
        <p:spPr>
          <a:xfrm>
            <a:off x="915034" y="2034921"/>
            <a:ext cx="97827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Times" pitchFamily="2" charset="0"/>
              </a:rPr>
              <a:t>Accroître la quantité de données recueillies sur la classe minoritaire</a:t>
            </a:r>
            <a:endParaRPr lang="fr-FR" sz="2000" dirty="0">
              <a:latin typeface="Times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Times" pitchFamily="2" charset="0"/>
              </a:rPr>
              <a:t>Créer des doublons d'individus sous-représentés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Création d’</a:t>
            </a:r>
            <a:r>
              <a:rPr lang="fr-FR" sz="2000" dirty="0" err="1">
                <a:latin typeface="Times" pitchFamily="2" charset="0"/>
              </a:rPr>
              <a:t>invididus</a:t>
            </a:r>
            <a:r>
              <a:rPr lang="fr-FR" sz="2000" dirty="0">
                <a:latin typeface="Times" pitchFamily="2" charset="0"/>
              </a:rPr>
              <a:t> « synthétiques »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" pitchFamily="2" charset="0"/>
              </a:rPr>
              <a:t>Pondération des observations dans le training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82833"/>
                </a:solidFill>
                <a:latin typeface="Times" pitchFamily="2" charset="0"/>
              </a:rPr>
              <a:t>Over-sampling (produit des observations minoritaires                                       ressemblantes mais distinctes de celles déjà existantes</a:t>
            </a:r>
            <a:r>
              <a:rPr lang="fr-FR" b="1" dirty="0">
                <a:solidFill>
                  <a:srgbClr val="282833"/>
                </a:solidFill>
                <a:latin typeface="Arial" panose="020B0604020202020204" pitchFamily="34" charset="0"/>
              </a:rPr>
              <a:t>) </a:t>
            </a:r>
            <a:endParaRPr lang="fr-FR" b="1" dirty="0">
              <a:solidFill>
                <a:srgbClr val="91A099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91A0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699D6-5E28-B2A5-904E-F172247E66DC}"/>
              </a:ext>
            </a:extLst>
          </p:cNvPr>
          <p:cNvSpPr txBox="1"/>
          <p:nvPr/>
        </p:nvSpPr>
        <p:spPr>
          <a:xfrm>
            <a:off x="-46795" y="1216180"/>
            <a:ext cx="804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0000FF"/>
                </a:solidFill>
                <a:effectLst/>
                <a:latin typeface="Times" pitchFamily="2" charset="0"/>
              </a:rPr>
              <a:t>Comment minimiser les conséquences de ce déséquilibre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  <a:endParaRPr lang="fr-FR" sz="18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WARNING!! CUANDO TU BALANCE TE DICE SI TU EMPRESA ESTÁ EN PELIGRO -  Midirectorfinanciero">
            <a:extLst>
              <a:ext uri="{FF2B5EF4-FFF2-40B4-BE49-F238E27FC236}">
                <a16:creationId xmlns:a16="http://schemas.microsoft.com/office/drawing/2014/main" id="{F4A79D28-088F-343A-7496-B25B1B37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83" y="2678611"/>
            <a:ext cx="3038866" cy="20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14BD5E-4BA0-5C58-5617-7EDA6C85F34D}"/>
              </a:ext>
            </a:extLst>
          </p:cNvPr>
          <p:cNvSpPr txBox="1"/>
          <p:nvPr/>
        </p:nvSpPr>
        <p:spPr>
          <a:xfrm>
            <a:off x="0" y="19015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0" i="0" dirty="0">
                <a:effectLst/>
                <a:latin typeface="Times" pitchFamily="2" charset="0"/>
              </a:rPr>
              <a:t>Déséquilibre des données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5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07DBC8E-4FE8-0A89-1ABF-A526A538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6" y="941674"/>
            <a:ext cx="9250017" cy="159672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847647-D3AC-EC73-1F47-B9D45110C11A}"/>
              </a:ext>
            </a:extLst>
          </p:cNvPr>
          <p:cNvCxnSpPr/>
          <p:nvPr/>
        </p:nvCxnSpPr>
        <p:spPr>
          <a:xfrm>
            <a:off x="0" y="801062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9EE7E5-574D-93FD-9690-839B47AB7B65}"/>
              </a:ext>
            </a:extLst>
          </p:cNvPr>
          <p:cNvSpPr/>
          <p:nvPr/>
        </p:nvSpPr>
        <p:spPr>
          <a:xfrm>
            <a:off x="732418" y="3165694"/>
            <a:ext cx="9874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Réduire  le nombre de faux négatifs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Limiter le taux de faux positifs, </a:t>
            </a:r>
          </a:p>
          <a:p>
            <a:r>
              <a:rPr lang="fr-FR" sz="2400" dirty="0">
                <a:latin typeface="Times" pitchFamily="2" charset="0"/>
              </a:rPr>
              <a:t>mais avec une importance moindre que celle accordée aux faux négatifs </a:t>
            </a:r>
            <a:endParaRPr lang="fr-FR" sz="2400" dirty="0">
              <a:effectLst/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813AFF-C7FF-A3B4-F615-9C7D20F3352C}"/>
                  </a:ext>
                </a:extLst>
              </p:cNvPr>
              <p:cNvSpPr/>
              <p:nvPr/>
            </p:nvSpPr>
            <p:spPr>
              <a:xfrm>
                <a:off x="6096000" y="5291801"/>
                <a:ext cx="4126001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𝑣𝑟𝑎𝑖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𝑟𝑎𝑖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𝑓𝑎𝑢𝑥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𝑛𝑒𝑔𝑎𝑡𝑖𝑓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813AFF-C7FF-A3B4-F615-9C7D20F33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91801"/>
                <a:ext cx="4126001" cy="667490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43343A25-57FE-68F2-78AF-138772AC6907}"/>
              </a:ext>
            </a:extLst>
          </p:cNvPr>
          <p:cNvSpPr txBox="1"/>
          <p:nvPr/>
        </p:nvSpPr>
        <p:spPr>
          <a:xfrm>
            <a:off x="732418" y="4733156"/>
            <a:ext cx="9203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effectLst/>
                <a:latin typeface="Times" pitchFamily="2" charset="0"/>
              </a:rPr>
              <a:t>En d'autres termes, l'objectif est de maximiser le rappel (</a:t>
            </a:r>
            <a:r>
              <a:rPr lang="fr-FR" sz="2400" b="0" i="0" dirty="0" err="1">
                <a:effectLst/>
                <a:latin typeface="Times" pitchFamily="2" charset="0"/>
              </a:rPr>
              <a:t>recall</a:t>
            </a:r>
            <a:r>
              <a:rPr lang="fr-FR" sz="2400" b="0" i="0" dirty="0">
                <a:effectLst/>
                <a:latin typeface="Times" pitchFamily="2" charset="0"/>
              </a:rPr>
              <a:t>):</a:t>
            </a:r>
            <a:endParaRPr lang="fr-FR" sz="2400" dirty="0">
              <a:latin typeface="Times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92CBAF-1AC7-846B-F418-9B8FC78806AB}"/>
              </a:ext>
            </a:extLst>
          </p:cNvPr>
          <p:cNvSpPr txBox="1"/>
          <p:nvPr/>
        </p:nvSpPr>
        <p:spPr>
          <a:xfrm>
            <a:off x="0" y="10266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Quel </a:t>
            </a:r>
            <a:r>
              <a:rPr lang="fr-FR" sz="3200" dirty="0" err="1">
                <a:latin typeface="Times" pitchFamily="2" charset="0"/>
              </a:rPr>
              <a:t>scoring</a:t>
            </a:r>
            <a:r>
              <a:rPr lang="fr-FR" sz="3200" dirty="0">
                <a:latin typeface="Times" pitchFamily="2" charset="0"/>
              </a:rPr>
              <a:t> adapté au problème métier? </a:t>
            </a:r>
            <a:endParaRPr lang="fr-FR" sz="3200" dirty="0">
              <a:effectLst/>
              <a:latin typeface="Times" pitchFamily="2" charset="0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38068A60-652B-3EF8-20AB-C5C20FB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12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413898-74F0-D60A-31CF-FF19F86102B7}"/>
              </a:ext>
            </a:extLst>
          </p:cNvPr>
          <p:cNvSpPr txBox="1"/>
          <p:nvPr/>
        </p:nvSpPr>
        <p:spPr>
          <a:xfrm>
            <a:off x="182217" y="2697860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Georgia" panose="02040502050405020303" pitchFamily="18" charset="0"/>
              </a:rPr>
              <a:t>Transposition du problème : </a:t>
            </a:r>
          </a:p>
        </p:txBody>
      </p:sp>
    </p:spTree>
    <p:extLst>
      <p:ext uri="{BB962C8B-B14F-4D97-AF65-F5344CB8AC3E}">
        <p14:creationId xmlns:p14="http://schemas.microsoft.com/office/powerpoint/2010/main" val="10355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C05CBF-505C-7864-A5F7-D171F5B4B257}"/>
              </a:ext>
            </a:extLst>
          </p:cNvPr>
          <p:cNvSpPr/>
          <p:nvPr/>
        </p:nvSpPr>
        <p:spPr>
          <a:xfrm>
            <a:off x="2918120" y="1182421"/>
            <a:ext cx="3270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928495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tn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conf_matrix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[0, 0]</a:t>
            </a:r>
            <a:endParaRPr lang="fr-FR" sz="2400" dirty="0">
              <a:latin typeface="Times" pitchFamily="2" charset="0"/>
              <a:ea typeface="Times New Roman" panose="02020603050405020304" pitchFamily="18" charset="0"/>
            </a:endParaRPr>
          </a:p>
          <a:p>
            <a:pPr>
              <a:tabLst>
                <a:tab pos="1928495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fp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conf_matrix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[0, 1]</a:t>
            </a:r>
            <a:endParaRPr lang="fr-FR" sz="2400" dirty="0">
              <a:latin typeface="Times" pitchFamily="2" charset="0"/>
              <a:ea typeface="Times New Roman" panose="02020603050405020304" pitchFamily="18" charset="0"/>
            </a:endParaRPr>
          </a:p>
          <a:p>
            <a:pPr>
              <a:tabLst>
                <a:tab pos="1928495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fn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conf_matrix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[1, 0]</a:t>
            </a:r>
            <a:endParaRPr lang="fr-FR" sz="2400" dirty="0">
              <a:latin typeface="Times" pitchFamily="2" charset="0"/>
              <a:ea typeface="Times New Roman" panose="02020603050405020304" pitchFamily="18" charset="0"/>
            </a:endParaRPr>
          </a:p>
          <a:p>
            <a:pPr>
              <a:tabLst>
                <a:tab pos="1928495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tp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= </a:t>
            </a:r>
            <a:r>
              <a:rPr lang="fr-FR" sz="2400" dirty="0" err="1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conf_matrix</a:t>
            </a: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[1, 1]</a:t>
            </a:r>
            <a:endParaRPr lang="fr-FR" sz="2400" dirty="0">
              <a:latin typeface="Times" pitchFamily="2" charset="0"/>
              <a:ea typeface="Times New Roman" panose="02020603050405020304" pitchFamily="18" charset="0"/>
            </a:endParaRPr>
          </a:p>
          <a:p>
            <a:pPr>
              <a:tabLst>
                <a:tab pos="1928495" algn="l"/>
              </a:tabLst>
            </a:pPr>
            <a:r>
              <a:rPr lang="fr-FR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    </a:t>
            </a:r>
            <a:endParaRPr lang="fr-FR" sz="2400" dirty="0">
              <a:effectLst/>
              <a:latin typeface="Times" pitchFamily="2" charset="0"/>
              <a:ea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7CD65A-041C-62F0-9CA8-E19F19256AFD}"/>
              </a:ext>
            </a:extLst>
          </p:cNvPr>
          <p:cNvSpPr txBox="1"/>
          <p:nvPr/>
        </p:nvSpPr>
        <p:spPr>
          <a:xfrm>
            <a:off x="251789" y="3267187"/>
            <a:ext cx="63345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atin typeface="Times" pitchFamily="2" charset="0"/>
              </a:rPr>
              <a:t>Gain_tot</a:t>
            </a:r>
            <a:r>
              <a:rPr lang="fr-FR" sz="2000" dirty="0">
                <a:latin typeface="Times" pitchFamily="2" charset="0"/>
              </a:rPr>
              <a:t> = </a:t>
            </a:r>
            <a:r>
              <a:rPr lang="fr-FR" sz="2000" dirty="0" err="1">
                <a:latin typeface="Times" pitchFamily="2" charset="0"/>
              </a:rPr>
              <a:t>tp</a:t>
            </a:r>
            <a:r>
              <a:rPr lang="fr-FR" sz="2000" dirty="0">
                <a:latin typeface="Times" pitchFamily="2" charset="0"/>
              </a:rPr>
              <a:t>*</a:t>
            </a:r>
            <a:r>
              <a:rPr lang="fr-FR" sz="2000" dirty="0" err="1">
                <a:latin typeface="Times" pitchFamily="2" charset="0"/>
              </a:rPr>
              <a:t>tp_value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tn</a:t>
            </a:r>
            <a:r>
              <a:rPr lang="fr-FR" sz="2000" dirty="0">
                <a:latin typeface="Times" pitchFamily="2" charset="0"/>
              </a:rPr>
              <a:t>*</a:t>
            </a:r>
            <a:r>
              <a:rPr lang="fr-FR" sz="2000" dirty="0" err="1">
                <a:latin typeface="Times" pitchFamily="2" charset="0"/>
              </a:rPr>
              <a:t>tn_value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fp</a:t>
            </a:r>
            <a:r>
              <a:rPr lang="fr-FR" sz="2000" dirty="0">
                <a:latin typeface="Times" pitchFamily="2" charset="0"/>
              </a:rPr>
              <a:t>*</a:t>
            </a:r>
            <a:r>
              <a:rPr lang="fr-FR" sz="2000" dirty="0" err="1">
                <a:latin typeface="Times" pitchFamily="2" charset="0"/>
              </a:rPr>
              <a:t>fp_value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fn</a:t>
            </a:r>
            <a:r>
              <a:rPr lang="fr-FR" sz="2000" dirty="0">
                <a:latin typeface="Times" pitchFamily="2" charset="0"/>
              </a:rPr>
              <a:t>*</a:t>
            </a:r>
            <a:r>
              <a:rPr lang="fr-FR" sz="2000" dirty="0" err="1">
                <a:latin typeface="Times" pitchFamily="2" charset="0"/>
              </a:rPr>
              <a:t>fn_value</a:t>
            </a:r>
            <a:endParaRPr lang="fr-FR" sz="2000" dirty="0">
              <a:latin typeface="Times" pitchFamily="2" charset="0"/>
            </a:endParaRP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dirty="0" err="1">
                <a:latin typeface="Times" pitchFamily="2" charset="0"/>
              </a:rPr>
              <a:t>G_min</a:t>
            </a:r>
            <a:r>
              <a:rPr lang="fr-FR" sz="2000" dirty="0">
                <a:latin typeface="Times" pitchFamily="2" charset="0"/>
              </a:rPr>
              <a:t> = (</a:t>
            </a:r>
            <a:r>
              <a:rPr lang="fr-FR" sz="2000" dirty="0" err="1">
                <a:latin typeface="Times" pitchFamily="2" charset="0"/>
              </a:rPr>
              <a:t>fp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tn</a:t>
            </a:r>
            <a:r>
              <a:rPr lang="fr-FR" sz="2000" dirty="0">
                <a:latin typeface="Times" pitchFamily="2" charset="0"/>
              </a:rPr>
              <a:t>)*</a:t>
            </a:r>
            <a:r>
              <a:rPr lang="fr-FR" sz="2000" dirty="0" err="1">
                <a:latin typeface="Times" pitchFamily="2" charset="0"/>
              </a:rPr>
              <a:t>fp_value</a:t>
            </a:r>
            <a:r>
              <a:rPr lang="fr-FR" sz="2000" dirty="0">
                <a:latin typeface="Times" pitchFamily="2" charset="0"/>
              </a:rPr>
              <a:t> + (</a:t>
            </a:r>
            <a:r>
              <a:rPr lang="fr-FR" sz="2000" dirty="0" err="1">
                <a:latin typeface="Times" pitchFamily="2" charset="0"/>
              </a:rPr>
              <a:t>fn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tp</a:t>
            </a:r>
            <a:r>
              <a:rPr lang="fr-FR" sz="2000" dirty="0">
                <a:latin typeface="Times" pitchFamily="2" charset="0"/>
              </a:rPr>
              <a:t>)*</a:t>
            </a:r>
            <a:r>
              <a:rPr lang="fr-FR" sz="2000" dirty="0" err="1">
                <a:latin typeface="Times" pitchFamily="2" charset="0"/>
              </a:rPr>
              <a:t>fn_value</a:t>
            </a:r>
            <a:endParaRPr lang="fr-FR" sz="2000" dirty="0">
              <a:latin typeface="Times" pitchFamily="2" charset="0"/>
            </a:endParaRPr>
          </a:p>
          <a:p>
            <a:r>
              <a:rPr lang="fr-FR" sz="2000" dirty="0">
                <a:latin typeface="Times" pitchFamily="2" charset="0"/>
              </a:rPr>
              <a:t> 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53183D-16DF-2037-E52E-FB058671F668}"/>
              </a:ext>
            </a:extLst>
          </p:cNvPr>
          <p:cNvSpPr txBox="1"/>
          <p:nvPr/>
        </p:nvSpPr>
        <p:spPr>
          <a:xfrm>
            <a:off x="6414048" y="3267187"/>
            <a:ext cx="5777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 </a:t>
            </a:r>
            <a:r>
              <a:rPr lang="fr-FR" sz="2000" dirty="0" err="1">
                <a:latin typeface="Times" pitchFamily="2" charset="0"/>
              </a:rPr>
              <a:t>G_max</a:t>
            </a:r>
            <a:r>
              <a:rPr lang="fr-FR" sz="2000" dirty="0">
                <a:latin typeface="Times" pitchFamily="2" charset="0"/>
              </a:rPr>
              <a:t> = (</a:t>
            </a:r>
            <a:r>
              <a:rPr lang="fr-FR" sz="2000" dirty="0" err="1">
                <a:latin typeface="Times" pitchFamily="2" charset="0"/>
              </a:rPr>
              <a:t>fp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tn</a:t>
            </a:r>
            <a:r>
              <a:rPr lang="fr-FR" sz="2000" dirty="0">
                <a:latin typeface="Times" pitchFamily="2" charset="0"/>
              </a:rPr>
              <a:t>)*</a:t>
            </a:r>
            <a:r>
              <a:rPr lang="fr-FR" sz="2000" dirty="0" err="1">
                <a:latin typeface="Times" pitchFamily="2" charset="0"/>
              </a:rPr>
              <a:t>tn_value</a:t>
            </a:r>
            <a:r>
              <a:rPr lang="fr-FR" sz="2000" dirty="0">
                <a:latin typeface="Times" pitchFamily="2" charset="0"/>
              </a:rPr>
              <a:t> + (</a:t>
            </a:r>
            <a:r>
              <a:rPr lang="fr-FR" sz="2000" dirty="0" err="1">
                <a:latin typeface="Times" pitchFamily="2" charset="0"/>
              </a:rPr>
              <a:t>fn</a:t>
            </a:r>
            <a:r>
              <a:rPr lang="fr-FR" sz="2000" dirty="0">
                <a:latin typeface="Times" pitchFamily="2" charset="0"/>
              </a:rPr>
              <a:t> + </a:t>
            </a:r>
            <a:r>
              <a:rPr lang="fr-FR" sz="2000" dirty="0" err="1">
                <a:latin typeface="Times" pitchFamily="2" charset="0"/>
              </a:rPr>
              <a:t>tp</a:t>
            </a:r>
            <a:r>
              <a:rPr lang="fr-FR" sz="2000" dirty="0">
                <a:latin typeface="Times" pitchFamily="2" charset="0"/>
              </a:rPr>
              <a:t>)*</a:t>
            </a:r>
            <a:r>
              <a:rPr lang="fr-FR" sz="2000" dirty="0" err="1">
                <a:latin typeface="Times" pitchFamily="2" charset="0"/>
              </a:rPr>
              <a:t>tp_value</a:t>
            </a:r>
            <a:endParaRPr lang="fr-FR" sz="2000" dirty="0">
              <a:latin typeface="Times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BF499A-9D3D-447B-8F9B-0B6E2D7CC6AA}"/>
              </a:ext>
            </a:extLst>
          </p:cNvPr>
          <p:cNvSpPr txBox="1"/>
          <p:nvPr/>
        </p:nvSpPr>
        <p:spPr>
          <a:xfrm>
            <a:off x="6308036" y="4082795"/>
            <a:ext cx="5883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sz="2000" dirty="0" err="1">
                <a:latin typeface="Times" pitchFamily="2" charset="0"/>
              </a:rPr>
              <a:t>G_normalized</a:t>
            </a:r>
            <a:r>
              <a:rPr lang="fr-FR" sz="2000" dirty="0">
                <a:latin typeface="Times" pitchFamily="2" charset="0"/>
              </a:rPr>
              <a:t> = (</a:t>
            </a:r>
            <a:r>
              <a:rPr lang="fr-FR" sz="2000" dirty="0" err="1">
                <a:latin typeface="Times" pitchFamily="2" charset="0"/>
              </a:rPr>
              <a:t>Gain_tot</a:t>
            </a:r>
            <a:r>
              <a:rPr lang="fr-FR" sz="2000" dirty="0">
                <a:latin typeface="Times" pitchFamily="2" charset="0"/>
              </a:rPr>
              <a:t> - </a:t>
            </a:r>
            <a:r>
              <a:rPr lang="fr-FR" sz="2000" dirty="0" err="1">
                <a:latin typeface="Times" pitchFamily="2" charset="0"/>
              </a:rPr>
              <a:t>G_min</a:t>
            </a:r>
            <a:r>
              <a:rPr lang="fr-FR" sz="2000" dirty="0">
                <a:latin typeface="Times" pitchFamily="2" charset="0"/>
              </a:rPr>
              <a:t>)/(</a:t>
            </a:r>
            <a:r>
              <a:rPr lang="fr-FR" sz="2000" dirty="0" err="1">
                <a:latin typeface="Times" pitchFamily="2" charset="0"/>
              </a:rPr>
              <a:t>G_max</a:t>
            </a:r>
            <a:r>
              <a:rPr lang="fr-FR" sz="2000" dirty="0">
                <a:latin typeface="Times" pitchFamily="2" charset="0"/>
              </a:rPr>
              <a:t> - </a:t>
            </a:r>
            <a:r>
              <a:rPr lang="fr-FR" sz="2000" dirty="0" err="1">
                <a:latin typeface="Times" pitchFamily="2" charset="0"/>
              </a:rPr>
              <a:t>G_min</a:t>
            </a:r>
            <a:r>
              <a:rPr lang="fr-FR" sz="2000" dirty="0">
                <a:latin typeface="Times" pitchFamily="2" charset="0"/>
              </a:rPr>
              <a:t>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46E5A88-DF93-F72A-FB37-971187E322D6}"/>
              </a:ext>
            </a:extLst>
          </p:cNvPr>
          <p:cNvCxnSpPr/>
          <p:nvPr/>
        </p:nvCxnSpPr>
        <p:spPr>
          <a:xfrm>
            <a:off x="0" y="801062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4EAA961-D195-C38F-C1A7-BD870EF649EE}"/>
              </a:ext>
            </a:extLst>
          </p:cNvPr>
          <p:cNvSpPr txBox="1"/>
          <p:nvPr/>
        </p:nvSpPr>
        <p:spPr>
          <a:xfrm>
            <a:off x="0" y="10266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Quel </a:t>
            </a:r>
            <a:r>
              <a:rPr lang="fr-FR" sz="3200" dirty="0" err="1">
                <a:latin typeface="Times" pitchFamily="2" charset="0"/>
              </a:rPr>
              <a:t>scoring</a:t>
            </a:r>
            <a:r>
              <a:rPr lang="fr-FR" sz="3200" dirty="0">
                <a:latin typeface="Times" pitchFamily="2" charset="0"/>
              </a:rPr>
              <a:t> adapté au problème métier? </a:t>
            </a:r>
            <a:endParaRPr lang="fr-FR" sz="3200" dirty="0">
              <a:effectLst/>
              <a:latin typeface="Times" pitchFamily="2" charset="0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40E3C25D-87D3-6368-1EC3-898FBAFD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13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50D420A-70C2-C04C-B031-69B7B8A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14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3E72DF1-C56B-9D82-19E7-19FEE7BB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90779"/>
              </p:ext>
            </p:extLst>
          </p:nvPr>
        </p:nvGraphicFramePr>
        <p:xfrm>
          <a:off x="1364471" y="1405523"/>
          <a:ext cx="9030879" cy="411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93">
                  <a:extLst>
                    <a:ext uri="{9D8B030D-6E8A-4147-A177-3AD203B41FA5}">
                      <a16:colId xmlns:a16="http://schemas.microsoft.com/office/drawing/2014/main" val="3926769744"/>
                    </a:ext>
                  </a:extLst>
                </a:gridCol>
                <a:gridCol w="3010293">
                  <a:extLst>
                    <a:ext uri="{9D8B030D-6E8A-4147-A177-3AD203B41FA5}">
                      <a16:colId xmlns:a16="http://schemas.microsoft.com/office/drawing/2014/main" val="478721240"/>
                    </a:ext>
                  </a:extLst>
                </a:gridCol>
                <a:gridCol w="3010293">
                  <a:extLst>
                    <a:ext uri="{9D8B030D-6E8A-4147-A177-3AD203B41FA5}">
                      <a16:colId xmlns:a16="http://schemas.microsoft.com/office/drawing/2014/main" val="3049091203"/>
                    </a:ext>
                  </a:extLst>
                </a:gridCol>
              </a:tblGrid>
              <a:tr h="1133983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Sélection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des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Entrainement des modèles sur des données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Optimisation des paramètres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56275"/>
                  </a:ext>
                </a:extLst>
              </a:tr>
              <a:tr h="2067395">
                <a:tc>
                  <a:txBody>
                    <a:bodyPr/>
                    <a:lstStyle/>
                    <a:p>
                      <a:pPr algn="just"/>
                      <a:r>
                        <a:rPr lang="fr-FR" dirty="0" err="1"/>
                        <a:t>Preprocessing</a:t>
                      </a:r>
                      <a:endParaRPr lang="fr-FR" dirty="0"/>
                    </a:p>
                    <a:p>
                      <a:pPr algn="just">
                        <a:defRPr/>
                      </a:pPr>
                      <a:endParaRPr lang="fr-FR" dirty="0"/>
                    </a:p>
                    <a:p>
                      <a:pPr algn="just">
                        <a:defRPr/>
                      </a:pPr>
                      <a:r>
                        <a:rPr lang="fr-FR" dirty="0"/>
                        <a:t>Méthode Boruta</a:t>
                      </a:r>
                    </a:p>
                    <a:p>
                      <a:pPr algn="just">
                        <a:defRPr/>
                      </a:pPr>
                      <a:r>
                        <a:rPr lang="fr-FR" dirty="0"/>
                        <a:t>Enregistrement du scores de  chaque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err="1"/>
                        <a:t>Preprocessing</a:t>
                      </a:r>
                      <a:endParaRPr lang="fr-FR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Entrainement modèles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Enregistrement du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de la</a:t>
                      </a:r>
                      <a:r>
                        <a:rPr lang="fr-FR" baseline="0" dirty="0"/>
                        <a:t> méthode </a:t>
                      </a:r>
                      <a:r>
                        <a:rPr lang="fr-FR" dirty="0" err="1"/>
                        <a:t>gridsearchCV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39945"/>
                  </a:ext>
                </a:extLst>
              </a:tr>
              <a:tr h="793069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Choix</a:t>
                      </a:r>
                      <a:r>
                        <a:rPr lang="fr-FR" baseline="0" dirty="0"/>
                        <a:t> des variables les plus prometteuses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Choix de 3 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Choix des meilleurs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parametres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3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9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F224C1-16B8-0474-A5EE-3EF2FEC1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69" y="3994767"/>
            <a:ext cx="6455953" cy="28632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10BA59-89BD-A7E3-DFED-66895822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8" y="822035"/>
            <a:ext cx="8049224" cy="302243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5E8EABD-2EB5-A177-B6C7-D5F84944F3D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03EF1AA-1C7A-E9BD-1E8E-ADD3A525B692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0" i="0" dirty="0">
                <a:solidFill>
                  <a:srgbClr val="374151"/>
                </a:solidFill>
                <a:effectLst/>
                <a:latin typeface="Times" pitchFamily="2" charset="0"/>
              </a:rPr>
              <a:t>Corrélation des variables sélectionnées avec la TARGET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AB5378-BE46-8451-FD11-04456A42CA26}"/>
              </a:ext>
            </a:extLst>
          </p:cNvPr>
          <p:cNvSpPr txBox="1"/>
          <p:nvPr/>
        </p:nvSpPr>
        <p:spPr>
          <a:xfrm>
            <a:off x="2673927" y="1066800"/>
            <a:ext cx="1094508" cy="1052945"/>
          </a:xfrm>
          <a:prstGeom prst="rect">
            <a:avLst/>
          </a:prstGeom>
          <a:noFill/>
          <a:ln cmpd="thickThin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D53F40DD-993E-344D-308B-A8FB3963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15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5D801ED-985C-F236-D84F-1EAD0006ECA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5F3F214-4E8D-4571-5DBC-8794FBD51992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Modélisation: AUC du modèle retenu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BA0EE878-5FB8-489D-E1B7-25ACED73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16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14394C-C9A7-C8B3-5F24-FE9D0D59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1146936"/>
            <a:ext cx="6733309" cy="46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5D801ED-985C-F236-D84F-1EAD0006ECA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5F3F214-4E8D-4571-5DBC-8794FBD51992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Modélisation</a:t>
            </a:r>
            <a:r>
              <a:rPr lang="fr-FR" sz="3200">
                <a:latin typeface="Times" pitchFamily="2" charset="0"/>
              </a:rPr>
              <a:t>: Interprétabilité </a:t>
            </a:r>
            <a:r>
              <a:rPr lang="fr-FR" sz="3200" dirty="0">
                <a:latin typeface="Times" pitchFamily="2" charset="0"/>
              </a:rPr>
              <a:t>du modèle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54963148-5647-4BC1-22AC-8962DAF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17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C22612-8919-F432-063F-A1F3C03A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1557676"/>
            <a:ext cx="8870929" cy="4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2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18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3BD7458-AB02-1FE0-72B2-431D9D4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53" y="1654871"/>
            <a:ext cx="10452650" cy="354825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Rappel de la problématique et présentation du jeu de données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Explication de l’approche de modélisation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Présentation du Dashboard métier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Conclusion et perspectives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52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0035903D-5AD4-442C-05D0-85829A4D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2883"/>
              </p:ext>
            </p:extLst>
          </p:nvPr>
        </p:nvGraphicFramePr>
        <p:xfrm>
          <a:off x="2073290" y="923285"/>
          <a:ext cx="8741552" cy="56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527">
                  <a:extLst>
                    <a:ext uri="{9D8B030D-6E8A-4147-A177-3AD203B41FA5}">
                      <a16:colId xmlns:a16="http://schemas.microsoft.com/office/drawing/2014/main" val="126196602"/>
                    </a:ext>
                  </a:extLst>
                </a:gridCol>
                <a:gridCol w="4308025">
                  <a:extLst>
                    <a:ext uri="{9D8B030D-6E8A-4147-A177-3AD203B41FA5}">
                      <a16:colId xmlns:a16="http://schemas.microsoft.com/office/drawing/2014/main" val="2639763491"/>
                    </a:ext>
                  </a:extLst>
                </a:gridCol>
              </a:tblGrid>
              <a:tr h="60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</a:t>
                      </a:r>
                      <a:endParaRPr lang="fr-FR" dirty="0">
                        <a:effectLst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endParaRPr lang="fr-FR" dirty="0">
                        <a:effectLst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57212"/>
                  </a:ext>
                </a:extLst>
              </a:tr>
              <a:tr h="117306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Langage de programmation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30569"/>
                  </a:ext>
                </a:extLst>
              </a:tr>
              <a:tr h="13300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de bord : Front </a:t>
                      </a:r>
                      <a:endParaRPr lang="fr-FR" dirty="0"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238268"/>
                  </a:ext>
                </a:extLst>
              </a:tr>
              <a:tr h="12242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Versioning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6108"/>
                  </a:ext>
                </a:extLst>
              </a:tr>
              <a:tr h="12481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Mettre en ligne l’API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023573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35E03C85-DD4B-A6C2-7CFA-CC47C843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6" y="1672823"/>
            <a:ext cx="860349" cy="8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reamlit - Révolutionner la création d'applications de données">
            <a:extLst>
              <a:ext uri="{FF2B5EF4-FFF2-40B4-BE49-F238E27FC236}">
                <a16:creationId xmlns:a16="http://schemas.microsoft.com/office/drawing/2014/main" id="{C625BDF4-E951-A516-302A-715DD659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30" y="2783487"/>
            <a:ext cx="1930125" cy="11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it and GitHub — Absolute User Manual for Novice (Part 1) | by Gudapati  Greeshma | COSC | Medium">
            <a:extLst>
              <a:ext uri="{FF2B5EF4-FFF2-40B4-BE49-F238E27FC236}">
                <a16:creationId xmlns:a16="http://schemas.microsoft.com/office/drawing/2014/main" id="{1971B1A2-B32B-DCE0-E19E-243C1D8F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95" y="4114446"/>
            <a:ext cx="1930125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plit: codez n'importe quoi – Applications sur Google Play">
            <a:extLst>
              <a:ext uri="{FF2B5EF4-FFF2-40B4-BE49-F238E27FC236}">
                <a16:creationId xmlns:a16="http://schemas.microsoft.com/office/drawing/2014/main" id="{2CA59CEF-4435-51EA-B1BC-B63C6421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94" y="5372523"/>
            <a:ext cx="1962503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4EFA17-8DF2-6569-F7DE-7B007821B0E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1B49DF2-2458-639B-E8CF-5800E7F489A7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Daschboard</a:t>
            </a:r>
            <a:r>
              <a:rPr lang="fr-FR" sz="3200" dirty="0">
                <a:latin typeface="Times" pitchFamily="2" charset="0"/>
              </a:rPr>
              <a:t>: Outils utilisés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F4DFB44E-6AE9-818F-D081-DA9B92A2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19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7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3BD7458-AB02-1FE0-72B2-431D9D4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53" y="1654871"/>
            <a:ext cx="10452650" cy="354825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Rappel de la problématique et présentation du jeu de données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Explication de l’approche de modélisation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Présentation du Dashboard métier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Conclusion et perspectives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92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0FC11F2-42BC-E43E-0F58-74DD4FFBBF03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40F6AAC-ED51-1EB8-DEF5-0BD75001CFAF}"/>
              </a:ext>
            </a:extLst>
          </p:cNvPr>
          <p:cNvSpPr txBox="1"/>
          <p:nvPr/>
        </p:nvSpPr>
        <p:spPr>
          <a:xfrm>
            <a:off x="8145118" y="1056123"/>
            <a:ext cx="367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https://flask-1.assalli13.repl.co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267569CD-CD59-4698-A50A-E8FD02D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20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80DBF5-7273-F356-4F9A-32BF5A52847B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Daschboard</a:t>
            </a:r>
            <a:r>
              <a:rPr lang="fr-FR" sz="3200" dirty="0">
                <a:latin typeface="Times" pitchFamily="2" charset="0"/>
              </a:rPr>
              <a:t>: Guide d'utilisation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D149EA-96EF-7962-5AB6-ED872AE31ABC}"/>
              </a:ext>
            </a:extLst>
          </p:cNvPr>
          <p:cNvSpPr txBox="1"/>
          <p:nvPr/>
        </p:nvSpPr>
        <p:spPr>
          <a:xfrm>
            <a:off x="63063" y="989507"/>
            <a:ext cx="851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https://assalli13-application-streamlitp8-test-daschboard1-ho80gh.streamlit.app/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7AB1746-BEF1-3B82-3061-C389F17D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8" y="4639656"/>
            <a:ext cx="5714282" cy="18992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0788AC-E05A-D010-F70C-8451AAD0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53" y="1659542"/>
            <a:ext cx="5652428" cy="3271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9F51C-EC2A-803F-AC12-C7E64F50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3" y="1554088"/>
            <a:ext cx="5272633" cy="24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663CE78-87A7-1CBC-0C29-AE3D717E316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28B8DF3-5060-1A38-DDA1-DF021B62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21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9975D5-A4DE-9B2B-4BB9-5F6A16D1DE1D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Daschboard</a:t>
            </a:r>
            <a:r>
              <a:rPr lang="fr-FR" sz="3200" dirty="0">
                <a:latin typeface="Times" pitchFamily="2" charset="0"/>
              </a:rPr>
              <a:t>: Guide d'utilisation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81E0BA-642A-3C2B-AB84-74885356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32" y="1175900"/>
            <a:ext cx="6031214" cy="49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663CE78-87A7-1CBC-0C29-AE3D717E316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828B8DF3-5060-1A38-DDA1-DF021B62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22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9975D5-A4DE-9B2B-4BB9-5F6A16D1DE1D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Daschboard</a:t>
            </a:r>
            <a:r>
              <a:rPr lang="fr-FR" sz="3200" dirty="0">
                <a:latin typeface="Times" pitchFamily="2" charset="0"/>
              </a:rPr>
              <a:t>: Guide d'utilisation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176C87-908F-3884-D03F-A75DF5C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29" y="2956372"/>
            <a:ext cx="6427932" cy="39016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AB1BE5-426D-465B-6786-B5D7A4EC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29" y="1408295"/>
            <a:ext cx="6588125" cy="1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23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3BD7458-AB02-1FE0-72B2-431D9D4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53" y="1654871"/>
            <a:ext cx="10452650" cy="354825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Rappel de la problématique et présentation du jeu de données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Explication de l’approche de modélisation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/>
                </a:solidFill>
                <a:latin typeface="Times" pitchFamily="2" charset="0"/>
                <a:cs typeface="Arial" panose="020B0604020202020204" pitchFamily="34" charset="0"/>
              </a:rPr>
              <a:t>Présentation du Dashboard métier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Conclusion et perspectives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56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B272EE-745C-57E3-3B5F-338DCF9C2FE3}"/>
              </a:ext>
            </a:extLst>
          </p:cNvPr>
          <p:cNvSpPr/>
          <p:nvPr/>
        </p:nvSpPr>
        <p:spPr>
          <a:xfrm>
            <a:off x="1043502" y="1501309"/>
            <a:ext cx="103723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0" i="0" dirty="0">
                <a:effectLst/>
                <a:latin typeface="Times" pitchFamily="2" charset="0"/>
              </a:rPr>
              <a:t>modèle de </a:t>
            </a:r>
            <a:r>
              <a:rPr lang="fr-FR" sz="2000" b="0" i="0" dirty="0" err="1">
                <a:effectLst/>
                <a:latin typeface="Times" pitchFamily="2" charset="0"/>
              </a:rPr>
              <a:t>scoring</a:t>
            </a:r>
            <a:r>
              <a:rPr lang="fr-FR" sz="2000" b="0" i="0" dirty="0">
                <a:effectLst/>
                <a:latin typeface="Times" pitchFamily="2" charset="0"/>
              </a:rPr>
              <a:t> notation qui fournira automatiquement une prédiction sur la probabilité de faillite d'un client</a:t>
            </a:r>
          </a:p>
          <a:p>
            <a:endParaRPr lang="fr-FR" sz="2400" dirty="0">
              <a:latin typeface="Tim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UI Light" panose="020B0300000000000000" pitchFamily="34" charset="-128"/>
              </a:rPr>
              <a:t>tableau de bord interactif destiné aux gestionnaires de la relation client, qui permet d'interpréter les prédictions générées par le modèle et d'améliorer la connaissance client des chargés de relation client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80D5D7F-5BAC-8E22-4C04-CE1326497E9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9E7B0D0-140B-E549-6A70-2BE8509BA390}"/>
              </a:ext>
            </a:extLst>
          </p:cNvPr>
          <p:cNvSpPr txBox="1"/>
          <p:nvPr/>
        </p:nvSpPr>
        <p:spPr>
          <a:xfrm>
            <a:off x="0" y="157433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Conclusions et perspectives</a:t>
            </a:r>
            <a:endParaRPr lang="fr-FR" sz="32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endParaRPr lang="fr-FR" sz="3200" dirty="0">
              <a:latin typeface="Times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4D1CD5-0269-781C-0F68-C930CBC5F0EC}"/>
              </a:ext>
            </a:extLst>
          </p:cNvPr>
          <p:cNvSpPr txBox="1"/>
          <p:nvPr/>
        </p:nvSpPr>
        <p:spPr>
          <a:xfrm>
            <a:off x="10607040" y="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17F3701F-0607-4ABF-AFE8-5676EE21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24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258F50-245D-501C-5057-6E1DE83DCBA7}"/>
              </a:ext>
            </a:extLst>
          </p:cNvPr>
          <p:cNvSpPr txBox="1"/>
          <p:nvPr/>
        </p:nvSpPr>
        <p:spPr>
          <a:xfrm>
            <a:off x="1274927" y="3984367"/>
            <a:ext cx="96421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Times" pitchFamily="2" charset="0"/>
              </a:rPr>
              <a:t>Un modèle plus performant qui utilise une métrique d'évaluation basée sur des hypothèses métier</a:t>
            </a:r>
          </a:p>
          <a:p>
            <a:endParaRPr lang="fr-FR" sz="2000" dirty="0">
              <a:latin typeface="Times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dirty="0">
                <a:latin typeface="Times" pitchFamily="2" charset="0"/>
              </a:rPr>
              <a:t>Améliorer le tableau de bord</a:t>
            </a:r>
          </a:p>
          <a:p>
            <a:endParaRPr lang="fr-FR" sz="2000" dirty="0">
              <a:latin typeface="Times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dirty="0">
                <a:latin typeface="Times" pitchFamily="2" charset="0"/>
              </a:rPr>
              <a:t>Modifier les </a:t>
            </a:r>
            <a:r>
              <a:rPr lang="fr-FR" sz="2000" dirty="0" err="1">
                <a:latin typeface="Times" pitchFamily="2" charset="0"/>
              </a:rPr>
              <a:t>feaures</a:t>
            </a:r>
            <a:r>
              <a:rPr lang="fr-FR" sz="2000" dirty="0">
                <a:latin typeface="Times" pitchFamily="2" charset="0"/>
              </a:rPr>
              <a:t> à l’intérieur du tableau de bord</a:t>
            </a:r>
          </a:p>
          <a:p>
            <a:endParaRPr lang="fr-FR" sz="2000" dirty="0">
              <a:latin typeface="Times" pitchFamily="2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dirty="0">
                <a:latin typeface="Times" pitchFamily="2" charset="0"/>
              </a:rPr>
              <a:t>Essaie de déployer dans d’autre serveur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FA216-5087-C088-3FDA-6B98BD441CEC}"/>
              </a:ext>
            </a:extLst>
          </p:cNvPr>
          <p:cNvSpPr/>
          <p:nvPr/>
        </p:nvSpPr>
        <p:spPr>
          <a:xfrm>
            <a:off x="143255" y="991011"/>
            <a:ext cx="15776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0000FF"/>
                </a:solidFill>
                <a:latin typeface="Times" pitchFamily="2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8F5D0-21C0-D72D-659F-68ED031D5F0E}"/>
              </a:ext>
            </a:extLst>
          </p:cNvPr>
          <p:cNvSpPr/>
          <p:nvPr/>
        </p:nvSpPr>
        <p:spPr>
          <a:xfrm>
            <a:off x="64648" y="3390178"/>
            <a:ext cx="1596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0000FF"/>
                </a:solidFill>
                <a:latin typeface="Times" pitchFamily="2" charset="0"/>
                <a:cs typeface="Arial" panose="020B0604020202020204" pitchFamily="34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676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5C0B0-2C2E-387C-6F33-E311E6839D20}"/>
              </a:ext>
            </a:extLst>
          </p:cNvPr>
          <p:cNvSpPr/>
          <p:nvPr/>
        </p:nvSpPr>
        <p:spPr>
          <a:xfrm>
            <a:off x="128016" y="2889504"/>
            <a:ext cx="11484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" pitchFamily="2" charset="0"/>
              </a:rPr>
              <a:t>Merci pour votre attention</a:t>
            </a:r>
            <a:endParaRPr lang="fr-FR" sz="48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18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BACBC-7F6B-9E7F-7088-ADF873A4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3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7912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3BD7458-AB02-1FE0-72B2-431D9D4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53" y="1654871"/>
            <a:ext cx="10452650" cy="354825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latin typeface="Times" pitchFamily="2" charset="0"/>
                <a:cs typeface="Arial" panose="020B0604020202020204" pitchFamily="34" charset="0"/>
              </a:rPr>
              <a:t>Rappel de la problématique et présentation du jeu de données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Explication de l’approche de modélisation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Présentation du Dashboard métier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fr-FR" sz="10000" dirty="0">
                <a:solidFill>
                  <a:schemeClr val="bg2">
                    <a:lumMod val="90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Conclusion et perspectives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08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6879E4-2B4C-D0A2-E57D-5276493F3FFB}"/>
              </a:ext>
            </a:extLst>
          </p:cNvPr>
          <p:cNvSpPr/>
          <p:nvPr/>
        </p:nvSpPr>
        <p:spPr>
          <a:xfrm>
            <a:off x="262633" y="1805189"/>
            <a:ext cx="7404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Times" pitchFamily="2" charset="0"/>
              </a:rPr>
              <a:t>Contexte</a:t>
            </a:r>
            <a:r>
              <a:rPr lang="fr-FR" dirty="0">
                <a:latin typeface="Times" pitchFamily="2" charset="0"/>
              </a:rPr>
              <a:t>: </a:t>
            </a:r>
          </a:p>
          <a:p>
            <a:r>
              <a:rPr lang="fr-FR" dirty="0">
                <a:latin typeface="Times" pitchFamily="2" charset="0"/>
              </a:rPr>
              <a:t>Aider les chargés de relations clients à prendre des décisions éclairées sur le portefeuille de prêts de l'entreprise</a:t>
            </a:r>
            <a:r>
              <a:rPr lang="fr-FR" sz="1800" dirty="0">
                <a:latin typeface="Times" pitchFamily="2" charset="0"/>
              </a:rPr>
              <a:t>.</a:t>
            </a:r>
            <a:r>
              <a:rPr lang="fr-FR" dirty="0">
                <a:latin typeface="Times" pitchFamily="2" charset="0"/>
              </a:rPr>
              <a:t>  </a:t>
            </a:r>
          </a:p>
          <a:p>
            <a:endParaRPr lang="fr-FR" dirty="0">
              <a:latin typeface="Times" pitchFamily="2" charset="0"/>
            </a:endParaRPr>
          </a:p>
          <a:p>
            <a:r>
              <a:rPr lang="fr-FR" dirty="0">
                <a:latin typeface="Times" pitchFamily="2" charset="0"/>
              </a:rPr>
              <a:t>D</a:t>
            </a:r>
            <a:r>
              <a:rPr lang="fr-FR" sz="1800" dirty="0">
                <a:latin typeface="Times" pitchFamily="2" charset="0"/>
              </a:rPr>
              <a:t>évelopper un modèle de Scoring et un </a:t>
            </a:r>
            <a:r>
              <a:rPr lang="fr-FR" sz="1800" dirty="0">
                <a:latin typeface="Times" pitchFamily="2" charset="0"/>
                <a:ea typeface="Yu Gothic Light" panose="020B0300000000000000" pitchFamily="34" charset="-128"/>
              </a:rPr>
              <a:t>Dashboard</a:t>
            </a: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 interactif.</a:t>
            </a:r>
            <a:endParaRPr lang="fr-FR" sz="1800" dirty="0"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B20B0-5B69-4014-0640-782D514FA83C}"/>
              </a:ext>
            </a:extLst>
          </p:cNvPr>
          <p:cNvSpPr/>
          <p:nvPr/>
        </p:nvSpPr>
        <p:spPr>
          <a:xfrm>
            <a:off x="483164" y="3751598"/>
            <a:ext cx="7404591" cy="280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Times" pitchFamily="2" charset="0"/>
              </a:rPr>
              <a:t>Objectifs</a:t>
            </a:r>
            <a:r>
              <a:rPr lang="fr-FR" dirty="0">
                <a:latin typeface="Times" pitchFamily="2" charset="0"/>
              </a:rPr>
              <a:t>:</a:t>
            </a:r>
          </a:p>
          <a:p>
            <a:r>
              <a:rPr lang="fr-FR" dirty="0">
                <a:latin typeface="Times" pitchFamily="2" charset="0"/>
              </a:rPr>
              <a:t>Modèle de scoring:</a:t>
            </a:r>
          </a:p>
          <a:p>
            <a:r>
              <a:rPr lang="fr-FR" dirty="0">
                <a:latin typeface="Times" pitchFamily="2" charset="0"/>
              </a:rPr>
              <a:t>       Prédiction de la probabilité de </a:t>
            </a:r>
            <a:r>
              <a:rPr lang="fr-FR" sz="1800" dirty="0">
                <a:latin typeface="Times" pitchFamily="2" charset="0"/>
              </a:rPr>
              <a:t>de </a:t>
            </a:r>
            <a:r>
              <a:rPr lang="fr-FR" dirty="0">
                <a:latin typeface="Times" pitchFamily="2" charset="0"/>
              </a:rPr>
              <a:t>potentiel </a:t>
            </a:r>
            <a:r>
              <a:rPr lang="fr-FR" sz="1800" dirty="0">
                <a:latin typeface="Times" pitchFamily="2" charset="0"/>
              </a:rPr>
              <a:t>défaut </a:t>
            </a:r>
            <a:r>
              <a:rPr lang="fr-FR" dirty="0">
                <a:latin typeface="Times" pitchFamily="2" charset="0"/>
              </a:rPr>
              <a:t>de paiement des clients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  Dashboard interactif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     Fournir des informations clés sur chaque demande de prêt,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itchFamily="2" charset="0"/>
                <a:ea typeface="Yu Gothic Light" panose="020B0300000000000000" pitchFamily="34" charset="-128"/>
              </a:rPr>
              <a:t>     Donner la probabilité de défaut de paiement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itchFamily="2" charset="0"/>
              </a:rPr>
              <a:t>     Visualiser des informations descriptives relatives à un client</a:t>
            </a:r>
          </a:p>
          <a:p>
            <a:pPr>
              <a:lnSpc>
                <a:spcPct val="150000"/>
              </a:lnSpc>
            </a:pPr>
            <a:endParaRPr lang="fr-FR" sz="1050" dirty="0">
              <a:latin typeface="Times" pitchFamily="2" charset="0"/>
              <a:ea typeface="Yu Gothic Light" panose="020B0300000000000000" pitchFamily="34" charset="-128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4991E6A-A803-57FF-BB16-9830B8440AFA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522D3-394C-A87A-EEAA-2AC2784D2C7A}"/>
              </a:ext>
            </a:extLst>
          </p:cNvPr>
          <p:cNvSpPr/>
          <p:nvPr/>
        </p:nvSpPr>
        <p:spPr>
          <a:xfrm>
            <a:off x="0" y="10876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fr-FR" sz="3200" dirty="0">
                <a:latin typeface="Times" pitchFamily="2" charset="0"/>
              </a:rPr>
              <a:t>Problématique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B6517C-38BD-BD23-56CB-F3343026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41" y="3903073"/>
            <a:ext cx="3657600" cy="1917700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F20DD34B-F7B4-EF3A-D891-84B3D0B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4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55D12D-8FB0-7DF8-5DD6-B9D31877F6B8}"/>
              </a:ext>
            </a:extLst>
          </p:cNvPr>
          <p:cNvSpPr txBox="1"/>
          <p:nvPr/>
        </p:nvSpPr>
        <p:spPr>
          <a:xfrm>
            <a:off x="4638261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43AE11-6169-2423-E001-CCDC10123A43}"/>
              </a:ext>
            </a:extLst>
          </p:cNvPr>
          <p:cNvSpPr txBox="1"/>
          <p:nvPr/>
        </p:nvSpPr>
        <p:spPr>
          <a:xfrm>
            <a:off x="262633" y="1090420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343541"/>
                </a:solidFill>
                <a:effectLst/>
                <a:latin typeface="Times" pitchFamily="2" charset="0"/>
              </a:rPr>
              <a:t>Prêt à Dépenser </a:t>
            </a:r>
            <a:r>
              <a:rPr lang="fr-FR" b="0" i="0" dirty="0">
                <a:solidFill>
                  <a:srgbClr val="343541"/>
                </a:solidFill>
                <a:effectLst/>
                <a:latin typeface="Times" pitchFamily="2" charset="0"/>
              </a:rPr>
              <a:t>: société de crédits à la consommation</a:t>
            </a:r>
            <a:endParaRPr lang="fr-FR" dirty="0">
              <a:latin typeface="Times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A8461B-3004-DB2F-50EB-AA1DEDF1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57" y="969675"/>
            <a:ext cx="2054254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DFF710-CF15-50E5-0C92-ABF0637F9C9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10C162B-DA2A-6EDE-94EE-487123288FC7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E2F735-4A81-36E3-A48F-45C48AD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9943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5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83FEB9-7C10-C965-5B34-E9CFB3E473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0183" y="883592"/>
            <a:ext cx="7604817" cy="417113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24E5AD-2E10-65B3-87D7-B16C45279A2C}"/>
              </a:ext>
            </a:extLst>
          </p:cNvPr>
          <p:cNvSpPr txBox="1"/>
          <p:nvPr/>
        </p:nvSpPr>
        <p:spPr>
          <a:xfrm>
            <a:off x="1920183" y="5404388"/>
            <a:ext cx="97569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282833"/>
                </a:solidFill>
                <a:effectLst/>
                <a:latin typeface="Times" pitchFamily="2" charset="0"/>
              </a:rPr>
              <a:t>7 sources de </a:t>
            </a:r>
            <a:r>
              <a:rPr lang="fr-FR" sz="2400" dirty="0" err="1">
                <a:solidFill>
                  <a:srgbClr val="282833"/>
                </a:solidFill>
                <a:effectLst/>
                <a:latin typeface="Times" pitchFamily="2" charset="0"/>
              </a:rPr>
              <a:t>données</a:t>
            </a:r>
            <a:r>
              <a:rPr lang="fr-FR" sz="2400" dirty="0">
                <a:solidFill>
                  <a:srgbClr val="282833"/>
                </a:solidFill>
                <a:effectLst/>
                <a:latin typeface="Times" pitchFamily="2" charset="0"/>
              </a:rPr>
              <a:t> (relatives aux clients et à la société: précédentes demandes de </a:t>
            </a:r>
            <a:r>
              <a:rPr lang="fr-FR" sz="2400" dirty="0" err="1">
                <a:solidFill>
                  <a:srgbClr val="282833"/>
                </a:solidFill>
                <a:effectLst/>
                <a:latin typeface="Times" pitchFamily="2" charset="0"/>
              </a:rPr>
              <a:t>crédit</a:t>
            </a:r>
            <a:r>
              <a:rPr lang="fr-FR" sz="2400" dirty="0">
                <a:solidFill>
                  <a:srgbClr val="282833"/>
                </a:solidFill>
                <a:effectLst/>
                <a:latin typeface="Times" pitchFamily="2" charset="0"/>
              </a:rPr>
              <a:t>, balance de </a:t>
            </a:r>
            <a:r>
              <a:rPr lang="fr-FR" sz="2400" dirty="0" err="1">
                <a:solidFill>
                  <a:srgbClr val="282833"/>
                </a:solidFill>
                <a:effectLst/>
                <a:latin typeface="Times" pitchFamily="2" charset="0"/>
              </a:rPr>
              <a:t>crédit</a:t>
            </a:r>
            <a:r>
              <a:rPr lang="fr-FR" sz="2400" dirty="0">
                <a:solidFill>
                  <a:srgbClr val="282833"/>
                </a:solidFill>
                <a:effectLst/>
                <a:latin typeface="Times" pitchFamily="2" charset="0"/>
              </a:rPr>
              <a:t>, cash, etc.) </a:t>
            </a:r>
            <a:endParaRPr lang="fr-FR" sz="2400" dirty="0">
              <a:effectLst/>
              <a:latin typeface="Times" pitchFamily="2" charset="0"/>
            </a:endParaRPr>
          </a:p>
        </p:txBody>
      </p:sp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97BEEBED-B4C5-BF6E-0550-EF5EF4E6BD89}"/>
              </a:ext>
            </a:extLst>
          </p:cNvPr>
          <p:cNvSpPr/>
          <p:nvPr/>
        </p:nvSpPr>
        <p:spPr>
          <a:xfrm>
            <a:off x="371061" y="5404388"/>
            <a:ext cx="1298713" cy="499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4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4E96775-E5AB-3121-C194-C96B26CE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54" y="2538348"/>
            <a:ext cx="9232953" cy="34360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434024-8F2D-7137-E224-1045E3238DA3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F35D2-F0A1-32F6-C6B4-C713028496AF}"/>
              </a:ext>
            </a:extLst>
          </p:cNvPr>
          <p:cNvSpPr txBox="1"/>
          <p:nvPr/>
        </p:nvSpPr>
        <p:spPr>
          <a:xfrm>
            <a:off x="665922" y="1111613"/>
            <a:ext cx="1152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" pitchFamily="2" charset="0"/>
                <a:cs typeface="Arial" panose="020B0604020202020204" pitchFamily="34" charset="0"/>
              </a:rPr>
              <a:t>Base de données principale : </a:t>
            </a:r>
          </a:p>
          <a:p>
            <a:r>
              <a:rPr lang="fr-FR" dirty="0">
                <a:latin typeface="Times" pitchFamily="2" charset="0"/>
                <a:cs typeface="Arial" panose="020B0604020202020204" pitchFamily="34" charset="0"/>
              </a:rPr>
              <a:t>• 307 000 clients </a:t>
            </a:r>
          </a:p>
          <a:p>
            <a:r>
              <a:rPr lang="fr-FR" dirty="0">
                <a:latin typeface="Times" pitchFamily="2" charset="0"/>
                <a:cs typeface="Arial" panose="020B0604020202020204" pitchFamily="34" charset="0"/>
              </a:rPr>
              <a:t>• 122 </a:t>
            </a:r>
            <a:r>
              <a:rPr lang="fr-FR" dirty="0" err="1">
                <a:latin typeface="Times" pitchFamily="2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Times" pitchFamily="2" charset="0"/>
                <a:cs typeface="Arial" panose="020B0604020202020204" pitchFamily="34" charset="0"/>
              </a:rPr>
              <a:t> : âge, sexe, emploi, logement, revenus, informations relatives au crédit, etc. </a:t>
            </a:r>
          </a:p>
          <a:p>
            <a:r>
              <a:rPr lang="fr-FR" dirty="0">
                <a:latin typeface="Times" pitchFamily="2" charset="0"/>
                <a:cs typeface="Arial" panose="020B0604020202020204" pitchFamily="34" charset="0"/>
              </a:rPr>
              <a:t>• Labels cible ‘ TARGET’ : défaut de crédit / pas de défaut de crédit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094A92-EE3D-5521-6AD8-D1AE972B671F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>
                <a:latin typeface="Times" pitchFamily="2" charset="0"/>
              </a:rPr>
              <a:t>Présentation de données </a:t>
            </a:r>
            <a:endParaRPr lang="fr-FR" sz="3200" dirty="0">
              <a:latin typeface="Times" pitchFamily="2" charset="0"/>
            </a:endParaRP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27A9EC8-F097-E748-FBC9-B3774CA1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6</a:t>
            </a:fld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DFF710-CF15-50E5-0C92-ABF0637F9C9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E2F735-4A81-36E3-A48F-45C48AD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7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ABF602-8C6C-71D6-D6B7-AA89F3FC6112}"/>
              </a:ext>
            </a:extLst>
          </p:cNvPr>
          <p:cNvSpPr txBox="1"/>
          <p:nvPr/>
        </p:nvSpPr>
        <p:spPr>
          <a:xfrm>
            <a:off x="1250672" y="1702265"/>
            <a:ext cx="8892209" cy="3185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dirty="0">
                <a:solidFill>
                  <a:srgbClr val="282833"/>
                </a:solidFill>
                <a:effectLst/>
                <a:latin typeface="Times" pitchFamily="2" charset="0"/>
              </a:rPr>
              <a:t>•</a:t>
            </a:r>
            <a:r>
              <a:rPr lang="fr-FR" sz="2200" dirty="0">
                <a:effectLst/>
                <a:latin typeface="Times" pitchFamily="2" charset="0"/>
              </a:rPr>
              <a:t>Agrégation dans une table unique avec pour index </a:t>
            </a:r>
            <a:r>
              <a:rPr lang="fr-FR" sz="2200" dirty="0" err="1">
                <a:effectLst/>
                <a:latin typeface="Times" pitchFamily="2" charset="0"/>
              </a:rPr>
              <a:t>l’id</a:t>
            </a:r>
            <a:r>
              <a:rPr lang="fr-FR" sz="2200" dirty="0">
                <a:effectLst/>
                <a:latin typeface="Times" pitchFamily="2" charset="0"/>
              </a:rPr>
              <a:t> client </a:t>
            </a:r>
            <a:endParaRPr lang="fr-FR" sz="220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200" dirty="0">
                <a:effectLst/>
                <a:latin typeface="Times" pitchFamily="2" charset="0"/>
              </a:rPr>
              <a:t> •Encodage des variables:</a:t>
            </a:r>
            <a:br>
              <a:rPr lang="fr-FR" sz="2200" dirty="0">
                <a:effectLst/>
                <a:latin typeface="Times" pitchFamily="2" charset="0"/>
              </a:rPr>
            </a:br>
            <a:r>
              <a:rPr lang="fr-FR" sz="2200" dirty="0">
                <a:latin typeface="Times" pitchFamily="2" charset="0"/>
              </a:rPr>
              <a:t>  </a:t>
            </a:r>
            <a:r>
              <a:rPr lang="fr-FR" sz="2200" dirty="0">
                <a:effectLst/>
                <a:latin typeface="Times" pitchFamily="2" charset="0"/>
              </a:rPr>
              <a:t>     One hot </a:t>
            </a:r>
            <a:r>
              <a:rPr lang="fr-FR" sz="2200" dirty="0" err="1">
                <a:effectLst/>
                <a:latin typeface="Times" pitchFamily="2" charset="0"/>
              </a:rPr>
              <a:t>encoding</a:t>
            </a:r>
            <a:endParaRPr lang="fr-FR" sz="2200" dirty="0">
              <a:effectLst/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200" dirty="0">
                <a:latin typeface="Times" pitchFamily="2" charset="0"/>
              </a:rPr>
              <a:t>       fonction polar projection pour 'WEEKDAY_APPR_PROCESS_START</a:t>
            </a:r>
            <a:br>
              <a:rPr lang="fr-FR" sz="2200" dirty="0">
                <a:effectLst/>
                <a:latin typeface="Times" pitchFamily="2" charset="0"/>
              </a:rPr>
            </a:br>
            <a:r>
              <a:rPr lang="fr-FR" sz="2200" dirty="0">
                <a:effectLst/>
                <a:latin typeface="Times" pitchFamily="2" charset="0"/>
              </a:rPr>
              <a:t>• </a:t>
            </a:r>
            <a:r>
              <a:rPr lang="fr-FR" sz="2200" b="0" i="0" dirty="0">
                <a:effectLst/>
                <a:latin typeface="Times" pitchFamily="2" charset="0"/>
              </a:rPr>
              <a:t>Détection de valeurs aberrantes ou anormales: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latin typeface="Times" pitchFamily="2" charset="0"/>
              </a:rPr>
              <a:t>           variable 'DAYS_EMPLOYED</a:t>
            </a:r>
            <a:r>
              <a:rPr lang="fr-FR" sz="2200" dirty="0">
                <a:solidFill>
                  <a:srgbClr val="374151"/>
                </a:solidFill>
                <a:latin typeface="Times" pitchFamily="2" charset="0"/>
              </a:rPr>
              <a:t>’</a:t>
            </a:r>
            <a:endParaRPr lang="fr-FR" sz="2200" b="0" i="0" dirty="0">
              <a:solidFill>
                <a:srgbClr val="374151"/>
              </a:solidFill>
              <a:effectLst/>
              <a:latin typeface="Times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EF1A20-1D0D-066B-1411-3EF900CF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54" y="4348685"/>
            <a:ext cx="3661907" cy="164456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973F378-B626-43E3-6564-2E2D70AFF51C}"/>
              </a:ext>
            </a:extLst>
          </p:cNvPr>
          <p:cNvSpPr txBox="1"/>
          <p:nvPr/>
        </p:nvSpPr>
        <p:spPr>
          <a:xfrm>
            <a:off x="6997148" y="6094738"/>
            <a:ext cx="322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74151"/>
                </a:solidFill>
                <a:latin typeface="Times" pitchFamily="2" charset="0"/>
              </a:rPr>
              <a:t>'DAYS_EMPLOYED’ info</a:t>
            </a:r>
            <a:endParaRPr lang="fr-FR" b="0" i="0" dirty="0">
              <a:solidFill>
                <a:srgbClr val="374151"/>
              </a:solidFill>
              <a:effectLst/>
              <a:latin typeface="Times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A34B3F-B0B7-5BE5-0FE4-9A40A3F37BA1}"/>
              </a:ext>
            </a:extLst>
          </p:cNvPr>
          <p:cNvSpPr txBox="1"/>
          <p:nvPr/>
        </p:nvSpPr>
        <p:spPr>
          <a:xfrm>
            <a:off x="460512" y="1046413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282833"/>
                </a:solidFill>
                <a:effectLst/>
                <a:latin typeface="Times" pitchFamily="2" charset="0"/>
              </a:rPr>
              <a:t>Processus: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1943945-B19A-6632-A955-1E540EDD58F3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 err="1">
                <a:latin typeface="Times" pitchFamily="2" charset="0"/>
              </a:rPr>
              <a:t>Feature</a:t>
            </a:r>
            <a:r>
              <a:rPr lang="fr-FR" altLang="fr-FR" sz="3200" dirty="0">
                <a:latin typeface="Times" pitchFamily="2" charset="0"/>
              </a:rPr>
              <a:t> engineering </a:t>
            </a:r>
          </a:p>
        </p:txBody>
      </p:sp>
    </p:spTree>
    <p:extLst>
      <p:ext uri="{BB962C8B-B14F-4D97-AF65-F5344CB8AC3E}">
        <p14:creationId xmlns:p14="http://schemas.microsoft.com/office/powerpoint/2010/main" val="28434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DFF710-CF15-50E5-0C92-ABF0637F9C9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10C162B-DA2A-6EDE-94EE-487123288FC7}"/>
              </a:ext>
            </a:extLst>
          </p:cNvPr>
          <p:cNvSpPr txBox="1"/>
          <p:nvPr/>
        </p:nvSpPr>
        <p:spPr>
          <a:xfrm>
            <a:off x="0" y="175704"/>
            <a:ext cx="1197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3200" dirty="0" err="1">
                <a:latin typeface="Times" pitchFamily="2" charset="0"/>
              </a:rPr>
              <a:t>Feature</a:t>
            </a:r>
            <a:r>
              <a:rPr lang="fr-FR" altLang="fr-FR" sz="3200" dirty="0">
                <a:latin typeface="Times" pitchFamily="2" charset="0"/>
              </a:rPr>
              <a:t> engineering 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BE2F735-4A81-36E3-A48F-45C48AD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8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8A551B-E3BF-7F71-318B-8ECFC9DA8902}"/>
              </a:ext>
            </a:extLst>
          </p:cNvPr>
          <p:cNvSpPr txBox="1"/>
          <p:nvPr/>
        </p:nvSpPr>
        <p:spPr>
          <a:xfrm>
            <a:off x="1547191" y="1842177"/>
            <a:ext cx="9097617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effectLst/>
                <a:latin typeface="Times" pitchFamily="2" charset="0"/>
              </a:rPr>
              <a:t>• </a:t>
            </a:r>
            <a:r>
              <a:rPr lang="fr-FR" sz="2400" b="0" i="0" dirty="0">
                <a:effectLst/>
                <a:latin typeface="Times" pitchFamily="2" charset="0"/>
              </a:rPr>
              <a:t>Création de variables adaptées au contexte métier </a:t>
            </a:r>
            <a:r>
              <a:rPr lang="fr-FR" sz="2400" dirty="0">
                <a:effectLst/>
                <a:latin typeface="Times" pitchFamily="2" charset="0"/>
              </a:rPr>
              <a:t>: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effectLst/>
                <a:latin typeface="Times" pitchFamily="2" charset="0"/>
              </a:rPr>
              <a:t>	</a:t>
            </a:r>
            <a:r>
              <a:rPr lang="fr-FR" sz="2400" dirty="0">
                <a:latin typeface="Times" pitchFamily="2" charset="0"/>
              </a:rPr>
              <a:t> </a:t>
            </a:r>
            <a:r>
              <a:rPr lang="fr-FR" sz="2400" dirty="0">
                <a:effectLst/>
                <a:latin typeface="Times" pitchFamily="2" charset="0"/>
              </a:rPr>
              <a:t>Durée initiale et durée effective du prêt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effectLst/>
                <a:latin typeface="Times" pitchFamily="2" charset="0"/>
              </a:rPr>
              <a:t>	</a:t>
            </a:r>
            <a:r>
              <a:rPr lang="fr-FR" sz="2400" dirty="0">
                <a:latin typeface="Times" pitchFamily="2" charset="0"/>
              </a:rPr>
              <a:t> N</a:t>
            </a:r>
            <a:r>
              <a:rPr lang="fr-FR" sz="2400" dirty="0">
                <a:effectLst/>
                <a:latin typeface="Times" pitchFamily="2" charset="0"/>
              </a:rPr>
              <a:t>ombre de jours pendant lesquels le contrat a été prolongé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effectLst/>
                <a:latin typeface="Times" pitchFamily="2" charset="0"/>
              </a:rPr>
              <a:t>	 La différence entre le montant obtenu et le montant demandé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effectLst/>
                <a:latin typeface="Times" pitchFamily="2" charset="0"/>
              </a:rPr>
              <a:t>	 montant obtenu par mois dans le cadre du contrat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effectLst/>
                <a:latin typeface="Times" pitchFamily="2" charset="0"/>
              </a:rPr>
              <a:t>• Imputation des valeurs manquantes: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Times" pitchFamily="2" charset="0"/>
              </a:rPr>
              <a:t>              stratégie de la médiane</a:t>
            </a:r>
            <a:endParaRPr lang="fr-FR" sz="2400" dirty="0">
              <a:effectLst/>
              <a:latin typeface="Times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DB232-F1A7-7AE0-7E46-1E3F7C4193F8}"/>
              </a:ext>
            </a:extLst>
          </p:cNvPr>
          <p:cNvSpPr txBox="1"/>
          <p:nvPr/>
        </p:nvSpPr>
        <p:spPr>
          <a:xfrm>
            <a:off x="606286" y="1181824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FF"/>
                </a:solidFill>
                <a:effectLst/>
                <a:latin typeface="Times" pitchFamily="2" charset="0"/>
              </a:rPr>
              <a:t>Processus</a:t>
            </a:r>
            <a:r>
              <a:rPr lang="fr-FR" sz="2400" b="1" dirty="0">
                <a:solidFill>
                  <a:srgbClr val="282833"/>
                </a:solidFill>
                <a:effectLst/>
                <a:latin typeface="Times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8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14A4EBA-5BE5-D44E-FC52-C446169EF638}"/>
              </a:ext>
            </a:extLst>
          </p:cNvPr>
          <p:cNvCxnSpPr/>
          <p:nvPr/>
        </p:nvCxnSpPr>
        <p:spPr>
          <a:xfrm>
            <a:off x="0" y="801062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145A505-402D-2F1D-C2CE-19608D22C5AF}"/>
              </a:ext>
            </a:extLst>
          </p:cNvPr>
          <p:cNvSpPr txBox="1"/>
          <p:nvPr/>
        </p:nvSpPr>
        <p:spPr>
          <a:xfrm>
            <a:off x="0" y="19015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cs typeface="Arial" panose="020B0604020202020204" pitchFamily="34" charset="0"/>
              </a:rPr>
              <a:t>Jeu de données déséquilibré 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50D420A-70C2-C04C-B031-69B7B8A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9C3E67-F43B-0948-B175-5126CFF1238A}" type="slidenum">
              <a:rPr lang="fr-FR" sz="2400" b="1" smtClean="0">
                <a:solidFill>
                  <a:srgbClr val="FF0000"/>
                </a:solidFill>
              </a:rPr>
              <a:t>9</a:t>
            </a:fld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38859B-57E5-4F22-B357-3A915D6B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880175"/>
            <a:ext cx="5201448" cy="4020133"/>
          </a:xfrm>
          <a:prstGeom prst="rect">
            <a:avLst/>
          </a:prstGeom>
        </p:spPr>
      </p:pic>
      <p:pic>
        <p:nvPicPr>
          <p:cNvPr id="1026" name="Picture 2" descr="Feeling Unbalanced? Check Your Chakras">
            <a:extLst>
              <a:ext uri="{FF2B5EF4-FFF2-40B4-BE49-F238E27FC236}">
                <a16:creationId xmlns:a16="http://schemas.microsoft.com/office/drawing/2014/main" id="{226094E2-89E9-49BD-D383-FCCD1316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69" y="1058932"/>
            <a:ext cx="453571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460998-8644-9A25-3C28-179B007B6CBC}"/>
              </a:ext>
            </a:extLst>
          </p:cNvPr>
          <p:cNvSpPr/>
          <p:nvPr/>
        </p:nvSpPr>
        <p:spPr>
          <a:xfrm>
            <a:off x="2195192" y="5590324"/>
            <a:ext cx="8576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Modèle Naïf : classe sans défaut pour tous les cas : </a:t>
            </a:r>
            <a:r>
              <a:rPr lang="fr-FR" sz="2000" dirty="0" err="1">
                <a:solidFill>
                  <a:srgbClr val="282833"/>
                </a:solidFill>
                <a:latin typeface="Times" pitchFamily="2" charset="0"/>
              </a:rPr>
              <a:t>accuracy</a:t>
            </a:r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 élevée </a:t>
            </a:r>
            <a:endParaRPr lang="fr-FR" sz="2000" dirty="0">
              <a:solidFill>
                <a:srgbClr val="91A099"/>
              </a:solidFill>
              <a:latin typeface="Times" pitchFamily="2" charset="0"/>
            </a:endParaRPr>
          </a:p>
          <a:p>
            <a:r>
              <a:rPr lang="fr-FR" sz="2000" dirty="0">
                <a:solidFill>
                  <a:srgbClr val="282833"/>
                </a:solidFill>
                <a:latin typeface="Times" pitchFamily="2" charset="0"/>
              </a:rPr>
              <a:t>Surreprésentation de la classe majoritaire dans la prédiction </a:t>
            </a:r>
            <a:endParaRPr lang="fr-FR" sz="2000" dirty="0">
              <a:effectLst/>
              <a:latin typeface="Times" pitchFamily="2" charset="0"/>
            </a:endParaRP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8D91050D-94F1-D05E-88F3-BD7F94F4C0C2}"/>
              </a:ext>
            </a:extLst>
          </p:cNvPr>
          <p:cNvSpPr/>
          <p:nvPr/>
        </p:nvSpPr>
        <p:spPr>
          <a:xfrm>
            <a:off x="768627" y="5572659"/>
            <a:ext cx="1018146" cy="371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9A5FA122-AB7A-90CB-308C-57CB81A1EDCE}"/>
              </a:ext>
            </a:extLst>
          </p:cNvPr>
          <p:cNvSpPr/>
          <p:nvPr/>
        </p:nvSpPr>
        <p:spPr>
          <a:xfrm>
            <a:off x="768627" y="5957690"/>
            <a:ext cx="1113183" cy="34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88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24466</TotalTime>
  <Words>931</Words>
  <Application>Microsoft Macintosh PowerPoint</Application>
  <PresentationFormat>Grand écran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Georgia</vt:lpstr>
      <vt:lpstr>Söhne</vt:lpstr>
      <vt:lpstr>Times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 assali</cp:lastModifiedBy>
  <cp:revision>262</cp:revision>
  <dcterms:created xsi:type="dcterms:W3CDTF">2022-06-28T07:44:44Z</dcterms:created>
  <dcterms:modified xsi:type="dcterms:W3CDTF">2023-03-03T22:16:37Z</dcterms:modified>
</cp:coreProperties>
</file>