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1" r:id="rId5"/>
    <p:sldId id="262" r:id="rId6"/>
    <p:sldId id="263" r:id="rId7"/>
    <p:sldId id="259" r:id="rId8"/>
  </p:sldIdLst>
  <p:sldSz cx="12192000" cy="6858000"/>
  <p:notesSz cx="6858000" cy="9144000"/>
  <p:embeddedFontLst>
    <p:embeddedFont>
      <p:font typeface="Arial Rounded MT Bold" panose="020F0704030504030204" pitchFamily="34" charset="0"/>
      <p:regular r:id="rId10"/>
    </p:embeddedFont>
    <p:embeddedFont>
      <p:font typeface="Libre Baskerville" panose="02000000000000000000" pitchFamily="2"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customschemas.google.com/relationships/presentationmetadata" Target="metadata"/></Relationships>
</file>

<file path=ppt/diagrams/_rels/data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_rels/drawing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9D0136-1E68-498F-9CF0-97660D827E9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A4F65A9A-57F5-413F-A996-A046D4A7703C}">
      <dgm:prSet custT="1"/>
      <dgm:spPr/>
      <dgm:t>
        <a:bodyPr/>
        <a:lstStyle/>
        <a:p>
          <a:r>
            <a:rPr lang="en-US" sz="1200" b="0" i="0" dirty="0"/>
            <a:t>From the KDE plot, it is apparent that the distribution of salaries does not follow a normal distribution; instead, it displays a pronounced right-skewed tail, indicating the possible existence of outliers within the salary data.</a:t>
          </a:r>
          <a:endParaRPr lang="en-IN" sz="1200" dirty="0"/>
        </a:p>
      </dgm:t>
    </dgm:pt>
    <dgm:pt modelId="{4D4C6F98-A7E9-4560-817B-506AFCA809DD}" type="parTrans" cxnId="{86F81035-FB73-4440-A9C5-F3668681AB5A}">
      <dgm:prSet/>
      <dgm:spPr/>
      <dgm:t>
        <a:bodyPr/>
        <a:lstStyle/>
        <a:p>
          <a:endParaRPr lang="en-IN"/>
        </a:p>
      </dgm:t>
    </dgm:pt>
    <dgm:pt modelId="{C2AA144E-1A6D-4B72-8DAF-A0B486704A3B}" type="sibTrans" cxnId="{86F81035-FB73-4440-A9C5-F3668681AB5A}">
      <dgm:prSet/>
      <dgm:spPr/>
      <dgm:t>
        <a:bodyPr/>
        <a:lstStyle/>
        <a:p>
          <a:endParaRPr lang="en-IN"/>
        </a:p>
      </dgm:t>
    </dgm:pt>
    <dgm:pt modelId="{BDEDC08F-CE5C-4ED8-9C95-1CCC0DF6B1C2}" type="pres">
      <dgm:prSet presAssocID="{F69D0136-1E68-498F-9CF0-97660D827E9D}" presName="CompostProcess" presStyleCnt="0">
        <dgm:presLayoutVars>
          <dgm:dir/>
          <dgm:resizeHandles val="exact"/>
        </dgm:presLayoutVars>
      </dgm:prSet>
      <dgm:spPr/>
    </dgm:pt>
    <dgm:pt modelId="{1FFA2743-1269-486F-98E7-42C74DD1EF17}" type="pres">
      <dgm:prSet presAssocID="{F69D0136-1E68-498F-9CF0-97660D827E9D}" presName="arrow" presStyleLbl="bgShp" presStyleIdx="0" presStyleCnt="1"/>
      <dgm:spPr/>
    </dgm:pt>
    <dgm:pt modelId="{4DADF47A-23CB-4055-B884-E9D54BB595BE}" type="pres">
      <dgm:prSet presAssocID="{F69D0136-1E68-498F-9CF0-97660D827E9D}" presName="linearProcess" presStyleCnt="0"/>
      <dgm:spPr/>
    </dgm:pt>
    <dgm:pt modelId="{4A3ACF53-7CFB-4AFF-8184-9554C473DB0F}" type="pres">
      <dgm:prSet presAssocID="{A4F65A9A-57F5-413F-A996-A046D4A7703C}" presName="textNode" presStyleLbl="node1" presStyleIdx="0" presStyleCnt="1" custScaleX="135306" custScaleY="97628">
        <dgm:presLayoutVars>
          <dgm:bulletEnabled val="1"/>
        </dgm:presLayoutVars>
      </dgm:prSet>
      <dgm:spPr/>
    </dgm:pt>
  </dgm:ptLst>
  <dgm:cxnLst>
    <dgm:cxn modelId="{86F81035-FB73-4440-A9C5-F3668681AB5A}" srcId="{F69D0136-1E68-498F-9CF0-97660D827E9D}" destId="{A4F65A9A-57F5-413F-A996-A046D4A7703C}" srcOrd="0" destOrd="0" parTransId="{4D4C6F98-A7E9-4560-817B-506AFCA809DD}" sibTransId="{C2AA144E-1A6D-4B72-8DAF-A0B486704A3B}"/>
    <dgm:cxn modelId="{8DCC1570-85B9-4A39-BE51-6AE77FE4B910}" type="presOf" srcId="{A4F65A9A-57F5-413F-A996-A046D4A7703C}" destId="{4A3ACF53-7CFB-4AFF-8184-9554C473DB0F}" srcOrd="0" destOrd="0" presId="urn:microsoft.com/office/officeart/2005/8/layout/hProcess9"/>
    <dgm:cxn modelId="{9AD8BFFD-B4AD-4D06-91DB-6D8700DE10F2}" type="presOf" srcId="{F69D0136-1E68-498F-9CF0-97660D827E9D}" destId="{BDEDC08F-CE5C-4ED8-9C95-1CCC0DF6B1C2}" srcOrd="0" destOrd="0" presId="urn:microsoft.com/office/officeart/2005/8/layout/hProcess9"/>
    <dgm:cxn modelId="{A0413ED3-B761-4095-A18C-234EDD89E472}" type="presParOf" srcId="{BDEDC08F-CE5C-4ED8-9C95-1CCC0DF6B1C2}" destId="{1FFA2743-1269-486F-98E7-42C74DD1EF17}" srcOrd="0" destOrd="0" presId="urn:microsoft.com/office/officeart/2005/8/layout/hProcess9"/>
    <dgm:cxn modelId="{03B53A3D-CC00-4338-9BBD-58F3AFBA725D}" type="presParOf" srcId="{BDEDC08F-CE5C-4ED8-9C95-1CCC0DF6B1C2}" destId="{4DADF47A-23CB-4055-B884-E9D54BB595BE}" srcOrd="1" destOrd="0" presId="urn:microsoft.com/office/officeart/2005/8/layout/hProcess9"/>
    <dgm:cxn modelId="{BCCD1EF5-5C77-4AFD-B375-38CC6A173991}" type="presParOf" srcId="{4DADF47A-23CB-4055-B884-E9D54BB595BE}" destId="{4A3ACF53-7CFB-4AFF-8184-9554C473DB0F}"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B5A625-950F-44A3-B312-8150B4D024B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F7B7300F-D21C-4136-96B7-DD334FAEA993}">
      <dgm:prSet custT="1"/>
      <dgm:spPr/>
      <dgm:t>
        <a:bodyPr/>
        <a:lstStyle/>
        <a:p>
          <a:r>
            <a:rPr lang="en-US" sz="1200" b="0" i="0" dirty="0"/>
            <a:t>To enhance the dataset's quality, we conducted outlier detection by isolating entries where the salary surpassed $1,000,000. Following this identification process, these outliers were systematically eliminated from the dataset, ensuring a more accurate representation of the data for analysis.</a:t>
          </a:r>
          <a:endParaRPr lang="en-IN" sz="1200" dirty="0"/>
        </a:p>
      </dgm:t>
    </dgm:pt>
    <dgm:pt modelId="{8047DB0F-9CE4-4B4C-9735-55B237DF52D2}" type="parTrans" cxnId="{B660F7EA-3403-4AF3-AAC5-EB29807C6173}">
      <dgm:prSet/>
      <dgm:spPr/>
      <dgm:t>
        <a:bodyPr/>
        <a:lstStyle/>
        <a:p>
          <a:endParaRPr lang="en-IN"/>
        </a:p>
      </dgm:t>
    </dgm:pt>
    <dgm:pt modelId="{A48C406E-4E72-4829-8FC1-EC99F38AB12F}" type="sibTrans" cxnId="{B660F7EA-3403-4AF3-AAC5-EB29807C6173}">
      <dgm:prSet/>
      <dgm:spPr/>
      <dgm:t>
        <a:bodyPr/>
        <a:lstStyle/>
        <a:p>
          <a:endParaRPr lang="en-IN"/>
        </a:p>
      </dgm:t>
    </dgm:pt>
    <dgm:pt modelId="{09A52E00-BC05-47D0-B8A8-B910367BD9A4}" type="pres">
      <dgm:prSet presAssocID="{CDB5A625-950F-44A3-B312-8150B4D024B6}" presName="CompostProcess" presStyleCnt="0">
        <dgm:presLayoutVars>
          <dgm:dir/>
          <dgm:resizeHandles val="exact"/>
        </dgm:presLayoutVars>
      </dgm:prSet>
      <dgm:spPr/>
    </dgm:pt>
    <dgm:pt modelId="{5ADB1713-793F-4D98-82D8-0A5DCF48D928}" type="pres">
      <dgm:prSet presAssocID="{CDB5A625-950F-44A3-B312-8150B4D024B6}" presName="arrow" presStyleLbl="bgShp" presStyleIdx="0" presStyleCnt="1"/>
      <dgm:spPr/>
    </dgm:pt>
    <dgm:pt modelId="{3C395AE0-2CC1-4A19-9882-340A8F9554DD}" type="pres">
      <dgm:prSet presAssocID="{CDB5A625-950F-44A3-B312-8150B4D024B6}" presName="linearProcess" presStyleCnt="0"/>
      <dgm:spPr/>
    </dgm:pt>
    <dgm:pt modelId="{12F8CCFC-2FFD-457C-BA1D-9266C33CB9D7}" type="pres">
      <dgm:prSet presAssocID="{F7B7300F-D21C-4136-96B7-DD334FAEA993}" presName="textNode" presStyleLbl="node1" presStyleIdx="0" presStyleCnt="1" custScaleY="100181">
        <dgm:presLayoutVars>
          <dgm:bulletEnabled val="1"/>
        </dgm:presLayoutVars>
      </dgm:prSet>
      <dgm:spPr/>
    </dgm:pt>
  </dgm:ptLst>
  <dgm:cxnLst>
    <dgm:cxn modelId="{030E12AB-2F27-442D-8771-5A6942A4EC30}" type="presOf" srcId="{F7B7300F-D21C-4136-96B7-DD334FAEA993}" destId="{12F8CCFC-2FFD-457C-BA1D-9266C33CB9D7}" srcOrd="0" destOrd="0" presId="urn:microsoft.com/office/officeart/2005/8/layout/hProcess9"/>
    <dgm:cxn modelId="{B660F7EA-3403-4AF3-AAC5-EB29807C6173}" srcId="{CDB5A625-950F-44A3-B312-8150B4D024B6}" destId="{F7B7300F-D21C-4136-96B7-DD334FAEA993}" srcOrd="0" destOrd="0" parTransId="{8047DB0F-9CE4-4B4C-9735-55B237DF52D2}" sibTransId="{A48C406E-4E72-4829-8FC1-EC99F38AB12F}"/>
    <dgm:cxn modelId="{A1CCD1F2-858D-4DF0-8B28-FAF2570A46B6}" type="presOf" srcId="{CDB5A625-950F-44A3-B312-8150B4D024B6}" destId="{09A52E00-BC05-47D0-B8A8-B910367BD9A4}" srcOrd="0" destOrd="0" presId="urn:microsoft.com/office/officeart/2005/8/layout/hProcess9"/>
    <dgm:cxn modelId="{B4595C87-6DFC-45B3-B3A0-11FE0102C8D0}" type="presParOf" srcId="{09A52E00-BC05-47D0-B8A8-B910367BD9A4}" destId="{5ADB1713-793F-4D98-82D8-0A5DCF48D928}" srcOrd="0" destOrd="0" presId="urn:microsoft.com/office/officeart/2005/8/layout/hProcess9"/>
    <dgm:cxn modelId="{2247496E-031E-4854-A5D6-3191EDB8DBEE}" type="presParOf" srcId="{09A52E00-BC05-47D0-B8A8-B910367BD9A4}" destId="{3C395AE0-2CC1-4A19-9882-340A8F9554DD}" srcOrd="1" destOrd="0" presId="urn:microsoft.com/office/officeart/2005/8/layout/hProcess9"/>
    <dgm:cxn modelId="{867017A7-C963-4688-B94D-B2DFD5B323B7}" type="presParOf" srcId="{3C395AE0-2CC1-4A19-9882-340A8F9554DD}" destId="{12F8CCFC-2FFD-457C-BA1D-9266C33CB9D7}" srcOrd="0" destOrd="0" presId="urn:microsoft.com/office/officeart/2005/8/layout/hProcess9"/>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D1DD98-9130-4CD5-AC72-C5FDD10B1FC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AE432D41-8EAD-48ED-9B9A-9B1EC66E93B9}">
      <dgm:prSet/>
      <dgm:spPr/>
      <dgm:t>
        <a:bodyPr/>
        <a:lstStyle/>
        <a:p>
          <a:r>
            <a:rPr lang="en-US" b="0" i="0" dirty="0"/>
            <a:t>Academic Performance: There is a moderate positive correlation between 10th and 12th percentage scores  and salary. This suggests that individuals with higher academic scores tend to command higher salaries.</a:t>
          </a:r>
          <a:endParaRPr lang="en-IN" dirty="0"/>
        </a:p>
      </dgm:t>
    </dgm:pt>
    <dgm:pt modelId="{9CD6EAB2-23FF-4EB2-B9CC-5CF6A83948D3}" type="parTrans" cxnId="{AD225048-351F-4CA7-A977-045F8E190CB0}">
      <dgm:prSet/>
      <dgm:spPr/>
      <dgm:t>
        <a:bodyPr/>
        <a:lstStyle/>
        <a:p>
          <a:endParaRPr lang="en-IN"/>
        </a:p>
      </dgm:t>
    </dgm:pt>
    <dgm:pt modelId="{E456A8BB-B4BB-489B-9803-2D7A381DA034}" type="sibTrans" cxnId="{AD225048-351F-4CA7-A977-045F8E190CB0}">
      <dgm:prSet/>
      <dgm:spPr/>
      <dgm:t>
        <a:bodyPr/>
        <a:lstStyle/>
        <a:p>
          <a:endParaRPr lang="en-IN"/>
        </a:p>
      </dgm:t>
    </dgm:pt>
    <dgm:pt modelId="{18672E5B-5AB0-45AE-B195-B63A39AD0285}">
      <dgm:prSet/>
      <dgm:spPr/>
      <dgm:t>
        <a:bodyPr/>
        <a:lstStyle/>
        <a:p>
          <a:r>
            <a:rPr lang="en-US" b="0" i="0" dirty="0"/>
            <a:t>Technical Skills: The correlation between technical skills such as Quantitative Aptitude (Quant) and Computer Programming with salary is moderately positive. This implies that individuals with stronger quantitative and programming abilities tend to earn higher salaries</a:t>
          </a:r>
          <a:endParaRPr lang="en-IN" dirty="0"/>
        </a:p>
      </dgm:t>
    </dgm:pt>
    <dgm:pt modelId="{AF619BDD-73EB-4F93-A61C-1DC45021DDC3}" type="parTrans" cxnId="{681625E0-7D1B-4926-B617-A7CDFB2B14FA}">
      <dgm:prSet/>
      <dgm:spPr/>
      <dgm:t>
        <a:bodyPr/>
        <a:lstStyle/>
        <a:p>
          <a:endParaRPr lang="en-IN"/>
        </a:p>
      </dgm:t>
    </dgm:pt>
    <dgm:pt modelId="{3EEDD9DF-404C-4563-8BFC-F7AE014C7D65}" type="sibTrans" cxnId="{681625E0-7D1B-4926-B617-A7CDFB2B14FA}">
      <dgm:prSet/>
      <dgm:spPr/>
      <dgm:t>
        <a:bodyPr/>
        <a:lstStyle/>
        <a:p>
          <a:endParaRPr lang="en-IN"/>
        </a:p>
      </dgm:t>
    </dgm:pt>
    <dgm:pt modelId="{CC4232CD-8D1D-4E08-9FE8-87385EE709C3}">
      <dgm:prSet/>
      <dgm:spPr/>
      <dgm:t>
        <a:bodyPr/>
        <a:lstStyle/>
        <a:p>
          <a:r>
            <a:rPr lang="en-US" b="0" i="0" dirty="0"/>
            <a:t>Personality Traits: Interestingly, there are weak correlations, both positive and negative, between certain personality traits (conscientiousness, agreeableness, extraversion, neuroticism, and openness to experience) and salary. These correlations suggest that while personality traits may play a role in job performance and career advancement, their impact on salary is relatively minor compared to other factors like academic and technical skills.</a:t>
          </a:r>
          <a:endParaRPr lang="en-IN" dirty="0"/>
        </a:p>
      </dgm:t>
    </dgm:pt>
    <dgm:pt modelId="{AFE21322-D813-48FF-BEE2-57C211A2EEFC}" type="parTrans" cxnId="{CBED3079-91F8-4686-BA7B-A1EF7443B4A0}">
      <dgm:prSet/>
      <dgm:spPr/>
      <dgm:t>
        <a:bodyPr/>
        <a:lstStyle/>
        <a:p>
          <a:endParaRPr lang="en-IN"/>
        </a:p>
      </dgm:t>
    </dgm:pt>
    <dgm:pt modelId="{CEFA15FA-2830-43DF-862B-2E7C5019CE33}" type="sibTrans" cxnId="{CBED3079-91F8-4686-BA7B-A1EF7443B4A0}">
      <dgm:prSet/>
      <dgm:spPr/>
      <dgm:t>
        <a:bodyPr/>
        <a:lstStyle/>
        <a:p>
          <a:endParaRPr lang="en-IN"/>
        </a:p>
      </dgm:t>
    </dgm:pt>
    <dgm:pt modelId="{00BA0BD9-BD7B-46BC-A27C-8F485FF0B04F}" type="pres">
      <dgm:prSet presAssocID="{45D1DD98-9130-4CD5-AC72-C5FDD10B1FC0}" presName="linearFlow" presStyleCnt="0">
        <dgm:presLayoutVars>
          <dgm:dir/>
          <dgm:resizeHandles val="exact"/>
        </dgm:presLayoutVars>
      </dgm:prSet>
      <dgm:spPr/>
    </dgm:pt>
    <dgm:pt modelId="{998E912C-36AD-40B1-9324-5982F1EB4F64}" type="pres">
      <dgm:prSet presAssocID="{AE432D41-8EAD-48ED-9B9A-9B1EC66E93B9}" presName="composite" presStyleCnt="0"/>
      <dgm:spPr/>
    </dgm:pt>
    <dgm:pt modelId="{AB2B1EFF-12F8-4F70-9FEF-760B45068E2B}" type="pres">
      <dgm:prSet presAssocID="{AE432D41-8EAD-48ED-9B9A-9B1EC66E93B9}" presName="imgShp" presStyleLbl="fgImgPlace1" presStyleIdx="0" presStyleCnt="3"/>
      <dgm:spPr>
        <a:blipFill>
          <a:blip xmlns:r="http://schemas.openxmlformats.org/officeDocument/2006/relationships" r:embed="rId1"/>
          <a:srcRect/>
          <a:stretch>
            <a:fillRect l="-15000" r="-15000"/>
          </a:stretch>
        </a:blipFill>
      </dgm:spPr>
    </dgm:pt>
    <dgm:pt modelId="{C15D712B-6DAE-4318-8A09-B80839F945D4}" type="pres">
      <dgm:prSet presAssocID="{AE432D41-8EAD-48ED-9B9A-9B1EC66E93B9}" presName="txShp" presStyleLbl="node1" presStyleIdx="0" presStyleCnt="3" custScaleX="103390">
        <dgm:presLayoutVars>
          <dgm:bulletEnabled val="1"/>
        </dgm:presLayoutVars>
      </dgm:prSet>
      <dgm:spPr/>
    </dgm:pt>
    <dgm:pt modelId="{05F26928-E6EF-4498-9E4D-3F818D0481BB}" type="pres">
      <dgm:prSet presAssocID="{E456A8BB-B4BB-489B-9803-2D7A381DA034}" presName="spacing" presStyleCnt="0"/>
      <dgm:spPr/>
    </dgm:pt>
    <dgm:pt modelId="{2ACC366C-5B36-4A97-8EF1-DC97492A20B3}" type="pres">
      <dgm:prSet presAssocID="{18672E5B-5AB0-45AE-B195-B63A39AD0285}" presName="composite" presStyleCnt="0"/>
      <dgm:spPr/>
    </dgm:pt>
    <dgm:pt modelId="{B13CD352-5E29-46C7-BE1B-3F2830F47736}" type="pres">
      <dgm:prSet presAssocID="{18672E5B-5AB0-45AE-B195-B63A39AD0285}" presName="imgShp" presStyleLbl="fgImgPlace1" presStyleIdx="1" presStyleCnt="3"/>
      <dgm:spPr>
        <a:blipFill>
          <a:blip xmlns:r="http://schemas.openxmlformats.org/officeDocument/2006/relationships" r:embed="rId2"/>
          <a:srcRect/>
          <a:stretch>
            <a:fillRect l="-22000" r="-22000"/>
          </a:stretch>
        </a:blipFill>
      </dgm:spPr>
    </dgm:pt>
    <dgm:pt modelId="{C16539B0-B683-40F9-950E-C8C3ACBC5424}" type="pres">
      <dgm:prSet presAssocID="{18672E5B-5AB0-45AE-B195-B63A39AD0285}" presName="txShp" presStyleLbl="node1" presStyleIdx="1" presStyleCnt="3" custScaleX="106536">
        <dgm:presLayoutVars>
          <dgm:bulletEnabled val="1"/>
        </dgm:presLayoutVars>
      </dgm:prSet>
      <dgm:spPr/>
    </dgm:pt>
    <dgm:pt modelId="{CF333E47-707C-4B60-A951-B0956B3E698F}" type="pres">
      <dgm:prSet presAssocID="{3EEDD9DF-404C-4563-8BFC-F7AE014C7D65}" presName="spacing" presStyleCnt="0"/>
      <dgm:spPr/>
    </dgm:pt>
    <dgm:pt modelId="{4990794C-640A-4B22-8EFE-9024D7A5F298}" type="pres">
      <dgm:prSet presAssocID="{CC4232CD-8D1D-4E08-9FE8-87385EE709C3}" presName="composite" presStyleCnt="0"/>
      <dgm:spPr/>
    </dgm:pt>
    <dgm:pt modelId="{F4544D67-C11E-4117-B157-490D3F4719D3}" type="pres">
      <dgm:prSet presAssocID="{CC4232CD-8D1D-4E08-9FE8-87385EE709C3}" presName="imgShp" presStyleLbl="fgImgPlace1" presStyleIdx="2" presStyleCnt="3"/>
      <dgm:spPr>
        <a:blipFill>
          <a:blip xmlns:r="http://schemas.openxmlformats.org/officeDocument/2006/relationships" r:embed="rId3"/>
          <a:srcRect/>
          <a:stretch>
            <a:fillRect t="-10000" b="-10000"/>
          </a:stretch>
        </a:blipFill>
      </dgm:spPr>
    </dgm:pt>
    <dgm:pt modelId="{86118305-6F7F-4730-A007-04F0907CE0B5}" type="pres">
      <dgm:prSet presAssocID="{CC4232CD-8D1D-4E08-9FE8-87385EE709C3}" presName="txShp" presStyleLbl="node1" presStyleIdx="2" presStyleCnt="3" custScaleX="105592">
        <dgm:presLayoutVars>
          <dgm:bulletEnabled val="1"/>
        </dgm:presLayoutVars>
      </dgm:prSet>
      <dgm:spPr/>
    </dgm:pt>
  </dgm:ptLst>
  <dgm:cxnLst>
    <dgm:cxn modelId="{773DEA1B-C270-4A25-8DFD-58E71E7E3A4B}" type="presOf" srcId="{CC4232CD-8D1D-4E08-9FE8-87385EE709C3}" destId="{86118305-6F7F-4730-A007-04F0907CE0B5}" srcOrd="0" destOrd="0" presId="urn:microsoft.com/office/officeart/2005/8/layout/vList3"/>
    <dgm:cxn modelId="{AD225048-351F-4CA7-A977-045F8E190CB0}" srcId="{45D1DD98-9130-4CD5-AC72-C5FDD10B1FC0}" destId="{AE432D41-8EAD-48ED-9B9A-9B1EC66E93B9}" srcOrd="0" destOrd="0" parTransId="{9CD6EAB2-23FF-4EB2-B9CC-5CF6A83948D3}" sibTransId="{E456A8BB-B4BB-489B-9803-2D7A381DA034}"/>
    <dgm:cxn modelId="{CBED3079-91F8-4686-BA7B-A1EF7443B4A0}" srcId="{45D1DD98-9130-4CD5-AC72-C5FDD10B1FC0}" destId="{CC4232CD-8D1D-4E08-9FE8-87385EE709C3}" srcOrd="2" destOrd="0" parTransId="{AFE21322-D813-48FF-BEE2-57C211A2EEFC}" sibTransId="{CEFA15FA-2830-43DF-862B-2E7C5019CE33}"/>
    <dgm:cxn modelId="{E64C0C98-6F62-4647-BFDE-2C65C008665E}" type="presOf" srcId="{AE432D41-8EAD-48ED-9B9A-9B1EC66E93B9}" destId="{C15D712B-6DAE-4318-8A09-B80839F945D4}" srcOrd="0" destOrd="0" presId="urn:microsoft.com/office/officeart/2005/8/layout/vList3"/>
    <dgm:cxn modelId="{9B1A48CD-394A-4D5A-88A5-0E54D6ECA66D}" type="presOf" srcId="{18672E5B-5AB0-45AE-B195-B63A39AD0285}" destId="{C16539B0-B683-40F9-950E-C8C3ACBC5424}" srcOrd="0" destOrd="0" presId="urn:microsoft.com/office/officeart/2005/8/layout/vList3"/>
    <dgm:cxn modelId="{A1292AD3-94AF-4C00-831D-1621E1A2B5A8}" type="presOf" srcId="{45D1DD98-9130-4CD5-AC72-C5FDD10B1FC0}" destId="{00BA0BD9-BD7B-46BC-A27C-8F485FF0B04F}" srcOrd="0" destOrd="0" presId="urn:microsoft.com/office/officeart/2005/8/layout/vList3"/>
    <dgm:cxn modelId="{681625E0-7D1B-4926-B617-A7CDFB2B14FA}" srcId="{45D1DD98-9130-4CD5-AC72-C5FDD10B1FC0}" destId="{18672E5B-5AB0-45AE-B195-B63A39AD0285}" srcOrd="1" destOrd="0" parTransId="{AF619BDD-73EB-4F93-A61C-1DC45021DDC3}" sibTransId="{3EEDD9DF-404C-4563-8BFC-F7AE014C7D65}"/>
    <dgm:cxn modelId="{164D2A45-80AA-4C6E-886F-9D448D281A6E}" type="presParOf" srcId="{00BA0BD9-BD7B-46BC-A27C-8F485FF0B04F}" destId="{998E912C-36AD-40B1-9324-5982F1EB4F64}" srcOrd="0" destOrd="0" presId="urn:microsoft.com/office/officeart/2005/8/layout/vList3"/>
    <dgm:cxn modelId="{658A6E62-D1E5-491E-8632-120F606246D5}" type="presParOf" srcId="{998E912C-36AD-40B1-9324-5982F1EB4F64}" destId="{AB2B1EFF-12F8-4F70-9FEF-760B45068E2B}" srcOrd="0" destOrd="0" presId="urn:microsoft.com/office/officeart/2005/8/layout/vList3"/>
    <dgm:cxn modelId="{AF8CB39B-67A2-48C9-A6F0-F0470E185285}" type="presParOf" srcId="{998E912C-36AD-40B1-9324-5982F1EB4F64}" destId="{C15D712B-6DAE-4318-8A09-B80839F945D4}" srcOrd="1" destOrd="0" presId="urn:microsoft.com/office/officeart/2005/8/layout/vList3"/>
    <dgm:cxn modelId="{4BDEE845-61A0-4DAD-966A-546C18C6050D}" type="presParOf" srcId="{00BA0BD9-BD7B-46BC-A27C-8F485FF0B04F}" destId="{05F26928-E6EF-4498-9E4D-3F818D0481BB}" srcOrd="1" destOrd="0" presId="urn:microsoft.com/office/officeart/2005/8/layout/vList3"/>
    <dgm:cxn modelId="{A3954539-A064-4575-A84C-6F946C2CF0E4}" type="presParOf" srcId="{00BA0BD9-BD7B-46BC-A27C-8F485FF0B04F}" destId="{2ACC366C-5B36-4A97-8EF1-DC97492A20B3}" srcOrd="2" destOrd="0" presId="urn:microsoft.com/office/officeart/2005/8/layout/vList3"/>
    <dgm:cxn modelId="{D3CAEB41-5CE1-4AB6-85F6-703C1ECFE1CF}" type="presParOf" srcId="{2ACC366C-5B36-4A97-8EF1-DC97492A20B3}" destId="{B13CD352-5E29-46C7-BE1B-3F2830F47736}" srcOrd="0" destOrd="0" presId="urn:microsoft.com/office/officeart/2005/8/layout/vList3"/>
    <dgm:cxn modelId="{0E6C561C-8E5A-4F89-B6D3-793EE59C137B}" type="presParOf" srcId="{2ACC366C-5B36-4A97-8EF1-DC97492A20B3}" destId="{C16539B0-B683-40F9-950E-C8C3ACBC5424}" srcOrd="1" destOrd="0" presId="urn:microsoft.com/office/officeart/2005/8/layout/vList3"/>
    <dgm:cxn modelId="{47A2C24A-7D72-4B1B-841F-811728B186E1}" type="presParOf" srcId="{00BA0BD9-BD7B-46BC-A27C-8F485FF0B04F}" destId="{CF333E47-707C-4B60-A951-B0956B3E698F}" srcOrd="3" destOrd="0" presId="urn:microsoft.com/office/officeart/2005/8/layout/vList3"/>
    <dgm:cxn modelId="{7DD462D0-00D2-4FFE-8B4B-E1DB76AA30E4}" type="presParOf" srcId="{00BA0BD9-BD7B-46BC-A27C-8F485FF0B04F}" destId="{4990794C-640A-4B22-8EFE-9024D7A5F298}" srcOrd="4" destOrd="0" presId="urn:microsoft.com/office/officeart/2005/8/layout/vList3"/>
    <dgm:cxn modelId="{1E4AFF74-B363-42C1-8B9F-738E205C8ABF}" type="presParOf" srcId="{4990794C-640A-4B22-8EFE-9024D7A5F298}" destId="{F4544D67-C11E-4117-B157-490D3F4719D3}" srcOrd="0" destOrd="0" presId="urn:microsoft.com/office/officeart/2005/8/layout/vList3"/>
    <dgm:cxn modelId="{C89DC1D6-07E0-4534-9469-E53EB5B94965}" type="presParOf" srcId="{4990794C-640A-4B22-8EFE-9024D7A5F298}" destId="{86118305-6F7F-4730-A007-04F0907CE0B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A2743-1269-486F-98E7-42C74DD1EF17}">
      <dsp:nvSpPr>
        <dsp:cNvPr id="0" name=""/>
        <dsp:cNvSpPr/>
      </dsp:nvSpPr>
      <dsp:spPr>
        <a:xfrm>
          <a:off x="428040" y="0"/>
          <a:ext cx="4851125" cy="219941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ACF53-7CFB-4AFF-8184-9554C473DB0F}">
      <dsp:nvSpPr>
        <dsp:cNvPr id="0" name=""/>
        <dsp:cNvSpPr/>
      </dsp:nvSpPr>
      <dsp:spPr>
        <a:xfrm>
          <a:off x="174967" y="670257"/>
          <a:ext cx="5357271" cy="8588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From the KDE plot, it is apparent that the distribution of salaries does not follow a normal distribution; instead, it displays a pronounced right-skewed tail, indicating the possible existence of outliers within the salary data.</a:t>
          </a:r>
          <a:endParaRPr lang="en-IN" sz="1200" kern="1200" dirty="0"/>
        </a:p>
      </dsp:txBody>
      <dsp:txXfrm>
        <a:off x="216895" y="712185"/>
        <a:ext cx="5273415" cy="775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B1713-793F-4D98-82D8-0A5DCF48D928}">
      <dsp:nvSpPr>
        <dsp:cNvPr id="0" name=""/>
        <dsp:cNvSpPr/>
      </dsp:nvSpPr>
      <dsp:spPr>
        <a:xfrm>
          <a:off x="434231" y="0"/>
          <a:ext cx="4921290" cy="21301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8CCFC-2FFD-457C-BA1D-9266C33CB9D7}">
      <dsp:nvSpPr>
        <dsp:cNvPr id="0" name=""/>
        <dsp:cNvSpPr/>
      </dsp:nvSpPr>
      <dsp:spPr>
        <a:xfrm>
          <a:off x="189976" y="638269"/>
          <a:ext cx="5409800" cy="853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To enhance the dataset's quality, we conducted outlier detection by isolating entries where the salary surpassed $1,000,000. Following this identification process, these outliers were systematically eliminated from the dataset, ensuring a more accurate representation of the data for analysis.</a:t>
          </a:r>
          <a:endParaRPr lang="en-IN" sz="1200" kern="1200" dirty="0"/>
        </a:p>
      </dsp:txBody>
      <dsp:txXfrm>
        <a:off x="231645" y="679938"/>
        <a:ext cx="5326462" cy="7702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D712B-6DAE-4318-8A09-B80839F945D4}">
      <dsp:nvSpPr>
        <dsp:cNvPr id="0" name=""/>
        <dsp:cNvSpPr/>
      </dsp:nvSpPr>
      <dsp:spPr>
        <a:xfrm rot="10800000">
          <a:off x="1346105" y="692"/>
          <a:ext cx="4553238" cy="13952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5265"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Academic Performance: There is a moderate positive correlation between 10th and 12th percentage scores  and salary. This suggests that individuals with higher academic scores tend to command higher salaries.</a:t>
          </a:r>
          <a:endParaRPr lang="en-IN" sz="1100" kern="1200" dirty="0"/>
        </a:p>
      </dsp:txBody>
      <dsp:txXfrm rot="10800000">
        <a:off x="1694916" y="692"/>
        <a:ext cx="4204427" cy="1395246"/>
      </dsp:txXfrm>
    </dsp:sp>
    <dsp:sp modelId="{AB2B1EFF-12F8-4F70-9FEF-760B45068E2B}">
      <dsp:nvSpPr>
        <dsp:cNvPr id="0" name=""/>
        <dsp:cNvSpPr/>
      </dsp:nvSpPr>
      <dsp:spPr>
        <a:xfrm>
          <a:off x="723129" y="692"/>
          <a:ext cx="1395246" cy="1395246"/>
        </a:xfrm>
        <a:prstGeom prst="ellipse">
          <a:avLst/>
        </a:prstGeom>
        <a:blipFill>
          <a:blip xmlns:r="http://schemas.openxmlformats.org/officeDocument/2006/relationships" r:embed="rId1"/>
          <a:srcRect/>
          <a:stretch>
            <a:fillRect l="-15000" r="-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6539B0-B683-40F9-950E-C8C3ACBC5424}">
      <dsp:nvSpPr>
        <dsp:cNvPr id="0" name=""/>
        <dsp:cNvSpPr/>
      </dsp:nvSpPr>
      <dsp:spPr>
        <a:xfrm rot="10800000">
          <a:off x="1242194" y="1812430"/>
          <a:ext cx="4691787" cy="13952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5265"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Technical Skills: The correlation between technical skills such as Quantitative Aptitude (Quant) and Computer Programming with salary is moderately positive. This implies that individuals with stronger quantitative and programming abilities tend to earn higher salaries</a:t>
          </a:r>
          <a:endParaRPr lang="en-IN" sz="1100" kern="1200" dirty="0"/>
        </a:p>
      </dsp:txBody>
      <dsp:txXfrm rot="10800000">
        <a:off x="1591005" y="1812430"/>
        <a:ext cx="4342976" cy="1395246"/>
      </dsp:txXfrm>
    </dsp:sp>
    <dsp:sp modelId="{B13CD352-5E29-46C7-BE1B-3F2830F47736}">
      <dsp:nvSpPr>
        <dsp:cNvPr id="0" name=""/>
        <dsp:cNvSpPr/>
      </dsp:nvSpPr>
      <dsp:spPr>
        <a:xfrm>
          <a:off x="688492" y="1812430"/>
          <a:ext cx="1395246" cy="1395246"/>
        </a:xfrm>
        <a:prstGeom prst="ellipse">
          <a:avLst/>
        </a:prstGeom>
        <a:blipFill>
          <a:blip xmlns:r="http://schemas.openxmlformats.org/officeDocument/2006/relationships" r:embed="rId2"/>
          <a:srcRect/>
          <a:stretch>
            <a:fillRect l="-22000" r="-2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118305-6F7F-4730-A007-04F0907CE0B5}">
      <dsp:nvSpPr>
        <dsp:cNvPr id="0" name=""/>
        <dsp:cNvSpPr/>
      </dsp:nvSpPr>
      <dsp:spPr>
        <a:xfrm rot="10800000">
          <a:off x="1273374" y="3624168"/>
          <a:ext cx="4650213" cy="139524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5265"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Personality Traits: Interestingly, there are weak correlations, both positive and negative, between certain personality traits (conscientiousness, agreeableness, extraversion, neuroticism, and openness to experience) and salary. These correlations suggest that while personality traits may play a role in job performance and career advancement, their impact on salary is relatively minor compared to other factors like academic and technical skills.</a:t>
          </a:r>
          <a:endParaRPr lang="en-IN" sz="1100" kern="1200" dirty="0"/>
        </a:p>
      </dsp:txBody>
      <dsp:txXfrm rot="10800000">
        <a:off x="1622185" y="3624168"/>
        <a:ext cx="4301402" cy="1395246"/>
      </dsp:txXfrm>
    </dsp:sp>
    <dsp:sp modelId="{F4544D67-C11E-4117-B157-490D3F4719D3}">
      <dsp:nvSpPr>
        <dsp:cNvPr id="0" name=""/>
        <dsp:cNvSpPr/>
      </dsp:nvSpPr>
      <dsp:spPr>
        <a:xfrm>
          <a:off x="698885" y="3624168"/>
          <a:ext cx="1395246" cy="1395246"/>
        </a:xfrm>
        <a:prstGeom prst="ellipse">
          <a:avLst/>
        </a:prstGeom>
        <a:blipFill>
          <a:blip xmlns:r="http://schemas.openxmlformats.org/officeDocument/2006/relationships" r:embed="rId3"/>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diagramColors" Target="../diagrams/colors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0" Type="http://schemas.openxmlformats.org/officeDocument/2006/relationships/diagramData" Target="../diagrams/data2.xml"/><Relationship Id="rId4" Type="http://schemas.openxmlformats.org/officeDocument/2006/relationships/diagramLayout" Target="../diagrams/layout1.xml"/><Relationship Id="rId9" Type="http://schemas.openxmlformats.org/officeDocument/2006/relationships/image" Target="../media/image4.png"/><Relationship Id="rId14"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394855" y="4050495"/>
            <a:ext cx="11845636"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0" i="0" u="none" strike="noStrike" dirty="0">
                <a:solidFill>
                  <a:srgbClr val="000000"/>
                </a:solidFill>
                <a:effectLst/>
                <a:latin typeface="STIXMathJax_Normal-italic"/>
              </a:rPr>
              <a:t>𝐸𝑥𝑝𝑙𝑜𝑟𝑎𝑡𝑜𝑟𝑦</a:t>
            </a:r>
            <a:r>
              <a:rPr lang="en-IN" sz="4000" b="0" i="0" u="none" strike="noStrike" dirty="0">
                <a:solidFill>
                  <a:srgbClr val="000000"/>
                </a:solidFill>
                <a:effectLst/>
                <a:latin typeface="STIXMathJax_Main"/>
              </a:rPr>
              <a:t> </a:t>
            </a:r>
            <a:r>
              <a:rPr lang="en-IN" sz="4000" b="0" i="0" u="none" strike="noStrike" dirty="0">
                <a:solidFill>
                  <a:srgbClr val="000000"/>
                </a:solidFill>
                <a:effectLst/>
                <a:latin typeface="STIXMathJax_Normal-italic"/>
              </a:rPr>
              <a:t>𝐷𝑎𝑡𝑎</a:t>
            </a:r>
            <a:r>
              <a:rPr lang="en-IN" sz="4000" b="0" i="0" u="none" strike="noStrike" dirty="0">
                <a:solidFill>
                  <a:srgbClr val="000000"/>
                </a:solidFill>
                <a:effectLst/>
                <a:latin typeface="STIXMathJax_Main"/>
              </a:rPr>
              <a:t> </a:t>
            </a:r>
            <a:r>
              <a:rPr lang="en-IN" sz="4000" b="0" i="0" u="none" strike="noStrike" dirty="0">
                <a:solidFill>
                  <a:srgbClr val="000000"/>
                </a:solidFill>
                <a:effectLst/>
                <a:latin typeface="STIXMathJax_Normal-italic"/>
              </a:rPr>
              <a:t>𝐴𝑛𝑎𝑙𝑦𝑠𝑖𝑠</a:t>
            </a:r>
            <a:r>
              <a:rPr lang="en-IN" sz="4000" b="0" i="0" u="none" strike="noStrike" dirty="0">
                <a:solidFill>
                  <a:srgbClr val="000000"/>
                </a:solidFill>
                <a:effectLst/>
                <a:latin typeface="STIXMathJax_Main"/>
              </a:rPr>
              <a:t> </a:t>
            </a:r>
          </a:p>
          <a:p>
            <a:pPr marL="0" marR="0" lvl="0" indent="0" algn="ctr" rtl="0">
              <a:spcBef>
                <a:spcPts val="0"/>
              </a:spcBef>
              <a:spcAft>
                <a:spcPts val="0"/>
              </a:spcAft>
              <a:buNone/>
            </a:pPr>
            <a:r>
              <a:rPr lang="en-IN" sz="4000" b="0" i="0" u="none" strike="noStrike" dirty="0">
                <a:solidFill>
                  <a:srgbClr val="000000"/>
                </a:solidFill>
                <a:effectLst/>
                <a:latin typeface="STIXMathJax_Normal-italic"/>
              </a:rPr>
              <a:t>𝐴𝑠𝑝𝑖𝑟𝑖𝑛𝑔</a:t>
            </a:r>
            <a:r>
              <a:rPr lang="en-IN" sz="4000" b="0" i="0" u="none" strike="noStrike" dirty="0">
                <a:solidFill>
                  <a:srgbClr val="000000"/>
                </a:solidFill>
                <a:effectLst/>
                <a:latin typeface="STIXMathJax_Main"/>
              </a:rPr>
              <a:t> </a:t>
            </a:r>
            <a:r>
              <a:rPr lang="en-IN" sz="4000" b="0" i="0" u="none" strike="noStrike" dirty="0">
                <a:solidFill>
                  <a:srgbClr val="000000"/>
                </a:solidFill>
                <a:effectLst/>
                <a:latin typeface="STIXMathJax_Normal-italic"/>
              </a:rPr>
              <a:t>𝑀𝑖𝑛𝑑</a:t>
            </a:r>
            <a:r>
              <a:rPr lang="en-IN" sz="4000" b="0" i="0" u="none" strike="noStrike" dirty="0">
                <a:solidFill>
                  <a:srgbClr val="000000"/>
                </a:solidFill>
                <a:effectLst/>
                <a:latin typeface="STIXMathJax_Main"/>
              </a:rPr>
              <a:t> </a:t>
            </a:r>
            <a:r>
              <a:rPr lang="en-IN" sz="4000" b="0" i="0" u="none" strike="noStrike" dirty="0">
                <a:solidFill>
                  <a:srgbClr val="000000"/>
                </a:solidFill>
                <a:effectLst/>
                <a:latin typeface="STIXMathJax_Normal-italic"/>
              </a:rPr>
              <a:t>𝐸𝑚𝑝𝑙𝑜𝑦𝑚𝑒𝑛𝑡</a:t>
            </a:r>
            <a:r>
              <a:rPr lang="en-IN" sz="4000" b="0" i="0" u="none" strike="noStrike" dirty="0">
                <a:solidFill>
                  <a:srgbClr val="000000"/>
                </a:solidFill>
                <a:effectLst/>
                <a:latin typeface="STIXMathJax_Main"/>
              </a:rPr>
              <a:t> </a:t>
            </a:r>
            <a:r>
              <a:rPr lang="en-IN" sz="4000" b="0" i="0" u="none" strike="noStrike" dirty="0">
                <a:solidFill>
                  <a:srgbClr val="000000"/>
                </a:solidFill>
                <a:effectLst/>
                <a:latin typeface="STIXMathJax_Normal-italic"/>
              </a:rPr>
              <a:t>𝑂𝑢𝑡𝑐𝑜𝑚𝑒</a:t>
            </a:r>
            <a:r>
              <a:rPr lang="en-IN" sz="4000" b="0" i="0" u="none" strike="noStrike" dirty="0">
                <a:solidFill>
                  <a:srgbClr val="000000"/>
                </a:solidFill>
                <a:effectLst/>
                <a:latin typeface="STIXMathJax_Main"/>
              </a:rPr>
              <a:t> 2015 (</a:t>
            </a:r>
            <a:r>
              <a:rPr lang="en-IN" sz="4000" b="0" i="0" u="none" strike="noStrike" dirty="0">
                <a:solidFill>
                  <a:srgbClr val="000000"/>
                </a:solidFill>
                <a:effectLst/>
                <a:latin typeface="STIXMathJax_Normal-italic"/>
              </a:rPr>
              <a:t>𝐴𝑀𝐸𝑂</a:t>
            </a:r>
            <a:r>
              <a:rPr lang="en-IN" sz="4000" b="0" i="0" u="none" strike="noStrike" dirty="0">
                <a:solidFill>
                  <a:srgbClr val="000000"/>
                </a:solidFill>
                <a:effectLst/>
                <a:latin typeface="STIXMathJax_Main"/>
              </a:rPr>
              <a:t>)</a:t>
            </a:r>
            <a:br>
              <a:rPr lang="en-IN" sz="4000" dirty="0"/>
            </a:b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3" name="TextBox 2">
            <a:extLst>
              <a:ext uri="{FF2B5EF4-FFF2-40B4-BE49-F238E27FC236}">
                <a16:creationId xmlns:a16="http://schemas.microsoft.com/office/drawing/2014/main" id="{3B982C87-3384-BA6A-048F-7A41C15C7659}"/>
              </a:ext>
            </a:extLst>
          </p:cNvPr>
          <p:cNvSpPr txBox="1"/>
          <p:nvPr/>
        </p:nvSpPr>
        <p:spPr>
          <a:xfrm>
            <a:off x="195444" y="346135"/>
            <a:ext cx="10086321" cy="830997"/>
          </a:xfrm>
          <a:prstGeom prst="rect">
            <a:avLst/>
          </a:prstGeom>
          <a:noFill/>
        </p:spPr>
        <p:txBody>
          <a:bodyPr wrap="square">
            <a:spAutoFit/>
          </a:bodyPr>
          <a:lstStyle/>
          <a:p>
            <a:pPr algn="ctr"/>
            <a:r>
              <a:rPr lang="en-IN" sz="3200" b="1" i="0" strike="noStrike" dirty="0">
                <a:solidFill>
                  <a:srgbClr val="000000"/>
                </a:solidFill>
                <a:effectLst/>
                <a:latin typeface="Arial Rounded MT Bold" panose="020F0704030504030204" pitchFamily="34" charset="0"/>
              </a:rPr>
              <a:t>Data Description And Objective</a:t>
            </a:r>
            <a:br>
              <a:rPr lang="en-IN" sz="2000" dirty="0"/>
            </a:br>
            <a:endParaRPr lang="en-IN" sz="1600" dirty="0"/>
          </a:p>
        </p:txBody>
      </p:sp>
      <p:sp>
        <p:nvSpPr>
          <p:cNvPr id="7" name="TextBox 6">
            <a:extLst>
              <a:ext uri="{FF2B5EF4-FFF2-40B4-BE49-F238E27FC236}">
                <a16:creationId xmlns:a16="http://schemas.microsoft.com/office/drawing/2014/main" id="{EC4200A4-1433-4FFE-58BD-E1C18051B01F}"/>
              </a:ext>
            </a:extLst>
          </p:cNvPr>
          <p:cNvSpPr txBox="1"/>
          <p:nvPr/>
        </p:nvSpPr>
        <p:spPr>
          <a:xfrm>
            <a:off x="942109" y="1445613"/>
            <a:ext cx="10086321" cy="3908762"/>
          </a:xfrm>
          <a:prstGeom prst="rect">
            <a:avLst/>
          </a:prstGeom>
          <a:noFill/>
        </p:spPr>
        <p:txBody>
          <a:bodyPr wrap="square">
            <a:spAutoFit/>
          </a:bodyPr>
          <a:lstStyle/>
          <a:p>
            <a:pPr marL="342900" indent="-342900">
              <a:buFont typeface="Wingdings" panose="05000000000000000000" pitchFamily="2" charset="2"/>
              <a:buChar char="Ø"/>
            </a:pPr>
            <a:r>
              <a:rPr lang="en-US" sz="1800" b="0" i="0" dirty="0">
                <a:solidFill>
                  <a:srgbClr val="000000"/>
                </a:solidFill>
                <a:effectLst/>
                <a:latin typeface="Helvetica Neue"/>
              </a:rPr>
              <a:t>The dataset provided by Aspiring Minds from the Aspiring Mind Employment Outcome 2015 (AMEO) focuses on employment outcomes of engineering graduates, specifically</a:t>
            </a:r>
          </a:p>
          <a:p>
            <a:pPr marL="342900" indent="-342900">
              <a:buFont typeface="Wingdings" panose="05000000000000000000" pitchFamily="2" charset="2"/>
              <a:buChar char="Ø"/>
            </a:pPr>
            <a:endParaRPr lang="en-US" sz="1800" dirty="0">
              <a:latin typeface="Helvetica Neue"/>
            </a:endParaRPr>
          </a:p>
          <a:p>
            <a:pPr marL="342900" indent="-342900">
              <a:buFont typeface="Wingdings" panose="05000000000000000000" pitchFamily="2" charset="2"/>
              <a:buChar char="Ø"/>
            </a:pPr>
            <a:endParaRPr lang="en-US" sz="1800" dirty="0">
              <a:latin typeface="Helvetica Neue"/>
            </a:endParaRPr>
          </a:p>
          <a:p>
            <a:pPr marL="342900" indent="-342900">
              <a:buFont typeface="Wingdings" panose="05000000000000000000" pitchFamily="2" charset="2"/>
              <a:buChar char="Ø"/>
            </a:pPr>
            <a:r>
              <a:rPr lang="en-IN" sz="1800" dirty="0"/>
              <a:t>The primary objective of this study is to analyse the employment outcomes of engineering graduates. This includes understanding factors influencing salary, job titles, and job locations. The dataset provides standardized scores from three different areas: cognitive skills, technical skills, and personality skills, along with demographic features.</a:t>
            </a:r>
          </a:p>
          <a:p>
            <a:pPr marL="342900" indent="-342900">
              <a:buFont typeface="Wingdings" panose="05000000000000000000" pitchFamily="2" charset="2"/>
              <a:buChar char="Ø"/>
            </a:pPr>
            <a:endParaRPr lang="en-IN" sz="1800" dirty="0"/>
          </a:p>
          <a:p>
            <a:pPr marL="342900" indent="-342900">
              <a:buFont typeface="Wingdings" panose="05000000000000000000" pitchFamily="2" charset="2"/>
              <a:buChar char="Ø"/>
            </a:pPr>
            <a:endParaRPr lang="en-IN" sz="1800" dirty="0"/>
          </a:p>
          <a:p>
            <a:pPr marL="342900" indent="-342900">
              <a:buFont typeface="Wingdings" panose="05000000000000000000" pitchFamily="2" charset="2"/>
              <a:buChar char="Ø"/>
            </a:pPr>
            <a:r>
              <a:rPr lang="en-US" sz="1800" dirty="0"/>
              <a:t>Through data exploration, data Analysis and statistical analysis, this dataset can help in understanding the dynamics of engineering employment and inform strategies for career development and recruitment in the engineering sector.</a:t>
            </a:r>
            <a:endParaRPr lang="en-IN" sz="1800" dirty="0"/>
          </a:p>
          <a:p>
            <a:pPr marL="342900" indent="-342900">
              <a:buFont typeface="Wingdings" panose="05000000000000000000"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6"/>
            <a:ext cx="10515600" cy="8684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sz="3200" b="1" i="0" strike="noStrike" dirty="0">
                <a:solidFill>
                  <a:srgbClr val="000000"/>
                </a:solidFill>
                <a:effectLst/>
                <a:latin typeface="Arial Rounded MT Bold" panose="020F0704030504030204" pitchFamily="34" charset="0"/>
              </a:rPr>
              <a:t>Data Analysis(Univariant &amp; bivariant)</a:t>
            </a:r>
            <a:endParaRPr sz="3200" b="1" dirty="0">
              <a:solidFill>
                <a:srgbClr val="FF0000"/>
              </a:solidFill>
            </a:endParaRPr>
          </a:p>
        </p:txBody>
      </p:sp>
      <p:graphicFrame>
        <p:nvGraphicFramePr>
          <p:cNvPr id="2" name="Diagram 1">
            <a:extLst>
              <a:ext uri="{FF2B5EF4-FFF2-40B4-BE49-F238E27FC236}">
                <a16:creationId xmlns:a16="http://schemas.microsoft.com/office/drawing/2014/main" id="{80D84FF3-4F20-5E81-A67D-9657BB34980D}"/>
              </a:ext>
            </a:extLst>
          </p:cNvPr>
          <p:cNvGraphicFramePr/>
          <p:nvPr>
            <p:extLst>
              <p:ext uri="{D42A27DB-BD31-4B8C-83A1-F6EECF244321}">
                <p14:modId xmlns:p14="http://schemas.microsoft.com/office/powerpoint/2010/main" val="938124259"/>
              </p:ext>
            </p:extLst>
          </p:nvPr>
        </p:nvGraphicFramePr>
        <p:xfrm>
          <a:off x="174048" y="1229590"/>
          <a:ext cx="5707207" cy="2199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9CA1C46A-AC69-93DF-4DEE-4D73DC02DC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387" y="997527"/>
            <a:ext cx="6074565" cy="23621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CEC36C8-2E10-F48F-A2C3-A9CA8B9ECA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7509" y="3359726"/>
            <a:ext cx="5970443" cy="26877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28DDC765-5F3B-FD0B-EFBD-61ED0B450837}"/>
              </a:ext>
            </a:extLst>
          </p:cNvPr>
          <p:cNvGraphicFramePr/>
          <p:nvPr>
            <p:extLst>
              <p:ext uri="{D42A27DB-BD31-4B8C-83A1-F6EECF244321}">
                <p14:modId xmlns:p14="http://schemas.microsoft.com/office/powerpoint/2010/main" val="3646565412"/>
              </p:ext>
            </p:extLst>
          </p:nvPr>
        </p:nvGraphicFramePr>
        <p:xfrm>
          <a:off x="91502" y="3638549"/>
          <a:ext cx="5789753" cy="213013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1BAA-2201-3BE7-F171-9C029FA19A76}"/>
              </a:ext>
            </a:extLst>
          </p:cNvPr>
          <p:cNvSpPr>
            <a:spLocks noGrp="1"/>
          </p:cNvSpPr>
          <p:nvPr>
            <p:ph type="title"/>
          </p:nvPr>
        </p:nvSpPr>
        <p:spPr>
          <a:xfrm>
            <a:off x="0" y="0"/>
            <a:ext cx="5791200" cy="1138600"/>
          </a:xfrm>
        </p:spPr>
        <p:txBody>
          <a:bodyPr>
            <a:noAutofit/>
          </a:bodyPr>
          <a:lstStyle/>
          <a:p>
            <a:pPr algn="ctr"/>
            <a:r>
              <a:rPr lang="en-IN" sz="3200" b="1" i="0" strike="noStrike" dirty="0">
                <a:solidFill>
                  <a:srgbClr val="000000"/>
                </a:solidFill>
                <a:effectLst/>
                <a:latin typeface="Arial Rounded MT Bold" panose="020F0704030504030204" pitchFamily="34" charset="0"/>
              </a:rPr>
              <a:t>Correlation With Salary</a:t>
            </a:r>
            <a:endParaRPr lang="en-IN" sz="3200" dirty="0"/>
          </a:p>
        </p:txBody>
      </p:sp>
      <p:graphicFrame>
        <p:nvGraphicFramePr>
          <p:cNvPr id="4" name="Diagram 3">
            <a:extLst>
              <a:ext uri="{FF2B5EF4-FFF2-40B4-BE49-F238E27FC236}">
                <a16:creationId xmlns:a16="http://schemas.microsoft.com/office/drawing/2014/main" id="{8D9894AE-B5F2-730C-6BD1-C341248AC37D}"/>
              </a:ext>
            </a:extLst>
          </p:cNvPr>
          <p:cNvGraphicFramePr/>
          <p:nvPr>
            <p:extLst>
              <p:ext uri="{D42A27DB-BD31-4B8C-83A1-F6EECF244321}">
                <p14:modId xmlns:p14="http://schemas.microsoft.com/office/powerpoint/2010/main" val="1803905494"/>
              </p:ext>
            </p:extLst>
          </p:nvPr>
        </p:nvGraphicFramePr>
        <p:xfrm>
          <a:off x="408708" y="1138600"/>
          <a:ext cx="6622474" cy="5020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a:extLst>
              <a:ext uri="{FF2B5EF4-FFF2-40B4-BE49-F238E27FC236}">
                <a16:creationId xmlns:a16="http://schemas.microsoft.com/office/drawing/2014/main" id="{4BFE59C2-FE15-B874-9A7B-30C130D55D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0"/>
            <a:ext cx="4970752" cy="624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55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4649-BF3B-0BB4-3CBA-00786BDF9180}"/>
              </a:ext>
            </a:extLst>
          </p:cNvPr>
          <p:cNvSpPr>
            <a:spLocks noGrp="1"/>
          </p:cNvSpPr>
          <p:nvPr>
            <p:ph type="title"/>
          </p:nvPr>
        </p:nvSpPr>
        <p:spPr>
          <a:xfrm>
            <a:off x="318653" y="164233"/>
            <a:ext cx="5507183" cy="861003"/>
          </a:xfrm>
        </p:spPr>
        <p:txBody>
          <a:bodyPr>
            <a:normAutofit/>
          </a:bodyPr>
          <a:lstStyle/>
          <a:p>
            <a:r>
              <a:rPr lang="en-IN" sz="3600" b="1" i="0" strike="noStrike" dirty="0">
                <a:solidFill>
                  <a:srgbClr val="000000"/>
                </a:solidFill>
                <a:effectLst/>
                <a:latin typeface="Arial Rounded MT Bold" panose="020F0704030504030204" pitchFamily="34" charset="0"/>
              </a:rPr>
              <a:t>Research Questions</a:t>
            </a:r>
            <a:endParaRPr lang="en-IN" sz="3600" dirty="0"/>
          </a:p>
        </p:txBody>
      </p:sp>
      <p:sp>
        <p:nvSpPr>
          <p:cNvPr id="3" name="Text Placeholder 2">
            <a:extLst>
              <a:ext uri="{FF2B5EF4-FFF2-40B4-BE49-F238E27FC236}">
                <a16:creationId xmlns:a16="http://schemas.microsoft.com/office/drawing/2014/main" id="{F43ADACE-366F-E225-3744-253DFAEAE295}"/>
              </a:ext>
            </a:extLst>
          </p:cNvPr>
          <p:cNvSpPr>
            <a:spLocks noGrp="1"/>
          </p:cNvSpPr>
          <p:nvPr>
            <p:ph type="body" idx="1"/>
          </p:nvPr>
        </p:nvSpPr>
        <p:spPr>
          <a:xfrm>
            <a:off x="318653" y="964623"/>
            <a:ext cx="11617038" cy="1037360"/>
          </a:xfrm>
        </p:spPr>
        <p:txBody>
          <a:bodyPr>
            <a:noAutofit/>
          </a:bodyPr>
          <a:lstStyle/>
          <a:p>
            <a:pPr>
              <a:buFont typeface="Wingdings" panose="05000000000000000000" pitchFamily="2" charset="2"/>
              <a:buChar char="q"/>
            </a:pPr>
            <a:r>
              <a:rPr lang="en-US" sz="2000" dirty="0">
                <a:solidFill>
                  <a:srgbClr val="000000"/>
                </a:solidFill>
                <a:effectLst/>
                <a:latin typeface="Helvetica Neue"/>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lang="en-IN" sz="2000" dirty="0"/>
          </a:p>
        </p:txBody>
      </p:sp>
      <p:pic>
        <p:nvPicPr>
          <p:cNvPr id="9" name="Picture 8">
            <a:extLst>
              <a:ext uri="{FF2B5EF4-FFF2-40B4-BE49-F238E27FC236}">
                <a16:creationId xmlns:a16="http://schemas.microsoft.com/office/drawing/2014/main" id="{0062A162-0091-95DF-87C2-8EBF135C89D5}"/>
              </a:ext>
            </a:extLst>
          </p:cNvPr>
          <p:cNvPicPr>
            <a:picLocks noChangeAspect="1"/>
          </p:cNvPicPr>
          <p:nvPr/>
        </p:nvPicPr>
        <p:blipFill>
          <a:blip r:embed="rId2"/>
          <a:stretch>
            <a:fillRect/>
          </a:stretch>
        </p:blipFill>
        <p:spPr>
          <a:xfrm>
            <a:off x="8610600" y="2563090"/>
            <a:ext cx="2867891" cy="3553691"/>
          </a:xfrm>
          <a:prstGeom prst="rect">
            <a:avLst/>
          </a:prstGeom>
        </p:spPr>
      </p:pic>
      <p:sp>
        <p:nvSpPr>
          <p:cNvPr id="11" name="TextBox 10">
            <a:extLst>
              <a:ext uri="{FF2B5EF4-FFF2-40B4-BE49-F238E27FC236}">
                <a16:creationId xmlns:a16="http://schemas.microsoft.com/office/drawing/2014/main" id="{FACDDD35-CEAA-6C7E-F2F3-094743538311}"/>
              </a:ext>
            </a:extLst>
          </p:cNvPr>
          <p:cNvSpPr txBox="1"/>
          <p:nvPr/>
        </p:nvSpPr>
        <p:spPr>
          <a:xfrm>
            <a:off x="644238" y="3275589"/>
            <a:ext cx="7640779" cy="2031325"/>
          </a:xfrm>
          <a:prstGeom prst="rect">
            <a:avLst/>
          </a:prstGeom>
          <a:noFill/>
        </p:spPr>
        <p:txBody>
          <a:bodyPr wrap="square">
            <a:spAutoFit/>
          </a:bodyPr>
          <a:lstStyle/>
          <a:p>
            <a:pPr marL="342900" indent="-342900" algn="l">
              <a:buFont typeface="Wingdings" panose="05000000000000000000" pitchFamily="2" charset="2"/>
              <a:buChar char="ü"/>
            </a:pPr>
            <a:r>
              <a:rPr lang="en-US" sz="1800" b="0" i="0" dirty="0">
                <a:solidFill>
                  <a:srgbClr val="000000"/>
                </a:solidFill>
                <a:effectLst/>
                <a:latin typeface="Helvetica Neue"/>
              </a:rPr>
              <a:t>Based on the provided data, we observe that fresh graduates with a background in computer engineering, entering roles such as Programming Analyst, Software Engineer, Hardware Engineer, and Associate Engineer, command an average salary of ₹2,47,558.</a:t>
            </a:r>
          </a:p>
          <a:p>
            <a:pPr algn="l">
              <a:buFont typeface="Arial" panose="020B0604020202020204" pitchFamily="34" charset="0"/>
              <a:buChar char="•"/>
            </a:pPr>
            <a:endParaRPr lang="en-US" sz="1800" b="0" i="0" dirty="0">
              <a:solidFill>
                <a:srgbClr val="000000"/>
              </a:solidFill>
              <a:effectLst/>
              <a:latin typeface="Helvetica Neue"/>
            </a:endParaRPr>
          </a:p>
          <a:p>
            <a:pPr marL="342900" indent="-342900" algn="l">
              <a:buFont typeface="Wingdings" panose="05000000000000000000" pitchFamily="2" charset="2"/>
              <a:buChar char="ü"/>
            </a:pPr>
            <a:r>
              <a:rPr lang="en-US" sz="1800" b="0" i="0" dirty="0">
                <a:solidFill>
                  <a:srgbClr val="000000"/>
                </a:solidFill>
                <a:effectLst/>
                <a:latin typeface="Helvetica Neue"/>
              </a:rPr>
              <a:t>The salary difference between the highest and average salaries in this group is ₹5,52,441.</a:t>
            </a:r>
          </a:p>
        </p:txBody>
      </p:sp>
    </p:spTree>
    <p:extLst>
      <p:ext uri="{BB962C8B-B14F-4D97-AF65-F5344CB8AC3E}">
        <p14:creationId xmlns:p14="http://schemas.microsoft.com/office/powerpoint/2010/main" val="193343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9E12-89FA-4BB2-6AC1-746FC8AD2CB6}"/>
              </a:ext>
            </a:extLst>
          </p:cNvPr>
          <p:cNvSpPr>
            <a:spLocks noGrp="1"/>
          </p:cNvSpPr>
          <p:nvPr>
            <p:ph type="title"/>
          </p:nvPr>
        </p:nvSpPr>
        <p:spPr/>
        <p:txBody>
          <a:bodyPr>
            <a:normAutofit/>
          </a:bodyPr>
          <a:lstStyle/>
          <a:p>
            <a:pPr marL="342900" indent="-342900">
              <a:buFont typeface="Wingdings" panose="05000000000000000000" pitchFamily="2" charset="2"/>
              <a:buChar char="q"/>
            </a:pPr>
            <a:r>
              <a:rPr lang="en-US" sz="2000" dirty="0">
                <a:solidFill>
                  <a:srgbClr val="000000"/>
                </a:solidFill>
                <a:effectLst/>
                <a:latin typeface="Helvetica Neue"/>
              </a:rPr>
              <a:t> Is there a relationship between gender and specialization? (i.e. Does the preference of Specialization depend on the Gender?)</a:t>
            </a:r>
            <a:endParaRPr lang="en-IN" sz="2000" dirty="0"/>
          </a:p>
        </p:txBody>
      </p:sp>
      <p:sp>
        <p:nvSpPr>
          <p:cNvPr id="3" name="Text Placeholder 2">
            <a:extLst>
              <a:ext uri="{FF2B5EF4-FFF2-40B4-BE49-F238E27FC236}">
                <a16:creationId xmlns:a16="http://schemas.microsoft.com/office/drawing/2014/main" id="{BE2F3850-74E2-6C2E-5A0E-93769FB90021}"/>
              </a:ext>
            </a:extLst>
          </p:cNvPr>
          <p:cNvSpPr>
            <a:spLocks noGrp="1"/>
          </p:cNvSpPr>
          <p:nvPr>
            <p:ph type="body" idx="1"/>
          </p:nvPr>
        </p:nvSpPr>
        <p:spPr>
          <a:xfrm>
            <a:off x="213013" y="1825625"/>
            <a:ext cx="6283037" cy="4235740"/>
          </a:xfrm>
        </p:spPr>
        <p:txBody>
          <a:bodyPr>
            <a:normAutofit/>
          </a:bodyPr>
          <a:lstStyle/>
          <a:p>
            <a:pPr algn="l">
              <a:buFont typeface="Wingdings" panose="05000000000000000000" pitchFamily="2" charset="2"/>
              <a:buChar char="ü"/>
            </a:pPr>
            <a:r>
              <a:rPr lang="en-US" sz="1800" b="0" i="0" dirty="0">
                <a:solidFill>
                  <a:srgbClr val="0D0D0D"/>
                </a:solidFill>
                <a:effectLst/>
                <a:latin typeface="Söhne"/>
              </a:rPr>
              <a:t>To address the question of whether a relationship exists between gender and specialization,</a:t>
            </a:r>
          </a:p>
          <a:p>
            <a:pPr lvl="1"/>
            <a:r>
              <a:rPr lang="en-US" sz="1400" b="0" i="0" dirty="0">
                <a:solidFill>
                  <a:srgbClr val="0D0D0D"/>
                </a:solidFill>
                <a:effectLst/>
                <a:latin typeface="Söhne"/>
              </a:rPr>
              <a:t>H0: There is no relationship between gender and specialization; gender and specialization preference are independent variables</a:t>
            </a:r>
            <a:r>
              <a:rPr lang="en-US" sz="1000" b="0" i="0" dirty="0">
                <a:solidFill>
                  <a:srgbClr val="0D0D0D"/>
                </a:solidFill>
                <a:effectLst/>
                <a:latin typeface="Söhne"/>
              </a:rPr>
              <a:t>.</a:t>
            </a:r>
          </a:p>
          <a:p>
            <a:pPr lvl="1"/>
            <a:r>
              <a:rPr lang="en-US" sz="1400" b="0" i="0" dirty="0">
                <a:solidFill>
                  <a:srgbClr val="0D0D0D"/>
                </a:solidFill>
                <a:effectLst/>
                <a:latin typeface="Söhne"/>
              </a:rPr>
              <a:t>H1: There is a relationship between gender and specialization; gender and specialization preference are dependent variables.</a:t>
            </a:r>
          </a:p>
          <a:p>
            <a:pPr marL="571500" lvl="1" indent="0">
              <a:buNone/>
            </a:pPr>
            <a:endParaRPr lang="en-US" sz="1400" b="0" i="0" dirty="0">
              <a:solidFill>
                <a:srgbClr val="0D0D0D"/>
              </a:solidFill>
              <a:effectLst/>
              <a:latin typeface="Söhne"/>
            </a:endParaRPr>
          </a:p>
          <a:p>
            <a:pPr algn="l">
              <a:buFont typeface="Wingdings" panose="05000000000000000000" pitchFamily="2" charset="2"/>
              <a:buChar char="ü"/>
            </a:pPr>
            <a:r>
              <a:rPr lang="en-US" sz="1800" b="0" i="0" dirty="0">
                <a:solidFill>
                  <a:srgbClr val="0D0D0D"/>
                </a:solidFill>
                <a:effectLst/>
                <a:latin typeface="Söhne"/>
              </a:rPr>
              <a:t>Furthermore, employing a confidence level of 90% and an alpha value of 10%, the chi-square value remains within the critical range. This suggests sufficient evidence to reject the null hypothesis in favor of the alternative hypothesis, indicating a statistically significant relationship between gender and specialization</a:t>
            </a:r>
            <a:r>
              <a:rPr lang="en-US" sz="1200" b="0" i="0" dirty="0">
                <a:solidFill>
                  <a:srgbClr val="0D0D0D"/>
                </a:solidFill>
                <a:effectLst/>
                <a:latin typeface="Söhne"/>
              </a:rPr>
              <a:t>.</a:t>
            </a:r>
            <a:endParaRPr lang="en-US" sz="1800" b="0" i="0" dirty="0">
              <a:solidFill>
                <a:srgbClr val="0D0D0D"/>
              </a:solidFill>
              <a:effectLst/>
              <a:latin typeface="Söhne"/>
            </a:endParaRPr>
          </a:p>
        </p:txBody>
      </p:sp>
      <p:pic>
        <p:nvPicPr>
          <p:cNvPr id="4098" name="Picture 2">
            <a:extLst>
              <a:ext uri="{FF2B5EF4-FFF2-40B4-BE49-F238E27FC236}">
                <a16:creationId xmlns:a16="http://schemas.microsoft.com/office/drawing/2014/main" id="{024AB6A2-5047-7665-7FA1-2CAE4D997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087" y="1361498"/>
            <a:ext cx="52959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30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Widescreen</PresentationFormat>
  <Paragraphs>29</Paragraphs>
  <Slides>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Söhne</vt:lpstr>
      <vt:lpstr>Wingdings</vt:lpstr>
      <vt:lpstr>STIXMathJax_Main</vt:lpstr>
      <vt:lpstr>Calibri</vt:lpstr>
      <vt:lpstr>Helvetica Neue</vt:lpstr>
      <vt:lpstr>STIXMathJax_Normal-italic</vt:lpstr>
      <vt:lpstr>Libre Baskerville</vt:lpstr>
      <vt:lpstr>Arial Rounded MT Bold</vt:lpstr>
      <vt:lpstr>Office Theme</vt:lpstr>
      <vt:lpstr>PowerPoint Presentation</vt:lpstr>
      <vt:lpstr>PowerPoint Presentation</vt:lpstr>
      <vt:lpstr>Data Analysis(Univariant &amp; bivariant)</vt:lpstr>
      <vt:lpstr>Correlation With Salary</vt:lpstr>
      <vt:lpstr>Research Questions</vt:lpstr>
      <vt:lpstr> Is there a relationship between gender and specialization? (i.e. Does the preference of Specialization depend on the Gender?)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Assan Kalagotla</cp:lastModifiedBy>
  <cp:revision>1</cp:revision>
  <dcterms:created xsi:type="dcterms:W3CDTF">2021-02-16T05:19:01Z</dcterms:created>
  <dcterms:modified xsi:type="dcterms:W3CDTF">2024-02-19T07:31:52Z</dcterms:modified>
</cp:coreProperties>
</file>