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76"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F678E0D-413F-4A6B-9E43-05F40BF92B69}" type="datetimeFigureOut">
              <a:rPr lang="ar-EG" smtClean="0"/>
              <a:t>01/05/1444</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F061CE4-40EF-49CA-B6AA-341ED6F706BF}" type="slidenum">
              <a:rPr lang="ar-EG" smtClean="0"/>
              <a:t>‹#›</a:t>
            </a:fld>
            <a:endParaRPr lang="ar-EG"/>
          </a:p>
        </p:txBody>
      </p:sp>
    </p:spTree>
    <p:extLst>
      <p:ext uri="{BB962C8B-B14F-4D97-AF65-F5344CB8AC3E}">
        <p14:creationId xmlns:p14="http://schemas.microsoft.com/office/powerpoint/2010/main" val="162722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ar-E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B4293AF9-E305-4822-BD31-FF7F1EB35F5F}" type="datetimeFigureOut">
              <a:rPr lang="ar-EG" smtClean="0"/>
              <a:t>01/05/1444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7133829C-319B-4C86-88ED-6237AAFC86EA}" type="slidenum">
              <a:rPr lang="ar-EG" smtClean="0"/>
              <a:t>‹#›</a:t>
            </a:fld>
            <a:endParaRPr lang="ar-EG"/>
          </a:p>
        </p:txBody>
      </p:sp>
    </p:spTree>
    <p:extLst>
      <p:ext uri="{BB962C8B-B14F-4D97-AF65-F5344CB8AC3E}">
        <p14:creationId xmlns:p14="http://schemas.microsoft.com/office/powerpoint/2010/main" val="152067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B4293AF9-E305-4822-BD31-FF7F1EB35F5F}" type="datetimeFigureOut">
              <a:rPr lang="ar-EG" smtClean="0"/>
              <a:t>01/05/1444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7133829C-319B-4C86-88ED-6237AAFC86EA}" type="slidenum">
              <a:rPr lang="ar-EG" smtClean="0"/>
              <a:t>‹#›</a:t>
            </a:fld>
            <a:endParaRPr lang="ar-EG"/>
          </a:p>
        </p:txBody>
      </p:sp>
    </p:spTree>
    <p:extLst>
      <p:ext uri="{BB962C8B-B14F-4D97-AF65-F5344CB8AC3E}">
        <p14:creationId xmlns:p14="http://schemas.microsoft.com/office/powerpoint/2010/main" val="239472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B4293AF9-E305-4822-BD31-FF7F1EB35F5F}" type="datetimeFigureOut">
              <a:rPr lang="ar-EG" smtClean="0"/>
              <a:t>01/05/1444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7133829C-319B-4C86-88ED-6237AAFC86EA}" type="slidenum">
              <a:rPr lang="ar-EG" smtClean="0"/>
              <a:t>‹#›</a:t>
            </a:fld>
            <a:endParaRPr lang="ar-EG"/>
          </a:p>
        </p:txBody>
      </p:sp>
    </p:spTree>
    <p:extLst>
      <p:ext uri="{BB962C8B-B14F-4D97-AF65-F5344CB8AC3E}">
        <p14:creationId xmlns:p14="http://schemas.microsoft.com/office/powerpoint/2010/main" val="116191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B4293AF9-E305-4822-BD31-FF7F1EB35F5F}" type="datetimeFigureOut">
              <a:rPr lang="ar-EG" smtClean="0"/>
              <a:t>01/05/1444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7133829C-319B-4C86-88ED-6237AAFC86EA}" type="slidenum">
              <a:rPr lang="ar-EG" smtClean="0"/>
              <a:t>‹#›</a:t>
            </a:fld>
            <a:endParaRPr lang="ar-EG"/>
          </a:p>
        </p:txBody>
      </p:sp>
    </p:spTree>
    <p:extLst>
      <p:ext uri="{BB962C8B-B14F-4D97-AF65-F5344CB8AC3E}">
        <p14:creationId xmlns:p14="http://schemas.microsoft.com/office/powerpoint/2010/main" val="380948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ar-E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293AF9-E305-4822-BD31-FF7F1EB35F5F}" type="datetimeFigureOut">
              <a:rPr lang="ar-EG" smtClean="0"/>
              <a:t>01/05/1444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7133829C-319B-4C86-88ED-6237AAFC86EA}" type="slidenum">
              <a:rPr lang="ar-EG" smtClean="0"/>
              <a:t>‹#›</a:t>
            </a:fld>
            <a:endParaRPr lang="ar-EG"/>
          </a:p>
        </p:txBody>
      </p:sp>
    </p:spTree>
    <p:extLst>
      <p:ext uri="{BB962C8B-B14F-4D97-AF65-F5344CB8AC3E}">
        <p14:creationId xmlns:p14="http://schemas.microsoft.com/office/powerpoint/2010/main" val="98064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B4293AF9-E305-4822-BD31-FF7F1EB35F5F}" type="datetimeFigureOut">
              <a:rPr lang="ar-EG" smtClean="0"/>
              <a:t>01/05/1444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7133829C-319B-4C86-88ED-6237AAFC86EA}" type="slidenum">
              <a:rPr lang="ar-EG" smtClean="0"/>
              <a:t>‹#›</a:t>
            </a:fld>
            <a:endParaRPr lang="ar-EG"/>
          </a:p>
        </p:txBody>
      </p:sp>
    </p:spTree>
    <p:extLst>
      <p:ext uri="{BB962C8B-B14F-4D97-AF65-F5344CB8AC3E}">
        <p14:creationId xmlns:p14="http://schemas.microsoft.com/office/powerpoint/2010/main" val="18129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ar-E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B4293AF9-E305-4822-BD31-FF7F1EB35F5F}" type="datetimeFigureOut">
              <a:rPr lang="ar-EG" smtClean="0"/>
              <a:t>01/05/1444</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7133829C-319B-4C86-88ED-6237AAFC86EA}" type="slidenum">
              <a:rPr lang="ar-EG" smtClean="0"/>
              <a:t>‹#›</a:t>
            </a:fld>
            <a:endParaRPr lang="ar-EG"/>
          </a:p>
        </p:txBody>
      </p:sp>
    </p:spTree>
    <p:extLst>
      <p:ext uri="{BB962C8B-B14F-4D97-AF65-F5344CB8AC3E}">
        <p14:creationId xmlns:p14="http://schemas.microsoft.com/office/powerpoint/2010/main" val="187319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p>
            <a:fld id="{B4293AF9-E305-4822-BD31-FF7F1EB35F5F}" type="datetimeFigureOut">
              <a:rPr lang="ar-EG" smtClean="0"/>
              <a:t>01/05/1444</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7133829C-319B-4C86-88ED-6237AAFC86EA}" type="slidenum">
              <a:rPr lang="ar-EG" smtClean="0"/>
              <a:t>‹#›</a:t>
            </a:fld>
            <a:endParaRPr lang="ar-EG"/>
          </a:p>
        </p:txBody>
      </p:sp>
    </p:spTree>
    <p:extLst>
      <p:ext uri="{BB962C8B-B14F-4D97-AF65-F5344CB8AC3E}">
        <p14:creationId xmlns:p14="http://schemas.microsoft.com/office/powerpoint/2010/main" val="1524074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93AF9-E305-4822-BD31-FF7F1EB35F5F}" type="datetimeFigureOut">
              <a:rPr lang="ar-EG" smtClean="0"/>
              <a:t>01/05/1444</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7133829C-319B-4C86-88ED-6237AAFC86EA}" type="slidenum">
              <a:rPr lang="ar-EG" smtClean="0"/>
              <a:t>‹#›</a:t>
            </a:fld>
            <a:endParaRPr lang="ar-EG"/>
          </a:p>
        </p:txBody>
      </p:sp>
    </p:spTree>
    <p:extLst>
      <p:ext uri="{BB962C8B-B14F-4D97-AF65-F5344CB8AC3E}">
        <p14:creationId xmlns:p14="http://schemas.microsoft.com/office/powerpoint/2010/main" val="38981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E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293AF9-E305-4822-BD31-FF7F1EB35F5F}" type="datetimeFigureOut">
              <a:rPr lang="ar-EG" smtClean="0"/>
              <a:t>01/05/1444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7133829C-319B-4C86-88ED-6237AAFC86EA}" type="slidenum">
              <a:rPr lang="ar-EG" smtClean="0"/>
              <a:t>‹#›</a:t>
            </a:fld>
            <a:endParaRPr lang="ar-EG"/>
          </a:p>
        </p:txBody>
      </p:sp>
    </p:spTree>
    <p:extLst>
      <p:ext uri="{BB962C8B-B14F-4D97-AF65-F5344CB8AC3E}">
        <p14:creationId xmlns:p14="http://schemas.microsoft.com/office/powerpoint/2010/main" val="236426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E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293AF9-E305-4822-BD31-FF7F1EB35F5F}" type="datetimeFigureOut">
              <a:rPr lang="ar-EG" smtClean="0"/>
              <a:t>01/05/1444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7133829C-319B-4C86-88ED-6237AAFC86EA}" type="slidenum">
              <a:rPr lang="ar-EG" smtClean="0"/>
              <a:t>‹#›</a:t>
            </a:fld>
            <a:endParaRPr lang="ar-EG"/>
          </a:p>
        </p:txBody>
      </p:sp>
    </p:spTree>
    <p:extLst>
      <p:ext uri="{BB962C8B-B14F-4D97-AF65-F5344CB8AC3E}">
        <p14:creationId xmlns:p14="http://schemas.microsoft.com/office/powerpoint/2010/main" val="18049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93AF9-E305-4822-BD31-FF7F1EB35F5F}" type="datetimeFigureOut">
              <a:rPr lang="ar-EG" smtClean="0"/>
              <a:t>01/05/1444</a:t>
            </a:fld>
            <a:endParaRPr lang="ar-E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3829C-319B-4C86-88ED-6237AAFC86EA}" type="slidenum">
              <a:rPr lang="ar-EG" smtClean="0"/>
              <a:t>‹#›</a:t>
            </a:fld>
            <a:endParaRPr lang="ar-EG"/>
          </a:p>
        </p:txBody>
      </p:sp>
    </p:spTree>
    <p:extLst>
      <p:ext uri="{BB962C8B-B14F-4D97-AF65-F5344CB8AC3E}">
        <p14:creationId xmlns:p14="http://schemas.microsoft.com/office/powerpoint/2010/main" val="1303850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58384"/>
            <a:ext cx="9144000" cy="2387600"/>
          </a:xfrm>
        </p:spPr>
        <p:txBody>
          <a:bodyPr/>
          <a:lstStyle/>
          <a:p>
            <a:r>
              <a:rPr lang="en-US" dirty="0" smtClean="0"/>
              <a:t>Player </a:t>
            </a:r>
            <a:r>
              <a:rPr lang="en-US" dirty="0"/>
              <a:t>creation, and basic movement </a:t>
            </a:r>
          </a:p>
        </p:txBody>
      </p:sp>
      <p:sp>
        <p:nvSpPr>
          <p:cNvPr id="3" name="Subtitle 2"/>
          <p:cNvSpPr>
            <a:spLocks noGrp="1"/>
          </p:cNvSpPr>
          <p:nvPr>
            <p:ph type="subTitle" idx="1"/>
          </p:nvPr>
        </p:nvSpPr>
        <p:spPr>
          <a:xfrm>
            <a:off x="1524000" y="4542558"/>
            <a:ext cx="9144000" cy="1655762"/>
          </a:xfrm>
        </p:spPr>
        <p:txBody>
          <a:bodyPr/>
          <a:lstStyle/>
          <a:p>
            <a:r>
              <a:rPr lang="en-US" dirty="0" smtClean="0"/>
              <a:t>__________________________________________</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9" y="52252"/>
            <a:ext cx="4852307" cy="1867989"/>
          </a:xfrm>
          <a:prstGeom prst="rect">
            <a:avLst/>
          </a:prstGeom>
        </p:spPr>
      </p:pic>
      <p:sp>
        <p:nvSpPr>
          <p:cNvPr id="6" name="Rectangle 5"/>
          <p:cNvSpPr/>
          <p:nvPr/>
        </p:nvSpPr>
        <p:spPr>
          <a:xfrm>
            <a:off x="4316732" y="5208572"/>
            <a:ext cx="536449" cy="333097"/>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Rectangle 12"/>
          <p:cNvSpPr/>
          <p:nvPr/>
        </p:nvSpPr>
        <p:spPr>
          <a:xfrm>
            <a:off x="5858146" y="5202969"/>
            <a:ext cx="536449" cy="33309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4" name="Rectangle 13"/>
          <p:cNvSpPr/>
          <p:nvPr/>
        </p:nvSpPr>
        <p:spPr>
          <a:xfrm>
            <a:off x="6628853" y="5202968"/>
            <a:ext cx="536449" cy="33309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5" name="Rectangle 14"/>
          <p:cNvSpPr/>
          <p:nvPr/>
        </p:nvSpPr>
        <p:spPr>
          <a:xfrm>
            <a:off x="7399560" y="5203890"/>
            <a:ext cx="536449" cy="33309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Oval 9"/>
          <p:cNvSpPr/>
          <p:nvPr/>
        </p:nvSpPr>
        <p:spPr>
          <a:xfrm>
            <a:off x="10998926" y="5688869"/>
            <a:ext cx="1018902" cy="1018902"/>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TextBox 10"/>
          <p:cNvSpPr txBox="1"/>
          <p:nvPr/>
        </p:nvSpPr>
        <p:spPr>
          <a:xfrm>
            <a:off x="11299372" y="5891348"/>
            <a:ext cx="496388" cy="584775"/>
          </a:xfrm>
          <a:prstGeom prst="rect">
            <a:avLst/>
          </a:prstGeom>
          <a:noFill/>
        </p:spPr>
        <p:txBody>
          <a:bodyPr wrap="square" rtlCol="1">
            <a:spAutoFit/>
          </a:bodyPr>
          <a:lstStyle/>
          <a:p>
            <a:r>
              <a:rPr lang="en-US" sz="3200" dirty="0" smtClean="0">
                <a:solidFill>
                  <a:schemeClr val="bg1"/>
                </a:solidFill>
              </a:rPr>
              <a:t>2</a:t>
            </a:r>
            <a:endParaRPr lang="ar-EG" sz="3200" dirty="0">
              <a:solidFill>
                <a:schemeClr val="bg1"/>
              </a:solidFill>
            </a:endParaRPr>
          </a:p>
        </p:txBody>
      </p:sp>
      <p:sp>
        <p:nvSpPr>
          <p:cNvPr id="16" name="Rectangle 15"/>
          <p:cNvSpPr/>
          <p:nvPr/>
        </p:nvSpPr>
        <p:spPr>
          <a:xfrm>
            <a:off x="5087439" y="5202967"/>
            <a:ext cx="536449" cy="333097"/>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2547200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#10 - Adding a Script to Your Player (Cont.)</a:t>
            </a:r>
            <a:endParaRPr lang="ar-EG" dirty="0"/>
          </a:p>
        </p:txBody>
      </p:sp>
      <p:sp>
        <p:nvSpPr>
          <p:cNvPr id="3" name="Content Placeholder 2"/>
          <p:cNvSpPr>
            <a:spLocks noGrp="1"/>
          </p:cNvSpPr>
          <p:nvPr>
            <p:ph idx="1"/>
          </p:nvPr>
        </p:nvSpPr>
        <p:spPr/>
        <p:txBody>
          <a:bodyPr/>
          <a:lstStyle/>
          <a:p>
            <a:r>
              <a:rPr lang="en-US" sz="2400" b="1" dirty="0"/>
              <a:t>In the Start() function, create 3 variables and assign the scale (size) of the character’s sprite along the </a:t>
            </a:r>
            <a:r>
              <a:rPr lang="en-US" sz="2400" b="1" dirty="0" err="1"/>
              <a:t>x,y</a:t>
            </a:r>
            <a:r>
              <a:rPr lang="en-US" sz="2400" b="1" dirty="0"/>
              <a:t> and z axes:</a:t>
            </a:r>
          </a:p>
          <a:p>
            <a:endParaRPr lang="en-US" dirty="0"/>
          </a:p>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1114300" y="2776331"/>
            <a:ext cx="3814715" cy="1501665"/>
          </a:xfrm>
          <a:prstGeom prst="rect">
            <a:avLst/>
          </a:prstGeom>
        </p:spPr>
      </p:pic>
    </p:spTree>
    <p:extLst>
      <p:ext uri="{BB962C8B-B14F-4D97-AF65-F5344CB8AC3E}">
        <p14:creationId xmlns:p14="http://schemas.microsoft.com/office/powerpoint/2010/main" val="169399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#10 - Adding a Script to Your Player (Cont.)</a:t>
            </a:r>
            <a:endParaRPr lang="ar-EG" dirty="0"/>
          </a:p>
        </p:txBody>
      </p:sp>
      <p:sp>
        <p:nvSpPr>
          <p:cNvPr id="3" name="Content Placeholder 2"/>
          <p:cNvSpPr>
            <a:spLocks noGrp="1"/>
          </p:cNvSpPr>
          <p:nvPr>
            <p:ph idx="1"/>
          </p:nvPr>
        </p:nvSpPr>
        <p:spPr/>
        <p:txBody>
          <a:bodyPr>
            <a:normAutofit/>
          </a:bodyPr>
          <a:lstStyle/>
          <a:p>
            <a:r>
              <a:rPr lang="en-US" sz="1900" dirty="0"/>
              <a:t>The Update() function is called once every single frame in your game. This is where things like character movement and animation are added, because they are things that happen every frame the game is in play mode.</a:t>
            </a:r>
          </a:p>
          <a:p>
            <a:endParaRPr lang="en-US" sz="2000" dirty="0"/>
          </a:p>
        </p:txBody>
      </p:sp>
      <p:pic>
        <p:nvPicPr>
          <p:cNvPr id="5" name="Picture 4"/>
          <p:cNvPicPr>
            <a:picLocks noChangeAspect="1"/>
          </p:cNvPicPr>
          <p:nvPr/>
        </p:nvPicPr>
        <p:blipFill>
          <a:blip r:embed="rId2"/>
          <a:stretch>
            <a:fillRect/>
          </a:stretch>
        </p:blipFill>
        <p:spPr>
          <a:xfrm>
            <a:off x="1056453" y="2632602"/>
            <a:ext cx="6910100" cy="4173146"/>
          </a:xfrm>
          <a:prstGeom prst="rect">
            <a:avLst/>
          </a:prstGeom>
        </p:spPr>
      </p:pic>
      <p:sp>
        <p:nvSpPr>
          <p:cNvPr id="6" name="Rectangle 5"/>
          <p:cNvSpPr/>
          <p:nvPr/>
        </p:nvSpPr>
        <p:spPr>
          <a:xfrm>
            <a:off x="3179092" y="3017519"/>
            <a:ext cx="700577" cy="13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7" name="Rectangle 6"/>
          <p:cNvSpPr/>
          <p:nvPr/>
        </p:nvSpPr>
        <p:spPr>
          <a:xfrm>
            <a:off x="1580606" y="4320757"/>
            <a:ext cx="1789612" cy="796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p:nvSpPr>
        <p:spPr>
          <a:xfrm>
            <a:off x="1580606" y="5878720"/>
            <a:ext cx="1789612" cy="796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45070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#10 - Adding a Script to Your Player (Cont.)</a:t>
            </a:r>
            <a:endParaRPr lang="ar-EG" dirty="0"/>
          </a:p>
        </p:txBody>
      </p:sp>
      <p:sp>
        <p:nvSpPr>
          <p:cNvPr id="3" name="Content Placeholder 2"/>
          <p:cNvSpPr>
            <a:spLocks noGrp="1"/>
          </p:cNvSpPr>
          <p:nvPr>
            <p:ph idx="1"/>
          </p:nvPr>
        </p:nvSpPr>
        <p:spPr/>
        <p:txBody>
          <a:bodyPr/>
          <a:lstStyle/>
          <a:p>
            <a:r>
              <a:rPr lang="en-US" sz="2400" dirty="0"/>
              <a:t>To make your character flip and face in the direction you want it to move, create </a:t>
            </a:r>
            <a:r>
              <a:rPr lang="en-US" sz="2400" dirty="0" smtClean="0"/>
              <a:t>an easy </a:t>
            </a:r>
            <a:r>
              <a:rPr lang="en-US" sz="2400" dirty="0"/>
              <a:t>flip() function like this:</a:t>
            </a:r>
          </a:p>
          <a:p>
            <a:endParaRPr lang="en-US" sz="2400" dirty="0"/>
          </a:p>
          <a:p>
            <a:pPr marL="0" indent="0">
              <a:buNone/>
            </a:pPr>
            <a:endParaRPr lang="en-US" sz="2400" dirty="0" smtClean="0"/>
          </a:p>
          <a:p>
            <a:pPr marL="0" indent="0">
              <a:buNone/>
            </a:pPr>
            <a:endParaRPr lang="en-US" sz="2400" dirty="0"/>
          </a:p>
          <a:p>
            <a:endParaRPr lang="en-US" sz="2400" dirty="0" smtClean="0"/>
          </a:p>
          <a:p>
            <a:r>
              <a:rPr lang="en-US" sz="2400" dirty="0" smtClean="0"/>
              <a:t>Now </a:t>
            </a:r>
            <a:r>
              <a:rPr lang="en-US" sz="2400" dirty="0" smtClean="0"/>
              <a:t>add it as a function call inside the Update() function</a:t>
            </a:r>
            <a:endParaRPr lang="en-US" dirty="0"/>
          </a:p>
        </p:txBody>
      </p:sp>
      <p:pic>
        <p:nvPicPr>
          <p:cNvPr id="6" name="Picture 5"/>
          <p:cNvPicPr>
            <a:picLocks noChangeAspect="1"/>
          </p:cNvPicPr>
          <p:nvPr/>
        </p:nvPicPr>
        <p:blipFill>
          <a:blip r:embed="rId2"/>
          <a:stretch>
            <a:fillRect/>
          </a:stretch>
        </p:blipFill>
        <p:spPr>
          <a:xfrm>
            <a:off x="1144276" y="2639389"/>
            <a:ext cx="10209524" cy="1361905"/>
          </a:xfrm>
          <a:prstGeom prst="rect">
            <a:avLst/>
          </a:prstGeom>
        </p:spPr>
      </p:pic>
    </p:spTree>
    <p:extLst>
      <p:ext uri="{BB962C8B-B14F-4D97-AF65-F5344CB8AC3E}">
        <p14:creationId xmlns:p14="http://schemas.microsoft.com/office/powerpoint/2010/main" val="3400091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endParaRPr lang="ar-EG" dirty="0"/>
          </a:p>
        </p:txBody>
      </p:sp>
      <p:pic>
        <p:nvPicPr>
          <p:cNvPr id="4" name="Picture 3"/>
          <p:cNvPicPr>
            <a:picLocks noChangeAspect="1"/>
          </p:cNvPicPr>
          <p:nvPr/>
        </p:nvPicPr>
        <p:blipFill>
          <a:blip r:embed="rId2"/>
          <a:stretch>
            <a:fillRect/>
          </a:stretch>
        </p:blipFill>
        <p:spPr>
          <a:xfrm>
            <a:off x="1043389" y="649082"/>
            <a:ext cx="9718649" cy="5869284"/>
          </a:xfrm>
          <a:prstGeom prst="rect">
            <a:avLst/>
          </a:prstGeom>
        </p:spPr>
      </p:pic>
      <p:sp>
        <p:nvSpPr>
          <p:cNvPr id="5" name="Rectangle 4"/>
          <p:cNvSpPr/>
          <p:nvPr/>
        </p:nvSpPr>
        <p:spPr>
          <a:xfrm>
            <a:off x="4075611" y="1157651"/>
            <a:ext cx="940526" cy="326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2725344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#10 - Adding a Script to Your Player (Cont.)</a:t>
            </a:r>
            <a:endParaRPr lang="ar-EG" dirty="0"/>
          </a:p>
        </p:txBody>
      </p:sp>
      <p:sp>
        <p:nvSpPr>
          <p:cNvPr id="3" name="Content Placeholder 2"/>
          <p:cNvSpPr>
            <a:spLocks noGrp="1"/>
          </p:cNvSpPr>
          <p:nvPr>
            <p:ph idx="1"/>
          </p:nvPr>
        </p:nvSpPr>
        <p:spPr/>
        <p:txBody>
          <a:bodyPr>
            <a:normAutofit/>
          </a:bodyPr>
          <a:lstStyle/>
          <a:p>
            <a:r>
              <a:rPr lang="en-US" sz="2000" dirty="0"/>
              <a:t>Save your work and return to Unity. You’ll find that the variables have been added as properties in the Script component in the Inspector window</a:t>
            </a:r>
          </a:p>
          <a:p>
            <a:r>
              <a:rPr lang="en-US" sz="2000" dirty="0"/>
              <a:t>Give the variables values. You can use the screenshot as example</a:t>
            </a:r>
          </a:p>
          <a:p>
            <a:r>
              <a:rPr lang="en-US" sz="2000" dirty="0"/>
              <a:t>For the What Is Ground property, select the Ground layer </a:t>
            </a:r>
          </a:p>
          <a:p>
            <a:r>
              <a:rPr lang="en-US" sz="2000" dirty="0"/>
              <a:t>You’ll notice a property called </a:t>
            </a:r>
            <a:r>
              <a:rPr lang="en-US" sz="2000" dirty="0" err="1"/>
              <a:t>groundCheck</a:t>
            </a:r>
            <a:r>
              <a:rPr lang="en-US" sz="2000" dirty="0"/>
              <a:t>. How do we create that?</a:t>
            </a:r>
          </a:p>
          <a:p>
            <a:pPr lvl="1"/>
            <a:r>
              <a:rPr lang="en-US" sz="1800" dirty="0" err="1"/>
              <a:t>groundCheck</a:t>
            </a:r>
            <a:r>
              <a:rPr lang="en-US" sz="1800" dirty="0"/>
              <a:t> is very important – we need it to be able to tell the engine </a:t>
            </a:r>
            <a:endParaRPr lang="en-US" sz="1800" dirty="0" smtClean="0"/>
          </a:p>
          <a:p>
            <a:pPr marL="457200" lvl="1" indent="0">
              <a:buNone/>
            </a:pPr>
            <a:r>
              <a:rPr lang="en-US" sz="1800" dirty="0" smtClean="0"/>
              <a:t>when </a:t>
            </a:r>
            <a:r>
              <a:rPr lang="en-US" sz="1800" dirty="0"/>
              <a:t>the character is standing on ground, and when they are in the air</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5" name="Picture 4"/>
          <p:cNvPicPr>
            <a:picLocks noChangeAspect="1"/>
          </p:cNvPicPr>
          <p:nvPr/>
        </p:nvPicPr>
        <p:blipFill>
          <a:blip r:embed="rId2"/>
          <a:stretch>
            <a:fillRect/>
          </a:stretch>
        </p:blipFill>
        <p:spPr>
          <a:xfrm>
            <a:off x="8499599" y="2314957"/>
            <a:ext cx="3354377" cy="3419637"/>
          </a:xfrm>
          <a:prstGeom prst="rect">
            <a:avLst/>
          </a:prstGeom>
        </p:spPr>
      </p:pic>
      <p:sp>
        <p:nvSpPr>
          <p:cNvPr id="6" name="Rectangle 5"/>
          <p:cNvSpPr/>
          <p:nvPr/>
        </p:nvSpPr>
        <p:spPr>
          <a:xfrm>
            <a:off x="10198303" y="4650376"/>
            <a:ext cx="1655673" cy="7445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3997238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#10 - Adding a Script to Your Player (Cont.)</a:t>
            </a:r>
            <a:endParaRPr lang="ar-EG" dirty="0"/>
          </a:p>
        </p:txBody>
      </p:sp>
      <p:sp>
        <p:nvSpPr>
          <p:cNvPr id="3" name="Content Placeholder 2"/>
          <p:cNvSpPr>
            <a:spLocks noGrp="1"/>
          </p:cNvSpPr>
          <p:nvPr>
            <p:ph idx="1"/>
          </p:nvPr>
        </p:nvSpPr>
        <p:spPr/>
        <p:txBody>
          <a:bodyPr/>
          <a:lstStyle/>
          <a:p>
            <a:r>
              <a:rPr lang="en-US" sz="2000" dirty="0"/>
              <a:t>Create an Empty </a:t>
            </a:r>
            <a:r>
              <a:rPr lang="en-US" sz="2000" dirty="0" err="1"/>
              <a:t>GameObject</a:t>
            </a:r>
            <a:r>
              <a:rPr lang="en-US" sz="2000" dirty="0"/>
              <a:t> and name it </a:t>
            </a:r>
            <a:r>
              <a:rPr lang="en-US" sz="2000" dirty="0" err="1"/>
              <a:t>groundCheck</a:t>
            </a:r>
            <a:r>
              <a:rPr lang="en-US" sz="2000" dirty="0"/>
              <a:t>. Make it a child of Player </a:t>
            </a:r>
            <a:r>
              <a:rPr lang="en-US" sz="2000" dirty="0" err="1"/>
              <a:t>GameObject</a:t>
            </a:r>
            <a:r>
              <a:rPr lang="en-US" sz="2000" dirty="0"/>
              <a:t> by dragging it and dropping it on Player </a:t>
            </a:r>
            <a:r>
              <a:rPr lang="en-US" sz="2000" dirty="0" err="1"/>
              <a:t>GameObject</a:t>
            </a:r>
            <a:r>
              <a:rPr lang="en-US" sz="2000" dirty="0"/>
              <a:t> in the Hierarchy window</a:t>
            </a:r>
          </a:p>
          <a:p>
            <a:r>
              <a:rPr lang="en-US" sz="2000" dirty="0"/>
              <a:t>It is currently invisible on the Scene window. Give it a color by going to its Transform component in the Inspector window. Choose a circle and position it at the character’s feet</a:t>
            </a:r>
          </a:p>
        </p:txBody>
      </p:sp>
      <p:pic>
        <p:nvPicPr>
          <p:cNvPr id="4" name="Picture 3"/>
          <p:cNvPicPr>
            <a:picLocks noChangeAspect="1"/>
          </p:cNvPicPr>
          <p:nvPr/>
        </p:nvPicPr>
        <p:blipFill>
          <a:blip r:embed="rId2"/>
          <a:stretch>
            <a:fillRect/>
          </a:stretch>
        </p:blipFill>
        <p:spPr>
          <a:xfrm>
            <a:off x="2195244" y="3252541"/>
            <a:ext cx="3235861" cy="3059359"/>
          </a:xfrm>
          <a:prstGeom prst="rect">
            <a:avLst/>
          </a:prstGeom>
        </p:spPr>
      </p:pic>
      <p:pic>
        <p:nvPicPr>
          <p:cNvPr id="5" name="Content Placeholder 3"/>
          <p:cNvPicPr>
            <a:picLocks noChangeAspect="1"/>
          </p:cNvPicPr>
          <p:nvPr/>
        </p:nvPicPr>
        <p:blipFill>
          <a:blip r:embed="rId3"/>
          <a:stretch>
            <a:fillRect/>
          </a:stretch>
        </p:blipFill>
        <p:spPr>
          <a:xfrm>
            <a:off x="6065387" y="3252541"/>
            <a:ext cx="4654131" cy="3059359"/>
          </a:xfrm>
          <a:prstGeom prst="rect">
            <a:avLst/>
          </a:prstGeom>
        </p:spPr>
      </p:pic>
    </p:spTree>
    <p:extLst>
      <p:ext uri="{BB962C8B-B14F-4D97-AF65-F5344CB8AC3E}">
        <p14:creationId xmlns:p14="http://schemas.microsoft.com/office/powerpoint/2010/main" val="2509832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#10 - Adding a Script to Your Player (Cont.)</a:t>
            </a:r>
            <a:endParaRPr lang="ar-EG" dirty="0"/>
          </a:p>
        </p:txBody>
      </p:sp>
      <p:sp>
        <p:nvSpPr>
          <p:cNvPr id="3" name="Content Placeholder 2"/>
          <p:cNvSpPr>
            <a:spLocks noGrp="1"/>
          </p:cNvSpPr>
          <p:nvPr>
            <p:ph idx="1"/>
          </p:nvPr>
        </p:nvSpPr>
        <p:spPr/>
        <p:txBody>
          <a:bodyPr/>
          <a:lstStyle/>
          <a:p>
            <a:r>
              <a:rPr lang="en-US" sz="2000" dirty="0"/>
              <a:t>After you’ve created the </a:t>
            </a:r>
            <a:r>
              <a:rPr lang="en-US" sz="2000" dirty="0" err="1"/>
              <a:t>groundCheck</a:t>
            </a:r>
            <a:r>
              <a:rPr lang="en-US" sz="2000" dirty="0"/>
              <a:t> </a:t>
            </a:r>
            <a:r>
              <a:rPr lang="en-US" sz="2000" dirty="0" err="1"/>
              <a:t>GameObject</a:t>
            </a:r>
            <a:r>
              <a:rPr lang="en-US" sz="2000" dirty="0"/>
              <a:t>, drag it from the Hierarchy window onto the property textbox in the Inspector window</a:t>
            </a:r>
          </a:p>
          <a:p>
            <a:endParaRPr lang="en-US" sz="2000" dirty="0"/>
          </a:p>
        </p:txBody>
      </p:sp>
      <p:pic>
        <p:nvPicPr>
          <p:cNvPr id="5" name="Picture 4"/>
          <p:cNvPicPr>
            <a:picLocks noChangeAspect="1"/>
          </p:cNvPicPr>
          <p:nvPr/>
        </p:nvPicPr>
        <p:blipFill>
          <a:blip r:embed="rId2"/>
          <a:stretch>
            <a:fillRect/>
          </a:stretch>
        </p:blipFill>
        <p:spPr>
          <a:xfrm>
            <a:off x="3859561" y="2622273"/>
            <a:ext cx="3747504" cy="3689627"/>
          </a:xfrm>
          <a:prstGeom prst="rect">
            <a:avLst/>
          </a:prstGeom>
        </p:spPr>
      </p:pic>
      <p:sp>
        <p:nvSpPr>
          <p:cNvPr id="6" name="Rectangle 5"/>
          <p:cNvSpPr/>
          <p:nvPr/>
        </p:nvSpPr>
        <p:spPr>
          <a:xfrm>
            <a:off x="5694124" y="5225142"/>
            <a:ext cx="1655673" cy="2481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404841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#10 - Adding a Script to Your Player (Cont.)</a:t>
            </a:r>
            <a:endParaRPr lang="ar-EG" dirty="0"/>
          </a:p>
        </p:txBody>
      </p:sp>
      <p:sp>
        <p:nvSpPr>
          <p:cNvPr id="3" name="Content Placeholder 2"/>
          <p:cNvSpPr>
            <a:spLocks noGrp="1"/>
          </p:cNvSpPr>
          <p:nvPr>
            <p:ph idx="1"/>
          </p:nvPr>
        </p:nvSpPr>
        <p:spPr/>
        <p:txBody>
          <a:bodyPr/>
          <a:lstStyle/>
          <a:p>
            <a:r>
              <a:rPr lang="en-US" sz="2000" dirty="0"/>
              <a:t>Go back to the code. We’ll begin with a simple Jump() function</a:t>
            </a:r>
          </a:p>
          <a:p>
            <a:endParaRPr lang="en-US" sz="2000" dirty="0"/>
          </a:p>
          <a:p>
            <a:endParaRPr lang="en-US" sz="2000" dirty="0"/>
          </a:p>
          <a:p>
            <a:endParaRPr lang="en-US" sz="2000" dirty="0"/>
          </a:p>
          <a:p>
            <a:r>
              <a:rPr lang="en-US" sz="2000" dirty="0" err="1"/>
              <a:t>GetComponent</a:t>
            </a:r>
            <a:r>
              <a:rPr lang="en-US" sz="2000" dirty="0"/>
              <a:t>&lt;Rigidbody2D&gt; only works if your character responds to physics, so you MUST attach a Rigidbody2D component to it</a:t>
            </a:r>
          </a:p>
          <a:p>
            <a:r>
              <a:rPr lang="en-US" sz="2000" dirty="0"/>
              <a:t>This function makes your character jump by calculating its velocity using its walking speed (x-axis value) and the height to which it can jump (y-axis value)</a:t>
            </a:r>
          </a:p>
          <a:p>
            <a:endParaRPr lang="en-US" sz="2000" dirty="0"/>
          </a:p>
          <a:p>
            <a:endParaRPr lang="en-US" sz="2000" dirty="0"/>
          </a:p>
          <a:p>
            <a:endParaRPr lang="en-US" sz="2000" dirty="0"/>
          </a:p>
        </p:txBody>
      </p:sp>
      <p:pic>
        <p:nvPicPr>
          <p:cNvPr id="6" name="Picture 5"/>
          <p:cNvPicPr>
            <a:picLocks noChangeAspect="1"/>
          </p:cNvPicPr>
          <p:nvPr/>
        </p:nvPicPr>
        <p:blipFill>
          <a:blip r:embed="rId2"/>
          <a:stretch>
            <a:fillRect/>
          </a:stretch>
        </p:blipFill>
        <p:spPr>
          <a:xfrm>
            <a:off x="538618" y="2277070"/>
            <a:ext cx="11400000" cy="1019048"/>
          </a:xfrm>
          <a:prstGeom prst="rect">
            <a:avLst/>
          </a:prstGeom>
        </p:spPr>
      </p:pic>
    </p:spTree>
    <p:extLst>
      <p:ext uri="{BB962C8B-B14F-4D97-AF65-F5344CB8AC3E}">
        <p14:creationId xmlns:p14="http://schemas.microsoft.com/office/powerpoint/2010/main" val="25035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#10 - Adding a Script to Your Player (Cont.)</a:t>
            </a:r>
            <a:endParaRPr lang="ar-EG" dirty="0"/>
          </a:p>
        </p:txBody>
      </p:sp>
      <p:sp>
        <p:nvSpPr>
          <p:cNvPr id="3" name="Content Placeholder 2"/>
          <p:cNvSpPr>
            <a:spLocks noGrp="1"/>
          </p:cNvSpPr>
          <p:nvPr>
            <p:ph idx="1"/>
          </p:nvPr>
        </p:nvSpPr>
        <p:spPr/>
        <p:txBody>
          <a:bodyPr/>
          <a:lstStyle/>
          <a:p>
            <a:r>
              <a:rPr lang="en-US" sz="2000" dirty="0"/>
              <a:t>Create a </a:t>
            </a:r>
            <a:r>
              <a:rPr lang="en-US" sz="2000" dirty="0" err="1"/>
              <a:t>FixedUpdate</a:t>
            </a:r>
            <a:r>
              <a:rPr lang="en-US" sz="2000" dirty="0"/>
              <a:t>() function to calculate when the character is standing on ground</a:t>
            </a:r>
          </a:p>
          <a:p>
            <a:endParaRPr lang="en-US" sz="2000" dirty="0"/>
          </a:p>
          <a:p>
            <a:endParaRPr lang="en-US" sz="2000" dirty="0"/>
          </a:p>
          <a:p>
            <a:endParaRPr lang="en-US" sz="2000" dirty="0"/>
          </a:p>
          <a:p>
            <a:r>
              <a:rPr lang="en-US" sz="2000" dirty="0"/>
              <a:t>The </a:t>
            </a:r>
            <a:r>
              <a:rPr lang="en-US" sz="2000" dirty="0" err="1"/>
              <a:t>groundCheck</a:t>
            </a:r>
            <a:r>
              <a:rPr lang="en-US" sz="2000" dirty="0"/>
              <a:t> </a:t>
            </a:r>
            <a:r>
              <a:rPr lang="en-US" sz="2000" dirty="0" err="1"/>
              <a:t>GameObject</a:t>
            </a:r>
            <a:r>
              <a:rPr lang="en-US" sz="2000" dirty="0"/>
              <a:t> we have created is circular, and has a radius. This statement calculates if the circle overlaps with the ground’s </a:t>
            </a:r>
            <a:r>
              <a:rPr lang="en-US" sz="2000" dirty="0" err="1"/>
              <a:t>boxcollider</a:t>
            </a:r>
            <a:r>
              <a:rPr lang="en-US" sz="2000" dirty="0"/>
              <a:t>. If yes, the character is standing on the ground. If not, they are in the air</a:t>
            </a:r>
            <a:r>
              <a:rPr lang="en-US" sz="2000" dirty="0" smtClean="0"/>
              <a:t>.</a:t>
            </a:r>
          </a:p>
          <a:p>
            <a:endParaRPr lang="en-US" sz="2000" dirty="0"/>
          </a:p>
          <a:p>
            <a:r>
              <a:rPr lang="en-US" sz="2000" dirty="0" smtClean="0"/>
              <a:t>Update() vs </a:t>
            </a:r>
            <a:r>
              <a:rPr lang="en-US" sz="2000" dirty="0" err="1" smtClean="0"/>
              <a:t>FixedUpdate</a:t>
            </a:r>
            <a:r>
              <a:rPr lang="en-US" sz="2000" dirty="0" smtClean="0"/>
              <a:t>():</a:t>
            </a:r>
          </a:p>
          <a:p>
            <a:pPr lvl="1"/>
            <a:r>
              <a:rPr lang="en-US" sz="1600" dirty="0" smtClean="0"/>
              <a:t>While the Update() function is called every single frame, </a:t>
            </a:r>
            <a:r>
              <a:rPr lang="en-US" sz="1600" dirty="0" err="1" smtClean="0"/>
              <a:t>FixedUpdate</a:t>
            </a:r>
            <a:r>
              <a:rPr lang="en-US" sz="1600" dirty="0" smtClean="0"/>
              <a:t>() is called every 0.2 sec by default. You can change that value later if your game needs it</a:t>
            </a:r>
          </a:p>
          <a:p>
            <a:pPr lvl="1"/>
            <a:r>
              <a:rPr lang="en-US" sz="1600" dirty="0" smtClean="0"/>
              <a:t>There isn’t any need to check for the Grounded value every single frame, which is why it was placed in </a:t>
            </a:r>
            <a:r>
              <a:rPr lang="en-US" sz="1600" dirty="0" err="1" smtClean="0"/>
              <a:t>FixedUpdate</a:t>
            </a:r>
            <a:r>
              <a:rPr lang="en-US" sz="1600" dirty="0" smtClean="0"/>
              <a:t>()</a:t>
            </a:r>
            <a:endParaRPr lang="en-US" sz="1600" dirty="0"/>
          </a:p>
          <a:p>
            <a:endParaRPr lang="en-US" sz="2000" dirty="0"/>
          </a:p>
        </p:txBody>
      </p:sp>
      <p:pic>
        <p:nvPicPr>
          <p:cNvPr id="5" name="Picture 4"/>
          <p:cNvPicPr>
            <a:picLocks noChangeAspect="1"/>
          </p:cNvPicPr>
          <p:nvPr/>
        </p:nvPicPr>
        <p:blipFill>
          <a:blip r:embed="rId2"/>
          <a:stretch>
            <a:fillRect/>
          </a:stretch>
        </p:blipFill>
        <p:spPr>
          <a:xfrm>
            <a:off x="596000" y="2251917"/>
            <a:ext cx="11000000" cy="1205624"/>
          </a:xfrm>
          <a:prstGeom prst="rect">
            <a:avLst/>
          </a:prstGeom>
        </p:spPr>
      </p:pic>
    </p:spTree>
    <p:extLst>
      <p:ext uri="{BB962C8B-B14F-4D97-AF65-F5344CB8AC3E}">
        <p14:creationId xmlns:p14="http://schemas.microsoft.com/office/powerpoint/2010/main" val="1790300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#10 - Adding a Script to Your Player (Cont.)</a:t>
            </a:r>
            <a:endParaRPr lang="ar-EG" dirty="0"/>
          </a:p>
        </p:txBody>
      </p:sp>
      <p:sp>
        <p:nvSpPr>
          <p:cNvPr id="3" name="Content Placeholder 2"/>
          <p:cNvSpPr>
            <a:spLocks noGrp="1"/>
          </p:cNvSpPr>
          <p:nvPr>
            <p:ph idx="1"/>
          </p:nvPr>
        </p:nvSpPr>
        <p:spPr/>
        <p:txBody>
          <a:bodyPr/>
          <a:lstStyle/>
          <a:p>
            <a:r>
              <a:rPr lang="en-US" sz="2000" dirty="0" smtClean="0"/>
              <a:t>Now add Grounded as a condition to restrict the jump to only once per click:</a:t>
            </a:r>
            <a:endParaRPr lang="en-US" sz="2000" dirty="0"/>
          </a:p>
          <a:p>
            <a:endParaRPr lang="en-US" sz="2000" dirty="0"/>
          </a:p>
        </p:txBody>
      </p:sp>
      <p:pic>
        <p:nvPicPr>
          <p:cNvPr id="6" name="Picture 5"/>
          <p:cNvPicPr>
            <a:picLocks noChangeAspect="1"/>
          </p:cNvPicPr>
          <p:nvPr/>
        </p:nvPicPr>
        <p:blipFill>
          <a:blip r:embed="rId2"/>
          <a:stretch>
            <a:fillRect/>
          </a:stretch>
        </p:blipFill>
        <p:spPr>
          <a:xfrm>
            <a:off x="1031355" y="2248233"/>
            <a:ext cx="7668508" cy="4514782"/>
          </a:xfrm>
          <a:prstGeom prst="rect">
            <a:avLst/>
          </a:prstGeom>
        </p:spPr>
      </p:pic>
      <p:sp>
        <p:nvSpPr>
          <p:cNvPr id="7" name="Rectangle 6"/>
          <p:cNvSpPr/>
          <p:nvPr/>
        </p:nvSpPr>
        <p:spPr>
          <a:xfrm>
            <a:off x="3392554" y="2599507"/>
            <a:ext cx="800623" cy="2453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384973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Games and Dimensions</a:t>
            </a:r>
            <a:endParaRPr lang="ar-EG" dirty="0"/>
          </a:p>
        </p:txBody>
      </p:sp>
      <p:sp>
        <p:nvSpPr>
          <p:cNvPr id="3" name="Content Placeholder 2"/>
          <p:cNvSpPr>
            <a:spLocks noGrp="1"/>
          </p:cNvSpPr>
          <p:nvPr>
            <p:ph idx="1"/>
          </p:nvPr>
        </p:nvSpPr>
        <p:spPr>
          <a:xfrm>
            <a:off x="838200" y="1825625"/>
            <a:ext cx="10515600" cy="4653552"/>
          </a:xfrm>
        </p:spPr>
        <p:txBody>
          <a:bodyPr>
            <a:normAutofit/>
          </a:bodyPr>
          <a:lstStyle/>
          <a:p>
            <a:r>
              <a:rPr lang="en-US" sz="2400" dirty="0"/>
              <a:t>In 2D games, anything can move in only 2 directions: along the x-axis, along the y-axis, or along both. Values can be positive or negative</a:t>
            </a:r>
          </a:p>
          <a:p>
            <a:endParaRPr lang="en-US" sz="2400" dirty="0"/>
          </a:p>
          <a:p>
            <a:r>
              <a:rPr lang="en-US" sz="2400" dirty="0"/>
              <a:t>When a character jumps, the value of y changes</a:t>
            </a:r>
          </a:p>
          <a:p>
            <a:r>
              <a:rPr lang="en-US" sz="2400" dirty="0"/>
              <a:t>When a character walks/runs, the value of x changes</a:t>
            </a:r>
          </a:p>
          <a:p>
            <a:r>
              <a:rPr lang="en-US" sz="2400" dirty="0"/>
              <a:t>When two or more buttons are pressed, the values of x and y change together</a:t>
            </a:r>
          </a:p>
          <a:p>
            <a:endParaRPr lang="en-US" sz="2400" dirty="0"/>
          </a:p>
          <a:p>
            <a:endParaRPr lang="en-US" sz="2400" dirty="0"/>
          </a:p>
        </p:txBody>
      </p:sp>
    </p:spTree>
    <p:extLst>
      <p:ext uri="{BB962C8B-B14F-4D97-AF65-F5344CB8AC3E}">
        <p14:creationId xmlns:p14="http://schemas.microsoft.com/office/powerpoint/2010/main" val="824263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#10 - Adding a Script to Your Player (Cont.)</a:t>
            </a:r>
            <a:endParaRPr lang="ar-EG" dirty="0"/>
          </a:p>
        </p:txBody>
      </p:sp>
      <p:sp>
        <p:nvSpPr>
          <p:cNvPr id="3" name="Content Placeholder 2"/>
          <p:cNvSpPr>
            <a:spLocks noGrp="1"/>
          </p:cNvSpPr>
          <p:nvPr>
            <p:ph idx="1"/>
          </p:nvPr>
        </p:nvSpPr>
        <p:spPr/>
        <p:txBody>
          <a:bodyPr/>
          <a:lstStyle/>
          <a:p>
            <a:r>
              <a:rPr lang="en-US" sz="2000" dirty="0"/>
              <a:t>How do we make the character flip horizontally when it changes direction?</a:t>
            </a:r>
          </a:p>
          <a:p>
            <a:r>
              <a:rPr lang="en-US" sz="2000" dirty="0"/>
              <a:t>Inside the update function, after calculating the character’s movement, we create an if-else statement to see whether the value of </a:t>
            </a:r>
            <a:r>
              <a:rPr lang="en-US" sz="2000" dirty="0" err="1"/>
              <a:t>GetComponent</a:t>
            </a:r>
            <a:r>
              <a:rPr lang="en-US" sz="2000" dirty="0"/>
              <a:t>&lt;Rigidbody2D&gt;().</a:t>
            </a:r>
            <a:r>
              <a:rPr lang="en-US" sz="2000" dirty="0" err="1"/>
              <a:t>velocity.x</a:t>
            </a:r>
            <a:r>
              <a:rPr lang="en-US" sz="2000" dirty="0"/>
              <a:t> is positive or negative</a:t>
            </a:r>
          </a:p>
          <a:p>
            <a:r>
              <a:rPr lang="en-US" sz="2000" dirty="0"/>
              <a:t>If positive, we use the equation </a:t>
            </a:r>
            <a:r>
              <a:rPr lang="en-US" sz="2000" dirty="0" err="1"/>
              <a:t>transform.localScale</a:t>
            </a:r>
            <a:r>
              <a:rPr lang="en-US" sz="2000" dirty="0"/>
              <a:t> = new Vector((value of x), (value of y), (value of z)) to make the character’s image flip to the right of the x-axis without any changes to its shape or size</a:t>
            </a:r>
          </a:p>
          <a:p>
            <a:r>
              <a:rPr lang="en-US" sz="2000" dirty="0"/>
              <a:t>If false, then </a:t>
            </a:r>
            <a:r>
              <a:rPr lang="en-US" sz="2000" dirty="0" err="1"/>
              <a:t>transform.localScale</a:t>
            </a:r>
            <a:r>
              <a:rPr lang="en-US" sz="2000" dirty="0"/>
              <a:t> = new Vector(-(value of x), (value of y), (value of z)) to make the image of the character flip to the left of the x-axis</a:t>
            </a:r>
          </a:p>
          <a:p>
            <a:endParaRPr lang="en-US" sz="2000" dirty="0"/>
          </a:p>
        </p:txBody>
      </p:sp>
    </p:spTree>
    <p:extLst>
      <p:ext uri="{BB962C8B-B14F-4D97-AF65-F5344CB8AC3E}">
        <p14:creationId xmlns:p14="http://schemas.microsoft.com/office/powerpoint/2010/main" val="2610807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References</a:t>
            </a:r>
            <a:endParaRPr lang="ar-EG" dirty="0"/>
          </a:p>
        </p:txBody>
      </p:sp>
      <p:sp>
        <p:nvSpPr>
          <p:cNvPr id="3" name="Content Placeholder 2"/>
          <p:cNvSpPr>
            <a:spLocks noGrp="1"/>
          </p:cNvSpPr>
          <p:nvPr>
            <p:ph idx="1"/>
          </p:nvPr>
        </p:nvSpPr>
        <p:spPr/>
        <p:txBody>
          <a:bodyPr>
            <a:normAutofit fontScale="92500" lnSpcReduction="10000"/>
          </a:bodyPr>
          <a:lstStyle/>
          <a:p>
            <a:r>
              <a:rPr lang="en-US" sz="2400" dirty="0"/>
              <a:t>Johnson, M., </a:t>
            </a:r>
            <a:r>
              <a:rPr lang="en-US" sz="2400" dirty="0" err="1"/>
              <a:t>Hasankolli</a:t>
            </a:r>
            <a:r>
              <a:rPr lang="en-US" sz="2400" dirty="0"/>
              <a:t>, R., &amp; Henley, J. A. (2014). </a:t>
            </a:r>
            <a:r>
              <a:rPr lang="en-US" sz="2400" i="1" dirty="0"/>
              <a:t>Learning 2D Game Development with Unity: A Hands-on Guide to Game Creation</a:t>
            </a:r>
            <a:r>
              <a:rPr lang="en-US" sz="2400" dirty="0"/>
              <a:t>. Pearson Education.</a:t>
            </a:r>
          </a:p>
          <a:p>
            <a:r>
              <a:rPr lang="en-US" sz="2400" b="1" dirty="0"/>
              <a:t>2D Character Controllers. URL retrieved from: </a:t>
            </a:r>
            <a:r>
              <a:rPr lang="en-US" sz="2400" dirty="0"/>
              <a:t>https://unity3d.com/learn/tutorials/modules/beginner/2d/2d-controllers?playlist=17093</a:t>
            </a:r>
          </a:p>
          <a:p>
            <a:r>
              <a:rPr lang="en-US" sz="2400" b="1" dirty="0"/>
              <a:t>Unity’s New Input System in just 9 Minutes. URL retrieved from: </a:t>
            </a:r>
            <a:r>
              <a:rPr lang="en-US" dirty="0"/>
              <a:t/>
            </a:r>
            <a:br>
              <a:rPr lang="en-US" dirty="0"/>
            </a:br>
            <a:r>
              <a:rPr lang="en-US" sz="2400" dirty="0"/>
              <a:t>https://www.youtube.com/watch?v=ptDoB00P8QY&amp;list=PLJBcv4t1EiSxk9UuMkdk_14GBvEVQgsIW&amp;index=3</a:t>
            </a:r>
          </a:p>
          <a:p>
            <a:r>
              <a:rPr lang="en-US" sz="2400" b="1" dirty="0" smtClean="0"/>
              <a:t>How </a:t>
            </a:r>
            <a:r>
              <a:rPr lang="en-US" sz="2400" b="1" dirty="0"/>
              <a:t>to make a 2D Platformer – Unity Tutorial by </a:t>
            </a:r>
            <a:r>
              <a:rPr lang="en-US" sz="2400" b="1" dirty="0" err="1"/>
              <a:t>Brackeys</a:t>
            </a:r>
            <a:r>
              <a:rPr lang="en-US" sz="2400" b="1" dirty="0"/>
              <a:t>. URL retrieved from</a:t>
            </a:r>
            <a:r>
              <a:rPr lang="en-US" sz="2400" b="1" dirty="0" smtClean="0"/>
              <a:t>: </a:t>
            </a:r>
            <a:r>
              <a:rPr lang="en-US" sz="2400" dirty="0" smtClean="0"/>
              <a:t>https</a:t>
            </a:r>
            <a:r>
              <a:rPr lang="en-US" sz="2400" dirty="0"/>
              <a:t>://www.youtube.com/playlist?list=PLPV2KyIb3jR42oVBU6K2DIL6Y22Ry9J1c</a:t>
            </a:r>
          </a:p>
          <a:p>
            <a:r>
              <a:rPr lang="en-US" sz="2400" b="1" dirty="0"/>
              <a:t>Unity 2D Platformer Tutorial - Part 1 - Moving and Jumping. URL retrieved from: </a:t>
            </a:r>
            <a:r>
              <a:rPr lang="en-US" sz="2400" dirty="0"/>
              <a:t>https://www.youtube.com/watch?v=86Bgt--Ww7w</a:t>
            </a:r>
          </a:p>
          <a:p>
            <a:r>
              <a:rPr lang="en-US" sz="2400" b="1" dirty="0"/>
              <a:t>The Difference Between Update() and </a:t>
            </a:r>
            <a:r>
              <a:rPr lang="en-US" sz="2400" b="1" dirty="0" err="1"/>
              <a:t>FixedUpdate</a:t>
            </a:r>
            <a:r>
              <a:rPr lang="en-US" sz="2400" b="1" dirty="0"/>
              <a:t>. URL retrieved from: </a:t>
            </a:r>
            <a:r>
              <a:rPr lang="en-US" sz="2400" dirty="0"/>
              <a:t>https://unity3d.com/learn/tutorials/topics/scripting/update-and-fixedupdate</a:t>
            </a:r>
          </a:p>
        </p:txBody>
      </p:sp>
    </p:spTree>
    <p:extLst>
      <p:ext uri="{BB962C8B-B14F-4D97-AF65-F5344CB8AC3E}">
        <p14:creationId xmlns:p14="http://schemas.microsoft.com/office/powerpoint/2010/main" val="387199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#9 - Create the Player </a:t>
            </a:r>
            <a:r>
              <a:rPr lang="en-US" dirty="0" smtClean="0"/>
              <a:t/>
            </a:r>
            <a:br>
              <a:rPr lang="en-US" dirty="0" smtClean="0"/>
            </a:br>
            <a:r>
              <a:rPr lang="en-US" dirty="0" err="1" smtClean="0"/>
              <a:t>GameObject</a:t>
            </a:r>
            <a:endParaRPr lang="ar-EG" dirty="0"/>
          </a:p>
        </p:txBody>
      </p:sp>
      <p:sp>
        <p:nvSpPr>
          <p:cNvPr id="3" name="Content Placeholder 2"/>
          <p:cNvSpPr>
            <a:spLocks noGrp="1"/>
          </p:cNvSpPr>
          <p:nvPr>
            <p:ph idx="1"/>
          </p:nvPr>
        </p:nvSpPr>
        <p:spPr>
          <a:xfrm>
            <a:off x="838200" y="1825625"/>
            <a:ext cx="10515600" cy="4653552"/>
          </a:xfrm>
        </p:spPr>
        <p:txBody>
          <a:bodyPr>
            <a:noAutofit/>
          </a:bodyPr>
          <a:lstStyle/>
          <a:p>
            <a:r>
              <a:rPr lang="en-US" sz="2000" b="1" dirty="0"/>
              <a:t>To create your player character:</a:t>
            </a:r>
          </a:p>
          <a:p>
            <a:r>
              <a:rPr lang="en-US" sz="2000" dirty="0"/>
              <a:t>Import a sprite of your character to the Project window in Unity </a:t>
            </a:r>
            <a:endParaRPr lang="en-US" sz="2000" dirty="0" smtClean="0"/>
          </a:p>
          <a:p>
            <a:pPr marL="0" indent="0">
              <a:buNone/>
            </a:pPr>
            <a:r>
              <a:rPr lang="en-US" sz="2000" dirty="0" smtClean="0"/>
              <a:t>(</a:t>
            </a:r>
            <a:r>
              <a:rPr lang="en-US" sz="2000" dirty="0"/>
              <a:t>you don’t need a complete sprite sheet this lab, as there will be no animation)</a:t>
            </a:r>
          </a:p>
          <a:p>
            <a:r>
              <a:rPr lang="en-US" sz="2000" dirty="0"/>
              <a:t>Go to the taskbar above, and choose </a:t>
            </a:r>
            <a:r>
              <a:rPr lang="en-US" sz="2000" dirty="0" err="1"/>
              <a:t>GameObject</a:t>
            </a:r>
            <a:r>
              <a:rPr lang="en-US" sz="2000" dirty="0"/>
              <a:t>. Create an empty </a:t>
            </a:r>
            <a:endParaRPr lang="en-US" sz="2000" dirty="0" smtClean="0"/>
          </a:p>
          <a:p>
            <a:pPr marL="0" indent="0">
              <a:buNone/>
            </a:pPr>
            <a:r>
              <a:rPr lang="en-US" sz="2000" dirty="0" err="1" smtClean="0"/>
              <a:t>GameObject</a:t>
            </a:r>
            <a:r>
              <a:rPr lang="en-US" sz="2000" dirty="0" smtClean="0"/>
              <a:t> </a:t>
            </a:r>
            <a:r>
              <a:rPr lang="en-US" sz="2000" dirty="0"/>
              <a:t>and name it Player </a:t>
            </a:r>
            <a:r>
              <a:rPr lang="en-US" sz="2000" dirty="0" err="1"/>
              <a:t>GameObject</a:t>
            </a:r>
            <a:r>
              <a:rPr lang="en-US" sz="2000" dirty="0"/>
              <a:t> in the Hierarchy window</a:t>
            </a:r>
          </a:p>
          <a:p>
            <a:pPr marL="742950" lvl="2" indent="-342900"/>
            <a:r>
              <a:rPr lang="en-US" sz="1600" dirty="0"/>
              <a:t>A </a:t>
            </a:r>
            <a:r>
              <a:rPr lang="en-US" sz="1600" dirty="0" err="1"/>
              <a:t>GameObject</a:t>
            </a:r>
            <a:r>
              <a:rPr lang="en-US" sz="1600" dirty="0"/>
              <a:t> acts as a containers for Components, and these Components </a:t>
            </a:r>
            <a:endParaRPr lang="en-US" sz="1600" dirty="0" smtClean="0"/>
          </a:p>
          <a:p>
            <a:pPr marL="400050" lvl="2" indent="0">
              <a:buNone/>
            </a:pPr>
            <a:r>
              <a:rPr lang="en-US" sz="1600" dirty="0" smtClean="0"/>
              <a:t>(</a:t>
            </a:r>
            <a:r>
              <a:rPr lang="en-US" sz="1600" dirty="0"/>
              <a:t>e.g. </a:t>
            </a:r>
            <a:r>
              <a:rPr lang="en-US" sz="1600" dirty="0" err="1"/>
              <a:t>Rigidbody</a:t>
            </a:r>
            <a:r>
              <a:rPr lang="en-US" sz="1600" dirty="0"/>
              <a:t>, Light, Sprite, etc.) are what implement the real functionalities</a:t>
            </a:r>
          </a:p>
          <a:p>
            <a:r>
              <a:rPr lang="en-US" sz="2000" dirty="0"/>
              <a:t>Select the </a:t>
            </a:r>
            <a:r>
              <a:rPr lang="en-US" sz="2000" dirty="0" err="1"/>
              <a:t>GameObject</a:t>
            </a:r>
            <a:r>
              <a:rPr lang="en-US" sz="2000" dirty="0"/>
              <a:t>, and from the Inspector window click </a:t>
            </a:r>
            <a:endParaRPr lang="en-US" sz="2000" dirty="0" smtClean="0"/>
          </a:p>
          <a:p>
            <a:pPr marL="0" indent="0">
              <a:buNone/>
            </a:pPr>
            <a:r>
              <a:rPr lang="en-US" sz="2000" dirty="0" smtClean="0"/>
              <a:t>Add </a:t>
            </a:r>
            <a:r>
              <a:rPr lang="en-US" sz="2000" dirty="0"/>
              <a:t>Component&gt;Rendering&gt;Sprite Renderer</a:t>
            </a:r>
          </a:p>
          <a:p>
            <a:r>
              <a:rPr lang="en-US" sz="2000" dirty="0"/>
              <a:t>Choose the sprite of your character and drag and drop it into the Sprite </a:t>
            </a:r>
            <a:endParaRPr lang="en-US" sz="2000" dirty="0" smtClean="0"/>
          </a:p>
          <a:p>
            <a:pPr marL="0" indent="0">
              <a:buNone/>
            </a:pPr>
            <a:r>
              <a:rPr lang="en-US" sz="2000" dirty="0" smtClean="0"/>
              <a:t>property </a:t>
            </a:r>
            <a:r>
              <a:rPr lang="en-US" sz="2000" dirty="0"/>
              <a:t>in the Sprite Renderer component in the Inspector pane</a:t>
            </a:r>
          </a:p>
          <a:p>
            <a:pPr lvl="1"/>
            <a:endParaRPr lang="en-US" sz="1800" dirty="0"/>
          </a:p>
          <a:p>
            <a:endParaRPr lang="en-US" sz="2000" dirty="0"/>
          </a:p>
          <a:p>
            <a:pPr lvl="1"/>
            <a:endParaRPr lang="en-US" sz="1800" dirty="0"/>
          </a:p>
        </p:txBody>
      </p:sp>
      <p:pic>
        <p:nvPicPr>
          <p:cNvPr id="4" name="Picture 3"/>
          <p:cNvPicPr>
            <a:picLocks noChangeAspect="1"/>
          </p:cNvPicPr>
          <p:nvPr/>
        </p:nvPicPr>
        <p:blipFill>
          <a:blip r:embed="rId2"/>
          <a:stretch>
            <a:fillRect/>
          </a:stretch>
        </p:blipFill>
        <p:spPr>
          <a:xfrm>
            <a:off x="9407352" y="185277"/>
            <a:ext cx="2538490" cy="4301331"/>
          </a:xfrm>
          <a:prstGeom prst="rect">
            <a:avLst/>
          </a:prstGeom>
        </p:spPr>
      </p:pic>
      <p:pic>
        <p:nvPicPr>
          <p:cNvPr id="5" name="Picture 4"/>
          <p:cNvPicPr>
            <a:picLocks noChangeAspect="1"/>
          </p:cNvPicPr>
          <p:nvPr/>
        </p:nvPicPr>
        <p:blipFill>
          <a:blip r:embed="rId3"/>
          <a:stretch>
            <a:fillRect/>
          </a:stretch>
        </p:blipFill>
        <p:spPr>
          <a:xfrm>
            <a:off x="9407352" y="4563790"/>
            <a:ext cx="2538490" cy="2128426"/>
          </a:xfrm>
          <a:prstGeom prst="rect">
            <a:avLst/>
          </a:prstGeom>
        </p:spPr>
      </p:pic>
      <p:sp>
        <p:nvSpPr>
          <p:cNvPr id="6" name="Rectangle 5"/>
          <p:cNvSpPr/>
          <p:nvPr/>
        </p:nvSpPr>
        <p:spPr>
          <a:xfrm>
            <a:off x="10580915" y="6269398"/>
            <a:ext cx="1173410" cy="2359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2662457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sp>
        <p:nvSpPr>
          <p:cNvPr id="3" name="Content Placeholder 2"/>
          <p:cNvSpPr>
            <a:spLocks noGrp="1"/>
          </p:cNvSpPr>
          <p:nvPr>
            <p:ph idx="1"/>
          </p:nvPr>
        </p:nvSpPr>
        <p:spPr>
          <a:xfrm>
            <a:off x="838200" y="1825625"/>
            <a:ext cx="10515600" cy="4653552"/>
          </a:xfrm>
        </p:spPr>
        <p:txBody>
          <a:bodyPr>
            <a:normAutofit/>
          </a:bodyPr>
          <a:lstStyle/>
          <a:p>
            <a:endParaRPr lang="ar-EG" dirty="0">
              <a:latin typeface="Trebuchet MS" panose="020B0603020202020204" pitchFamily="34" charset="0"/>
            </a:endParaRPr>
          </a:p>
        </p:txBody>
      </p:sp>
      <p:pic>
        <p:nvPicPr>
          <p:cNvPr id="4" name="Picture 3"/>
          <p:cNvPicPr>
            <a:picLocks noChangeAspect="1"/>
          </p:cNvPicPr>
          <p:nvPr/>
        </p:nvPicPr>
        <p:blipFill>
          <a:blip r:embed="rId2"/>
          <a:stretch>
            <a:fillRect/>
          </a:stretch>
        </p:blipFill>
        <p:spPr>
          <a:xfrm>
            <a:off x="1489166" y="215882"/>
            <a:ext cx="9419168" cy="6498427"/>
          </a:xfrm>
          <a:prstGeom prst="rect">
            <a:avLst/>
          </a:prstGeom>
        </p:spPr>
      </p:pic>
    </p:spTree>
    <p:extLst>
      <p:ext uri="{BB962C8B-B14F-4D97-AF65-F5344CB8AC3E}">
        <p14:creationId xmlns:p14="http://schemas.microsoft.com/office/powerpoint/2010/main" val="3562979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#9 - Create the Player (Cont.)</a:t>
            </a:r>
            <a:endParaRPr lang="ar-EG" dirty="0"/>
          </a:p>
        </p:txBody>
      </p:sp>
      <p:sp>
        <p:nvSpPr>
          <p:cNvPr id="3" name="Content Placeholder 2"/>
          <p:cNvSpPr>
            <a:spLocks noGrp="1"/>
          </p:cNvSpPr>
          <p:nvPr>
            <p:ph idx="1"/>
          </p:nvPr>
        </p:nvSpPr>
        <p:spPr>
          <a:xfrm>
            <a:off x="838200" y="1825625"/>
            <a:ext cx="10515600" cy="4653552"/>
          </a:xfrm>
        </p:spPr>
        <p:txBody>
          <a:bodyPr>
            <a:normAutofit/>
          </a:bodyPr>
          <a:lstStyle/>
          <a:p>
            <a:r>
              <a:rPr lang="en-US" dirty="0"/>
              <a:t>Create a RigidBody2D component (see Lab 1)</a:t>
            </a:r>
          </a:p>
          <a:p>
            <a:pPr lvl="1"/>
            <a:r>
              <a:rPr lang="en-US" dirty="0"/>
              <a:t>Set the Interpolate property to Interpolate</a:t>
            </a:r>
          </a:p>
          <a:p>
            <a:pPr lvl="2"/>
            <a:r>
              <a:rPr lang="en-US" dirty="0"/>
              <a:t>(Interpolation can be useful to control jerky movement. With </a:t>
            </a:r>
            <a:r>
              <a:rPr lang="en-US" i="1" dirty="0"/>
              <a:t>interpolate</a:t>
            </a:r>
            <a:r>
              <a:rPr lang="en-US" dirty="0"/>
              <a:t> mode, motion is smoothed based on the object's positions in previous frames)</a:t>
            </a:r>
          </a:p>
          <a:p>
            <a:pPr lvl="1"/>
            <a:r>
              <a:rPr lang="en-US" dirty="0"/>
              <a:t>Freeze rotation around axis Z</a:t>
            </a:r>
          </a:p>
          <a:p>
            <a:r>
              <a:rPr lang="en-US" dirty="0"/>
              <a:t>Create a </a:t>
            </a:r>
            <a:r>
              <a:rPr lang="en-US" dirty="0" smtClean="0"/>
              <a:t>BoxCollider2D </a:t>
            </a:r>
            <a:r>
              <a:rPr lang="en-US" dirty="0"/>
              <a:t>(see Lab 1)</a:t>
            </a:r>
          </a:p>
          <a:p>
            <a:pPr lvl="1"/>
            <a:r>
              <a:rPr lang="en-US" dirty="0"/>
              <a:t>So that the player can interact with other objects, like the ground he stands on</a:t>
            </a:r>
          </a:p>
        </p:txBody>
      </p:sp>
    </p:spTree>
    <p:extLst>
      <p:ext uri="{BB962C8B-B14F-4D97-AF65-F5344CB8AC3E}">
        <p14:creationId xmlns:p14="http://schemas.microsoft.com/office/powerpoint/2010/main" val="56363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#9 - Create the Player (Cont.)</a:t>
            </a:r>
            <a:endParaRPr lang="ar-EG" dirty="0"/>
          </a:p>
        </p:txBody>
      </p:sp>
      <p:sp>
        <p:nvSpPr>
          <p:cNvPr id="3" name="Content Placeholder 2"/>
          <p:cNvSpPr>
            <a:spLocks noGrp="1"/>
          </p:cNvSpPr>
          <p:nvPr>
            <p:ph idx="1"/>
          </p:nvPr>
        </p:nvSpPr>
        <p:spPr>
          <a:xfrm>
            <a:off x="838200" y="1825625"/>
            <a:ext cx="10515600" cy="4653552"/>
          </a:xfrm>
        </p:spPr>
        <p:txBody>
          <a:bodyPr>
            <a:normAutofit/>
          </a:bodyPr>
          <a:lstStyle/>
          <a:p>
            <a:r>
              <a:rPr lang="en-US" dirty="0"/>
              <a:t>Adjust the Layers</a:t>
            </a:r>
          </a:p>
          <a:p>
            <a:pPr lvl="1"/>
            <a:r>
              <a:rPr lang="en-US" dirty="0"/>
              <a:t>Create a layer for solid ground that you want the </a:t>
            </a:r>
            <a:endParaRPr lang="en-US" dirty="0" smtClean="0"/>
          </a:p>
          <a:p>
            <a:pPr marL="457200" lvl="1" indent="0">
              <a:buNone/>
            </a:pPr>
            <a:r>
              <a:rPr lang="en-US" dirty="0" smtClean="0"/>
              <a:t>character </a:t>
            </a:r>
            <a:r>
              <a:rPr lang="en-US" dirty="0"/>
              <a:t>to land on. Name it Ground</a:t>
            </a:r>
          </a:p>
          <a:p>
            <a:pPr lvl="1"/>
            <a:r>
              <a:rPr lang="en-US" dirty="0"/>
              <a:t>Create a layer for the character(s) that can interact with </a:t>
            </a:r>
            <a:endParaRPr lang="en-US" dirty="0" smtClean="0"/>
          </a:p>
          <a:p>
            <a:pPr marL="457200" lvl="1" indent="0">
              <a:buNone/>
            </a:pPr>
            <a:r>
              <a:rPr lang="en-US" dirty="0" smtClean="0"/>
              <a:t>the </a:t>
            </a:r>
            <a:r>
              <a:rPr lang="en-US" dirty="0"/>
              <a:t>ground. Name it Player</a:t>
            </a:r>
          </a:p>
          <a:p>
            <a:pPr lvl="1"/>
            <a:r>
              <a:rPr lang="en-US" dirty="0"/>
              <a:t>After you’ve created those layers, select the Ground </a:t>
            </a:r>
            <a:endParaRPr lang="en-US" dirty="0" smtClean="0"/>
          </a:p>
          <a:p>
            <a:pPr marL="457200" lvl="1" indent="0">
              <a:buNone/>
            </a:pPr>
            <a:r>
              <a:rPr lang="en-US" dirty="0" smtClean="0"/>
              <a:t>layer </a:t>
            </a:r>
            <a:r>
              <a:rPr lang="en-US" dirty="0"/>
              <a:t>for all grounds, and Player for your character</a:t>
            </a:r>
          </a:p>
        </p:txBody>
      </p:sp>
      <p:pic>
        <p:nvPicPr>
          <p:cNvPr id="4" name="Picture 3"/>
          <p:cNvPicPr>
            <a:picLocks noChangeAspect="1"/>
          </p:cNvPicPr>
          <p:nvPr/>
        </p:nvPicPr>
        <p:blipFill>
          <a:blip r:embed="rId2"/>
          <a:stretch>
            <a:fillRect/>
          </a:stretch>
        </p:blipFill>
        <p:spPr>
          <a:xfrm>
            <a:off x="8694028" y="1825625"/>
            <a:ext cx="3181350" cy="3133725"/>
          </a:xfrm>
          <a:prstGeom prst="rect">
            <a:avLst/>
          </a:prstGeom>
        </p:spPr>
      </p:pic>
    </p:spTree>
    <p:extLst>
      <p:ext uri="{BB962C8B-B14F-4D97-AF65-F5344CB8AC3E}">
        <p14:creationId xmlns:p14="http://schemas.microsoft.com/office/powerpoint/2010/main" val="538926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#10 - Adding a Script </a:t>
            </a:r>
            <a:r>
              <a:rPr lang="en-US" dirty="0" smtClean="0"/>
              <a:t/>
            </a:r>
            <a:br>
              <a:rPr lang="en-US" dirty="0" smtClean="0"/>
            </a:br>
            <a:r>
              <a:rPr lang="en-US" dirty="0" smtClean="0"/>
              <a:t>to </a:t>
            </a:r>
            <a:r>
              <a:rPr lang="en-US" dirty="0"/>
              <a:t>Your Player</a:t>
            </a:r>
            <a:endParaRPr lang="ar-EG" dirty="0"/>
          </a:p>
        </p:txBody>
      </p:sp>
      <p:sp>
        <p:nvSpPr>
          <p:cNvPr id="3" name="Content Placeholder 2"/>
          <p:cNvSpPr>
            <a:spLocks noGrp="1"/>
          </p:cNvSpPr>
          <p:nvPr>
            <p:ph idx="1"/>
          </p:nvPr>
        </p:nvSpPr>
        <p:spPr>
          <a:xfrm>
            <a:off x="838200" y="1825625"/>
            <a:ext cx="10515600" cy="4653552"/>
          </a:xfrm>
        </p:spPr>
        <p:txBody>
          <a:bodyPr>
            <a:normAutofit/>
          </a:bodyPr>
          <a:lstStyle/>
          <a:p>
            <a:pPr marL="0" indent="0">
              <a:buNone/>
            </a:pPr>
            <a:endParaRPr lang="en-US" sz="2400" dirty="0"/>
          </a:p>
          <a:p>
            <a:r>
              <a:rPr lang="en-US" sz="2400" dirty="0"/>
              <a:t>To write code for the player, we must add a script </a:t>
            </a:r>
            <a:r>
              <a:rPr lang="en-US" sz="2400" dirty="0" smtClean="0"/>
              <a:t>component</a:t>
            </a:r>
            <a:r>
              <a:rPr lang="en-US" sz="2400" dirty="0"/>
              <a:t>. </a:t>
            </a:r>
          </a:p>
          <a:p>
            <a:r>
              <a:rPr lang="en-US" sz="2400" dirty="0"/>
              <a:t>Go to Add Component&gt;New Script&gt;C Sharp</a:t>
            </a:r>
          </a:p>
          <a:p>
            <a:r>
              <a:rPr lang="en-US" sz="2400" dirty="0"/>
              <a:t>Name the script </a:t>
            </a:r>
            <a:r>
              <a:rPr lang="en-US" sz="2400" dirty="0" err="1"/>
              <a:t>PlayerController</a:t>
            </a:r>
            <a:r>
              <a:rPr lang="en-US" sz="2400" dirty="0"/>
              <a:t> then Create</a:t>
            </a:r>
          </a:p>
          <a:p>
            <a:r>
              <a:rPr lang="en-US" sz="2400" dirty="0"/>
              <a:t>Drag the new script file to the Script property </a:t>
            </a:r>
            <a:r>
              <a:rPr lang="en-US" sz="2400" dirty="0" smtClean="0"/>
              <a:t>in </a:t>
            </a:r>
            <a:r>
              <a:rPr lang="en-US" sz="2400" dirty="0"/>
              <a:t>Inspector window</a:t>
            </a:r>
          </a:p>
          <a:p>
            <a:r>
              <a:rPr lang="en-US" sz="2400" dirty="0"/>
              <a:t>Double-click the script file in Project window</a:t>
            </a:r>
          </a:p>
          <a:p>
            <a:r>
              <a:rPr lang="en-US" sz="2400" dirty="0"/>
              <a:t>Visual Studio </a:t>
            </a:r>
            <a:r>
              <a:rPr lang="en-US" sz="2400" dirty="0" smtClean="0"/>
              <a:t>should open by default</a:t>
            </a:r>
          </a:p>
          <a:p>
            <a:pPr lvl="1"/>
            <a:r>
              <a:rPr lang="en-US" sz="2000" dirty="0" smtClean="0"/>
              <a:t>If it doesn’t, go to Edit&gt;Preferences&gt;External Tools&gt;External Script Editor&gt;</a:t>
            </a:r>
          </a:p>
          <a:p>
            <a:pPr marL="457200" lvl="1" indent="0">
              <a:buNone/>
            </a:pPr>
            <a:r>
              <a:rPr lang="en-US" sz="2000" dirty="0" smtClean="0"/>
              <a:t>Click the dropdown list&gt;Browse&gt;Program Files(x86)&gt;Microsoft Visual Studio&gt;</a:t>
            </a:r>
          </a:p>
          <a:p>
            <a:pPr marL="457200" lvl="1" indent="0">
              <a:buNone/>
            </a:pPr>
            <a:r>
              <a:rPr lang="en-US" sz="2000" dirty="0" smtClean="0"/>
              <a:t>2019&gt;Common7&gt;IDE&gt;</a:t>
            </a:r>
            <a:r>
              <a:rPr lang="en-US" sz="2000" dirty="0" err="1" smtClean="0"/>
              <a:t>devenv</a:t>
            </a:r>
            <a:endParaRPr lang="en-US" sz="2400" dirty="0"/>
          </a:p>
          <a:p>
            <a:endParaRPr lang="en-US" sz="2400" dirty="0"/>
          </a:p>
          <a:p>
            <a:endParaRPr lang="en-US" sz="2400" dirty="0"/>
          </a:p>
        </p:txBody>
      </p:sp>
      <p:pic>
        <p:nvPicPr>
          <p:cNvPr id="5" name="Picture 4"/>
          <p:cNvPicPr>
            <a:picLocks noChangeAspect="1"/>
          </p:cNvPicPr>
          <p:nvPr/>
        </p:nvPicPr>
        <p:blipFill>
          <a:blip r:embed="rId2"/>
          <a:stretch>
            <a:fillRect/>
          </a:stretch>
        </p:blipFill>
        <p:spPr>
          <a:xfrm>
            <a:off x="9401351" y="692331"/>
            <a:ext cx="2655824" cy="3729957"/>
          </a:xfrm>
          <a:prstGeom prst="rect">
            <a:avLst/>
          </a:prstGeom>
        </p:spPr>
      </p:pic>
      <p:pic>
        <p:nvPicPr>
          <p:cNvPr id="6" name="Picture 5"/>
          <p:cNvPicPr>
            <a:picLocks noChangeAspect="1"/>
          </p:cNvPicPr>
          <p:nvPr/>
        </p:nvPicPr>
        <p:blipFill>
          <a:blip r:embed="rId3"/>
          <a:stretch>
            <a:fillRect/>
          </a:stretch>
        </p:blipFill>
        <p:spPr>
          <a:xfrm>
            <a:off x="9401351" y="4715057"/>
            <a:ext cx="2655824" cy="1899057"/>
          </a:xfrm>
          <a:prstGeom prst="rect">
            <a:avLst/>
          </a:prstGeom>
        </p:spPr>
      </p:pic>
    </p:spTree>
    <p:extLst>
      <p:ext uri="{BB962C8B-B14F-4D97-AF65-F5344CB8AC3E}">
        <p14:creationId xmlns:p14="http://schemas.microsoft.com/office/powerpoint/2010/main" val="580037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sp>
        <p:nvSpPr>
          <p:cNvPr id="3" name="Content Placeholder 2"/>
          <p:cNvSpPr>
            <a:spLocks noGrp="1"/>
          </p:cNvSpPr>
          <p:nvPr>
            <p:ph idx="1"/>
          </p:nvPr>
        </p:nvSpPr>
        <p:spPr/>
        <p:txBody>
          <a:bodyPr/>
          <a:lstStyle/>
          <a:p>
            <a:endParaRPr lang="ar-EG" dirty="0"/>
          </a:p>
        </p:txBody>
      </p:sp>
      <p:pic>
        <p:nvPicPr>
          <p:cNvPr id="5" name="Picture 4"/>
          <p:cNvPicPr>
            <a:picLocks noChangeAspect="1"/>
          </p:cNvPicPr>
          <p:nvPr/>
        </p:nvPicPr>
        <p:blipFill>
          <a:blip r:embed="rId2"/>
          <a:stretch>
            <a:fillRect/>
          </a:stretch>
        </p:blipFill>
        <p:spPr>
          <a:xfrm>
            <a:off x="1481398" y="0"/>
            <a:ext cx="9140673" cy="6814583"/>
          </a:xfrm>
          <a:prstGeom prst="rect">
            <a:avLst/>
          </a:prstGeom>
        </p:spPr>
      </p:pic>
    </p:spTree>
    <p:extLst>
      <p:ext uri="{BB962C8B-B14F-4D97-AF65-F5344CB8AC3E}">
        <p14:creationId xmlns:p14="http://schemas.microsoft.com/office/powerpoint/2010/main" val="25994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#10 - Adding a Script to Your Player (Cont.)</a:t>
            </a:r>
            <a:endParaRPr lang="ar-EG" dirty="0"/>
          </a:p>
        </p:txBody>
      </p:sp>
      <p:sp>
        <p:nvSpPr>
          <p:cNvPr id="3" name="Content Placeholder 2"/>
          <p:cNvSpPr>
            <a:spLocks noGrp="1"/>
          </p:cNvSpPr>
          <p:nvPr>
            <p:ph idx="1"/>
          </p:nvPr>
        </p:nvSpPr>
        <p:spPr/>
        <p:txBody>
          <a:bodyPr>
            <a:normAutofit/>
          </a:bodyPr>
          <a:lstStyle/>
          <a:p>
            <a:r>
              <a:rPr lang="en-US" sz="2400" b="1" dirty="0"/>
              <a:t>In Visual Studio, inside the default </a:t>
            </a:r>
            <a:r>
              <a:rPr lang="en-US" sz="2400" b="1" dirty="0" err="1"/>
              <a:t>MonoBehaviour</a:t>
            </a:r>
            <a:r>
              <a:rPr lang="en-US" sz="2400" b="1" dirty="0"/>
              <a:t> class, we will need to declare a few variables:</a:t>
            </a:r>
          </a:p>
        </p:txBody>
      </p:sp>
      <p:pic>
        <p:nvPicPr>
          <p:cNvPr id="5" name="Picture 4"/>
          <p:cNvPicPr>
            <a:picLocks noChangeAspect="1"/>
          </p:cNvPicPr>
          <p:nvPr/>
        </p:nvPicPr>
        <p:blipFill>
          <a:blip r:embed="rId2"/>
          <a:stretch>
            <a:fillRect/>
          </a:stretch>
        </p:blipFill>
        <p:spPr>
          <a:xfrm>
            <a:off x="838200" y="2562635"/>
            <a:ext cx="10446962" cy="3132769"/>
          </a:xfrm>
          <a:prstGeom prst="rect">
            <a:avLst/>
          </a:prstGeom>
        </p:spPr>
      </p:pic>
    </p:spTree>
    <p:extLst>
      <p:ext uri="{BB962C8B-B14F-4D97-AF65-F5344CB8AC3E}">
        <p14:creationId xmlns:p14="http://schemas.microsoft.com/office/powerpoint/2010/main" val="2425789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1122</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Trebuchet MS</vt:lpstr>
      <vt:lpstr>Office Theme</vt:lpstr>
      <vt:lpstr>Player creation, and basic movement </vt:lpstr>
      <vt:lpstr>2D Games and Dimensions</vt:lpstr>
      <vt:lpstr>Exercise #9 - Create the Player  GameObject</vt:lpstr>
      <vt:lpstr>PowerPoint Presentation</vt:lpstr>
      <vt:lpstr>Exercise #9 - Create the Player (Cont.)</vt:lpstr>
      <vt:lpstr>Exercise #9 - Create the Player (Cont.)</vt:lpstr>
      <vt:lpstr>Exercise #10 - Adding a Script  to Your Player</vt:lpstr>
      <vt:lpstr>PowerPoint Presentation</vt:lpstr>
      <vt:lpstr>Exercise #10 - Adding a Script to Your Player (Cont.)</vt:lpstr>
      <vt:lpstr>Exercise #10 - Adding a Script to Your Player (Cont.)</vt:lpstr>
      <vt:lpstr>Exercise #10 - Adding a Script to Your Player (Cont.)</vt:lpstr>
      <vt:lpstr>Exercise #10 - Adding a Script to Your Player (Cont.)</vt:lpstr>
      <vt:lpstr>PowerPoint Presentation</vt:lpstr>
      <vt:lpstr>Exercise #10 - Adding a Script to Your Player (Cont.)</vt:lpstr>
      <vt:lpstr>Exercise #10 - Adding a Script to Your Player (Cont.)</vt:lpstr>
      <vt:lpstr>Exercise #10 - Adding a Script to Your Player (Cont.)</vt:lpstr>
      <vt:lpstr>Exercise #10 - Adding a Script to Your Player (Cont.)</vt:lpstr>
      <vt:lpstr>Exercise #10 - Adding a Script to Your Player (Cont.)</vt:lpstr>
      <vt:lpstr>Exercise #10 - Adding a Script to Your Player (Cont.)</vt:lpstr>
      <vt:lpstr>Exercise #10 - Adding a Script to Your Player (Cont.)</vt:lpstr>
      <vt:lpstr>Useful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Unity’s 2D Environment</dc:title>
  <dc:creator>Sarah Amer</dc:creator>
  <cp:lastModifiedBy>SARA</cp:lastModifiedBy>
  <cp:revision>74</cp:revision>
  <dcterms:created xsi:type="dcterms:W3CDTF">2021-10-05T07:10:25Z</dcterms:created>
  <dcterms:modified xsi:type="dcterms:W3CDTF">2022-11-24T15:43:59Z</dcterms:modified>
</cp:coreProperties>
</file>