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IBM Plex Serif" charset="1" panose="02060503050406000203"/>
      <p:regular r:id="rId24"/>
    </p:embeddedFont>
    <p:embeddedFont>
      <p:font typeface="IBM Plex Sans" charset="1" panose="020B0503050203000203"/>
      <p:regular r:id="rId25"/>
    </p:embeddedFont>
    <p:embeddedFont>
      <p:font typeface="Aileron" charset="1" panose="00000500000000000000"/>
      <p:regular r:id="rId26"/>
    </p:embeddedFont>
    <p:embeddedFont>
      <p:font typeface="IBM Plex Sans Bold" charset="1" panose="020B08030502030002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83557" y="3413093"/>
            <a:ext cx="11920887" cy="2605844"/>
            <a:chOff x="0" y="0"/>
            <a:chExt cx="15894516" cy="347445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48953"/>
              <a:ext cx="15894516" cy="1725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 NTT Stock Price Forecasting using time series forecasting models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23792"/>
              <a:ext cx="15894516" cy="1234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8"/>
                </a:lnSpc>
              </a:pPr>
              <a:r>
                <a:rPr lang="en-US" sz="6728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Stock Price Prediction Model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329" y="683329"/>
            <a:ext cx="1187617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Technical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3329" y="2252649"/>
            <a:ext cx="16575971" cy="6750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Models Used:</a:t>
            </a:r>
          </a:p>
          <a:p>
            <a:pPr algn="l">
              <a:lnSpc>
                <a:spcPts val="2111"/>
              </a:lnSpc>
            </a:pP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ARIMA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Selected f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or its ability to handle trends and seasonality in time series data.</a:t>
            </a: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LSTM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(Long Short-Term Memory): Chosen for its capability to capture long-term dependencies in stock price data.</a:t>
            </a: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GRU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(Gated Recurrent Unit): Similar to LSTM but comput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ationally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more efficient, allowing quicker training.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 Preprocessing:</a:t>
            </a:r>
          </a:p>
          <a:p>
            <a:pPr algn="l">
              <a:lnSpc>
                <a:spcPts val="1599"/>
              </a:lnSpc>
            </a:pP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the scaled dataset, MinMaxScaler was used to normalize stock prices between 0 and 1.</a:t>
            </a: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the unscaled dataset, raw stock prices were used directly for modeling.</a:t>
            </a:r>
          </a:p>
          <a:p>
            <a:pPr algn="l">
              <a:lnSpc>
                <a:spcPts val="41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329" y="856015"/>
            <a:ext cx="1187617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Evaluation Metrics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3329" y="2227980"/>
            <a:ext cx="16575971" cy="724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Evaluation Metrics Used:</a:t>
            </a:r>
          </a:p>
          <a:p>
            <a:pPr algn="l">
              <a:lnSpc>
                <a:spcPts val="1823"/>
              </a:lnSpc>
            </a:pP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MSE (Mean Squared Err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or)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Measures the average squared difference between predicted and actual prices.</a:t>
            </a: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MAE (Mean Absolute Error):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Measures the average absolute difference between predicted and actual prices.</a:t>
            </a: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R-squ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ared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: Measures how well the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model explains the variance in the stock prices.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Why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These Metrics?</a:t>
            </a:r>
          </a:p>
          <a:p>
            <a:pPr algn="l">
              <a:lnSpc>
                <a:spcPts val="1695"/>
              </a:lnSpc>
            </a:pP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MSE and MAE provide a good measure of prediction accuracy, where lower values indicate better performance.</a:t>
            </a: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R-squa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red helps determine how much variance in the stock prices is explained by the model.</a:t>
            </a:r>
          </a:p>
          <a:p>
            <a:pPr algn="l">
              <a:lnSpc>
                <a:spcPts val="41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329" y="856015"/>
            <a:ext cx="1187617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Hypotheses Tested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3329" y="2227980"/>
            <a:ext cx="16575971" cy="773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Hyp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othesis 1: Scaling Data Improves Performance:</a:t>
            </a:r>
          </a:p>
          <a:p>
            <a:pPr algn="l">
              <a:lnSpc>
                <a:spcPts val="4159"/>
              </a:lnSpc>
            </a:pP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Hypothesis: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Using scaled data (via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axSc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ale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r)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uld enhance the performance of deep learning models (LSTM, GRU) compared to unscaled data.</a:t>
            </a:r>
          </a:p>
          <a:p>
            <a:pPr algn="l">
              <a:lnSpc>
                <a:spcPts val="1599"/>
              </a:lnSpc>
            </a:pP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Result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Scaled data gives better prediction (less MAE, MSE values) than unscaled data.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Hypothesis 2: LSTM and GRU Perform Better Than ARIMA:</a:t>
            </a:r>
          </a:p>
          <a:p>
            <a:pPr algn="l">
              <a:lnSpc>
                <a:spcPts val="4159"/>
              </a:lnSpc>
            </a:pP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Hypothesi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s: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LSTM an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 GRU will outperform ARIMA due to their ability to handle non-linearities in the stock price data.</a:t>
            </a:r>
          </a:p>
          <a:p>
            <a:pPr algn="l">
              <a:lnSpc>
                <a:spcPts val="1599"/>
              </a:lnSpc>
            </a:pP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Result: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GRU, LSTM perform better than ARIMA on both scaled and unscaled dataset.</a:t>
            </a:r>
          </a:p>
          <a:p>
            <a:pPr algn="l">
              <a:lnSpc>
                <a:spcPts val="41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329" y="970315"/>
            <a:ext cx="15527239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 Result 1: Scaling Data for LSTM and GRU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3329" y="1770900"/>
            <a:ext cx="17291382" cy="366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Objective: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l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test whether scaling the dataset improves the accuracy of the deep learning models.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Outcome: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9020" y="4400452"/>
            <a:ext cx="7800000" cy="5630546"/>
          </a:xfrm>
          <a:custGeom>
            <a:avLst/>
            <a:gdLst/>
            <a:ahLst/>
            <a:cxnLst/>
            <a:rect r="r" b="b" t="t" l="l"/>
            <a:pathLst>
              <a:path h="5630546" w="7800000">
                <a:moveTo>
                  <a:pt x="0" y="0"/>
                </a:moveTo>
                <a:lnTo>
                  <a:pt x="7800000" y="0"/>
                </a:lnTo>
                <a:lnTo>
                  <a:pt x="7800000" y="5630546"/>
                </a:lnTo>
                <a:lnTo>
                  <a:pt x="0" y="5630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29020" y="4400452"/>
            <a:ext cx="7800000" cy="5630546"/>
          </a:xfrm>
          <a:custGeom>
            <a:avLst/>
            <a:gdLst/>
            <a:ahLst/>
            <a:cxnLst/>
            <a:rect r="r" b="b" t="t" l="l"/>
            <a:pathLst>
              <a:path h="5630546" w="7800000">
                <a:moveTo>
                  <a:pt x="0" y="0"/>
                </a:moveTo>
                <a:lnTo>
                  <a:pt x="7800000" y="0"/>
                </a:lnTo>
                <a:lnTo>
                  <a:pt x="7800000" y="5630546"/>
                </a:lnTo>
                <a:lnTo>
                  <a:pt x="0" y="56305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329" y="970315"/>
            <a:ext cx="15527239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 Result 1: Scaling Data for LSTM and GRU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3329" y="2214948"/>
            <a:ext cx="16378616" cy="471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Outcome:</a:t>
            </a:r>
          </a:p>
          <a:p>
            <a:pPr algn="l">
              <a:lnSpc>
                <a:spcPts val="4159"/>
              </a:lnSpc>
            </a:pP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Scaled models perform better than Unscaled models as they have overall less MAPE value. 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Unscaled Deep Learning  models overfit the data. 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Scaled models have MAPE of 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&lt;1.5%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which implies good predictions. 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329" y="855337"/>
            <a:ext cx="15527239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 Result 2: Comparing ARIMA, LSTM, and GRU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611074"/>
            <a:ext cx="7543646" cy="5675926"/>
          </a:xfrm>
          <a:custGeom>
            <a:avLst/>
            <a:gdLst/>
            <a:ahLst/>
            <a:cxnLst/>
            <a:rect r="r" b="b" t="t" l="l"/>
            <a:pathLst>
              <a:path h="5675926" w="7543646">
                <a:moveTo>
                  <a:pt x="0" y="0"/>
                </a:moveTo>
                <a:lnTo>
                  <a:pt x="7543646" y="0"/>
                </a:lnTo>
                <a:lnTo>
                  <a:pt x="7543646" y="5675926"/>
                </a:lnTo>
                <a:lnTo>
                  <a:pt x="0" y="5675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3329" y="2526419"/>
            <a:ext cx="17340720" cy="314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Objec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iv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 </a:t>
            </a:r>
          </a:p>
          <a:p>
            <a:pPr algn="l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mp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 the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form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raditional ARIMA wit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 deep learning models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(LSTM and GRU)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Outcome: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776075" y="4611074"/>
            <a:ext cx="7434493" cy="5675926"/>
          </a:xfrm>
          <a:custGeom>
            <a:avLst/>
            <a:gdLst/>
            <a:ahLst/>
            <a:cxnLst/>
            <a:rect r="r" b="b" t="t" l="l"/>
            <a:pathLst>
              <a:path h="5675926" w="7434493">
                <a:moveTo>
                  <a:pt x="0" y="0"/>
                </a:moveTo>
                <a:lnTo>
                  <a:pt x="7434493" y="0"/>
                </a:lnTo>
                <a:lnTo>
                  <a:pt x="7434493" y="5675926"/>
                </a:lnTo>
                <a:lnTo>
                  <a:pt x="0" y="56759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329" y="855337"/>
            <a:ext cx="15527239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 Result 2: Comparing ARIMA, LSTM, and GRU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3329" y="2768282"/>
            <a:ext cx="17340720" cy="471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Outcome:</a:t>
            </a:r>
          </a:p>
          <a:p>
            <a:pPr algn="l">
              <a:lnSpc>
                <a:spcPts val="4159"/>
              </a:lnSpc>
            </a:pP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LSTM , GRU perform better on Scaled dataset while overfitting on unscaled dataset. 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ARIMA performs well on both the models. 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Overall , DL models : LSTM and GRU with Scaled data perform the best. 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3991" y="1028700"/>
            <a:ext cx="1552723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6015" y="2253110"/>
            <a:ext cx="15835891" cy="773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Summary:</a:t>
            </a:r>
          </a:p>
          <a:p>
            <a:pPr algn="l">
              <a:lnSpc>
                <a:spcPts val="1599"/>
              </a:lnSpc>
            </a:pP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ARIMA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w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rked well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c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apturi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ng trends in the data and performed really well as the data was stationary. </a:t>
            </a: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LSTM and GRU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showed better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results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on 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scaled data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especially f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or capturi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ng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non-line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 patt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erns in stock prices but overfitted the unscaled  data. </a:t>
            </a: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caling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helped improve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perform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nce, but unscaled da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 still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yielded competitive results.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Futu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 Outl</a:t>
            </a: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ook:</a:t>
            </a:r>
          </a:p>
          <a:p>
            <a:pPr algn="l">
              <a:lnSpc>
                <a:spcPts val="1599"/>
              </a:lnSpc>
            </a:pP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rying hybrid mod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els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(ARIMA + LSTM), further hyperparameter tuning to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fur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 improve accurac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y.</a:t>
            </a:r>
          </a:p>
          <a:p>
            <a:pPr algn="l" marL="1381755" indent="-460585" lvl="2">
              <a:lnSpc>
                <a:spcPts val="415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Investigate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exte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rnal market factors an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integrate the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 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 features in future mode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ls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  <a:p>
            <a:pPr algn="l">
              <a:lnSpc>
                <a:spcPts val="41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47608" y="4182975"/>
            <a:ext cx="11392785" cy="2217082"/>
            <a:chOff x="0" y="0"/>
            <a:chExt cx="15190380" cy="295611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1"/>
              <a:ext cx="15190380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Thank you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17957"/>
              <a:ext cx="15190380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17189" y="-4540597"/>
            <a:ext cx="9633254" cy="8424719"/>
          </a:xfrm>
          <a:custGeom>
            <a:avLst/>
            <a:gdLst/>
            <a:ahLst/>
            <a:cxnLst/>
            <a:rect r="r" b="b" t="t" l="l"/>
            <a:pathLst>
              <a:path h="8424719" w="9633254">
                <a:moveTo>
                  <a:pt x="0" y="0"/>
                </a:moveTo>
                <a:lnTo>
                  <a:pt x="9633254" y="0"/>
                </a:lnTo>
                <a:lnTo>
                  <a:pt x="9633254" y="8424718"/>
                </a:lnTo>
                <a:lnTo>
                  <a:pt x="0" y="8424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321" y="785713"/>
            <a:ext cx="990262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Myself 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166282" y="2376204"/>
          <a:ext cx="13401853" cy="7117872"/>
        </p:xfrm>
        <a:graphic>
          <a:graphicData uri="http://schemas.openxmlformats.org/drawingml/2006/table">
            <a:tbl>
              <a:tblPr/>
              <a:tblGrid>
                <a:gridCol w="13401853"/>
              </a:tblGrid>
              <a:tr h="20792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555555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Pranav, final-year CSE student at IIT Jodhpur with experience as a Data Scientist intern and researcher, working on AI, machine learning, and real-world applications.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6795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555555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Curious, analytical, and passionate about AI; </a:t>
                      </a:r>
                      <a:endParaRPr lang="en-US" sz="1100"/>
                    </a:p>
                    <a:p>
                      <a:pPr algn="ctr">
                        <a:lnSpc>
                          <a:spcPts val="4479"/>
                        </a:lnSpc>
                      </a:pPr>
                      <a:r>
                        <a:rPr lang="en-US" sz="3199">
                          <a:solidFill>
                            <a:srgbClr val="555555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skilled at solving complex problems and adapting quickly.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6795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555555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Team player with good communication skills, enjoying collaborative work and contributing to shared goals.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6795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555555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Fascinated by Japan’s work and culture, drawn to their focus on precision, dedication, and continuous improvement.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5568135" y="-2323061"/>
            <a:ext cx="8793964" cy="5420280"/>
          </a:xfrm>
          <a:custGeom>
            <a:avLst/>
            <a:gdLst/>
            <a:ahLst/>
            <a:cxnLst/>
            <a:rect r="r" b="b" t="t" l="l"/>
            <a:pathLst>
              <a:path h="5420280" w="8793964">
                <a:moveTo>
                  <a:pt x="0" y="0"/>
                </a:moveTo>
                <a:lnTo>
                  <a:pt x="8793964" y="0"/>
                </a:lnTo>
                <a:lnTo>
                  <a:pt x="8793964" y="5420280"/>
                </a:lnTo>
                <a:lnTo>
                  <a:pt x="0" y="5420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329" y="514350"/>
            <a:ext cx="990262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Background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3329" y="2499343"/>
            <a:ext cx="16575971" cy="628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Stock Price Prediction Importance:</a:t>
            </a:r>
          </a:p>
          <a:p>
            <a:pPr algn="l">
              <a:lnSpc>
                <a:spcPts val="4159"/>
              </a:lnSpc>
              <a:spcBef>
                <a:spcPct val="0"/>
              </a:spcBef>
            </a:pP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Stock prices are influenced by various factors such as market trends, economic indicators, and company performance.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Accurate prediction models provide key insights for investors, allowing them to make informed decisions.</a:t>
            </a:r>
          </a:p>
          <a:p>
            <a:pPr algn="l">
              <a:lnSpc>
                <a:spcPts val="4159"/>
              </a:lnSpc>
              <a:spcBef>
                <a:spcPct val="0"/>
              </a:spcBef>
            </a:pPr>
          </a:p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Challenges:</a:t>
            </a:r>
          </a:p>
          <a:p>
            <a:pPr algn="l">
              <a:lnSpc>
                <a:spcPts val="4159"/>
              </a:lnSpc>
              <a:spcBef>
                <a:spcPct val="0"/>
              </a:spcBef>
            </a:pP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series forecasting involves handling noisy and non-stationary data.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complexity of predicting future prices is compounded by factors like seasonality, volatility, and external influences.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329" y="514350"/>
            <a:ext cx="1187617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Analysis Results (EDA)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3329" y="2434860"/>
            <a:ext cx="16575971" cy="733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32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Stock Price Analysis :</a:t>
            </a:r>
          </a:p>
          <a:p>
            <a:pPr algn="l">
              <a:lnSpc>
                <a:spcPts val="2527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</a:t>
            </a: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ock Prices (¥)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Average Closing Price: ¥92.18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Minimum Closing Price: ¥33.00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Maximum Closing Price: ¥305.90</a:t>
            </a:r>
          </a:p>
          <a:p>
            <a:pPr algn="l">
              <a:lnSpc>
                <a:spcPts val="1951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data indicates a significant fluctuation in stock prices over the period.</a:t>
            </a:r>
          </a:p>
          <a:p>
            <a:pPr algn="l">
              <a:lnSpc>
                <a:spcPts val="2175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Trading</a:t>
            </a: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Volume: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Average Volume: 172.67 million shares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Standard Deviation: High, indicating variability in trading activity.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rading activity shows significant day-to-day shifts.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73992" y="2068012"/>
            <a:ext cx="11301259" cy="5608250"/>
          </a:xfrm>
          <a:custGeom>
            <a:avLst/>
            <a:gdLst/>
            <a:ahLst/>
            <a:cxnLst/>
            <a:rect r="r" b="b" t="t" l="l"/>
            <a:pathLst>
              <a:path h="5608250" w="11301259">
                <a:moveTo>
                  <a:pt x="0" y="0"/>
                </a:moveTo>
                <a:lnTo>
                  <a:pt x="11301259" y="0"/>
                </a:lnTo>
                <a:lnTo>
                  <a:pt x="11301259" y="5608250"/>
                </a:lnTo>
                <a:lnTo>
                  <a:pt x="0" y="5608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3329" y="514350"/>
            <a:ext cx="1187617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Analysis Results (EDA)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34823" y="8713913"/>
            <a:ext cx="11221760" cy="50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 is a big fluctuation in the stock prices over the timeframe.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97554" y="7795703"/>
            <a:ext cx="4092893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Closing price vs Date Plot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329" y="514350"/>
            <a:ext cx="1187617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Analysis Results (EDA)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51861" y="2123661"/>
            <a:ext cx="6565209" cy="5082442"/>
          </a:xfrm>
          <a:custGeom>
            <a:avLst/>
            <a:gdLst/>
            <a:ahLst/>
            <a:cxnLst/>
            <a:rect r="r" b="b" t="t" l="l"/>
            <a:pathLst>
              <a:path h="5082442" w="6565209">
                <a:moveTo>
                  <a:pt x="0" y="0"/>
                </a:moveTo>
                <a:lnTo>
                  <a:pt x="6565209" y="0"/>
                </a:lnTo>
                <a:lnTo>
                  <a:pt x="6565209" y="5082442"/>
                </a:lnTo>
                <a:lnTo>
                  <a:pt x="0" y="5082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3329" y="5954956"/>
            <a:ext cx="16575971" cy="512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9"/>
              </a:lnSpc>
            </a:pP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Daily Percentage Change</a:t>
            </a:r>
          </a:p>
          <a:p>
            <a:pPr algn="l">
              <a:lnSpc>
                <a:spcPts val="1599"/>
              </a:lnSpc>
            </a:pP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Average Change: 0.02%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Range: -14.74% to 16.25%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wide range in daily percentage changes highlights notable market volatility.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20654" y="1898486"/>
            <a:ext cx="5805289" cy="5087109"/>
          </a:xfrm>
          <a:custGeom>
            <a:avLst/>
            <a:gdLst/>
            <a:ahLst/>
            <a:cxnLst/>
            <a:rect r="r" b="b" t="t" l="l"/>
            <a:pathLst>
              <a:path h="5087109" w="5805289">
                <a:moveTo>
                  <a:pt x="0" y="0"/>
                </a:moveTo>
                <a:lnTo>
                  <a:pt x="5805289" y="0"/>
                </a:lnTo>
                <a:lnTo>
                  <a:pt x="5805289" y="5087109"/>
                </a:lnTo>
                <a:lnTo>
                  <a:pt x="0" y="50871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3329" y="514350"/>
            <a:ext cx="1187617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Analysis Results (EDA)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979" y="6947495"/>
            <a:ext cx="17950042" cy="364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Correlation Matrix Analysis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Strong Positi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ve Correlation (1.0) between Closing, Opening, High, and Low Prices, indicating they move together.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Moderat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 Negative Correlation (-0.32) between Volume and the prices.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Percentage Change has minimal correlation with other features, suggesting independent behavior.</a:t>
            </a:r>
          </a:p>
          <a:p>
            <a:pPr algn="l">
              <a:lnSpc>
                <a:spcPts val="402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3329" y="514350"/>
            <a:ext cx="1187617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Analysis Results (EDA)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3329" y="2264069"/>
            <a:ext cx="15162406" cy="5140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ADF Test Results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ADF Statistic: -3.63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p-value: 0.0052</a:t>
            </a:r>
          </a:p>
          <a:p>
            <a:pPr algn="l">
              <a:lnSpc>
                <a:spcPts val="1759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Interpretation: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ADF statistic is lower than all critical values and p-value &lt; 0.05.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 hypothesis is rejected.</a:t>
            </a:r>
          </a:p>
          <a:p>
            <a:pPr algn="l">
              <a:lnSpc>
                <a:spcPts val="1663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Conclusion: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data is stationary, suitable for ARIMA.</a:t>
            </a:r>
          </a:p>
          <a:p>
            <a:pPr algn="l">
              <a:lnSpc>
                <a:spcPts val="41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4140281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3329" y="514350"/>
            <a:ext cx="1187617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6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Preprocessing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3329" y="2264069"/>
            <a:ext cx="16106473" cy="726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Null values :</a:t>
            </a: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Checked and remove rows with null values. </a:t>
            </a:r>
          </a:p>
          <a:p>
            <a:pPr algn="l">
              <a:lnSpc>
                <a:spcPts val="2047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Created the following new features: </a:t>
            </a:r>
          </a:p>
          <a:p>
            <a:pPr algn="l">
              <a:lnSpc>
                <a:spcPts val="1599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Moving Averages: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MA10: 10-day moving average of the Closing Price.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MA50: 50-day moving average of the Closing Price.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Lag Features: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Created lagged values of the Closing Price for the past 5 days (Lag_1 to Lag_5).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Volatility: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Calculated as the rolling standard deviation over a 10-day window.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DAGS4k45F9k</dc:identifier>
  <dcterms:modified xsi:type="dcterms:W3CDTF">2011-08-01T06:04:30Z</dcterms:modified>
  <cp:revision>1</cp:revision>
  <dc:title>Stock Forecasting</dc:title>
</cp:coreProperties>
</file>