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927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D369-D1DD-9D41-803E-D77908D00518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4C24-DC5D-214E-9997-73A8E5807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58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4C24-DC5D-214E-9997-73A8E580732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51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4C24-DC5D-214E-9997-73A8E580732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54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17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2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1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0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6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6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5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455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7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2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05EB12-F8D1-6340-A4B8-C9E96C8ABFA6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3DFBB-008C-C44C-87E8-517BC6E66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b="1" dirty="0" smtClean="0"/>
              <a:t>A</a:t>
            </a:r>
            <a:r>
              <a:rPr kumimoji="1" lang="en-US" altLang="zh-CN" sz="4400" b="1" dirty="0" smtClean="0"/>
              <a:t>utomated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Trading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System</a:t>
            </a:r>
            <a:endParaRPr kumimoji="1"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Qiashen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Zou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Yiwei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Zhuang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2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Background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434975"/>
            <a:ext cx="9601196" cy="3440893"/>
          </a:xfrm>
        </p:spPr>
        <p:txBody>
          <a:bodyPr/>
          <a:lstStyle/>
          <a:p>
            <a:r>
              <a:rPr kumimoji="1" lang="en-US" altLang="zh-CN" dirty="0" smtClean="0"/>
              <a:t>An automated trading system predicts selling &amp; holding signal </a:t>
            </a:r>
          </a:p>
          <a:p>
            <a:r>
              <a:rPr kumimoji="1" lang="en-US" altLang="zh-CN" dirty="0" smtClean="0"/>
              <a:t>Based on technical trading pattern----- MCDA divergence pattern</a:t>
            </a:r>
          </a:p>
          <a:p>
            <a:r>
              <a:rPr kumimoji="1" lang="en-US" altLang="zh-CN" dirty="0" smtClean="0"/>
              <a:t>Combine other indicators e.g. Price levels, trading volume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5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Problem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Definition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408768"/>
            <a:ext cx="5181599" cy="3467100"/>
          </a:xfrm>
        </p:spPr>
        <p:txBody>
          <a:bodyPr/>
          <a:lstStyle/>
          <a:p>
            <a:r>
              <a:rPr kumimoji="1" lang="en-US" altLang="zh-CN" dirty="0" smtClean="0"/>
              <a:t>A pattern show bearish or bullish </a:t>
            </a:r>
          </a:p>
          <a:p>
            <a:r>
              <a:rPr kumimoji="1" lang="en-US" altLang="zh-CN" dirty="0" smtClean="0"/>
              <a:t>3 phases based on histogram</a:t>
            </a:r>
          </a:p>
          <a:p>
            <a:r>
              <a:rPr kumimoji="1" lang="en-US" altLang="zh-CN" dirty="0" smtClean="0"/>
              <a:t>13 mathematic indicators from picture</a:t>
            </a:r>
          </a:p>
          <a:p>
            <a:r>
              <a:rPr kumimoji="1" lang="en-US" altLang="zh-CN" dirty="0" smtClean="0"/>
              <a:t>3 types of signal: Neutral 0, Bullish 1, Bearish 2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Picture 1" descr="../../Downloads/Divergence%20Patter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77" y="2648269"/>
            <a:ext cx="4051300" cy="311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499569" y="5765800"/>
            <a:ext cx="16896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bullish pattern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2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Collection</a:t>
            </a:r>
            <a:endParaRPr kumimoji="1" lang="zh-CN" altLang="en-US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481085"/>
              </p:ext>
            </p:extLst>
          </p:nvPr>
        </p:nvGraphicFramePr>
        <p:xfrm>
          <a:off x="7778055" y="2804845"/>
          <a:ext cx="3441325" cy="2691826"/>
        </p:xfrm>
        <a:graphic>
          <a:graphicData uri="http://schemas.openxmlformats.org/drawingml/2006/table">
            <a:tbl>
              <a:tblPr firstRow="1" firstCol="1" bandRow="1"/>
              <a:tblGrid>
                <a:gridCol w="1146601"/>
                <a:gridCol w="1194978"/>
                <a:gridCol w="1099746"/>
              </a:tblGrid>
              <a:tr h="550672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Industry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Company Name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Stock Symbol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Tech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Apple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AAPL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Facebook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FB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E-commerce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Amazon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AMZN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Food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Chipotle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CMG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Coca-cola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KO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Clothing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Under Armor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UA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Nordstorm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JWN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Auto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Ford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F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Banking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JP Morgan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JPM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1295401" y="2408768"/>
            <a:ext cx="5988977" cy="3467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Retrieve daily stock price data from Yahoo!</a:t>
            </a:r>
          </a:p>
          <a:p>
            <a:r>
              <a:rPr kumimoji="1" lang="en-US" altLang="zh-CN" dirty="0" smtClean="0"/>
              <a:t>Clean data by backward filling missing or invalid values</a:t>
            </a:r>
          </a:p>
          <a:p>
            <a:r>
              <a:rPr kumimoji="1" lang="en-US" altLang="zh-CN" dirty="0" smtClean="0"/>
              <a:t>Pick 9 companies in different industry</a:t>
            </a:r>
          </a:p>
          <a:p>
            <a:r>
              <a:rPr kumimoji="1" lang="en-US" altLang="zh-CN" dirty="0" smtClean="0"/>
              <a:t>Label the Y value manually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6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Training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Methods</a:t>
            </a:r>
            <a:endParaRPr kumimoji="1"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2" y="2546658"/>
            <a:ext cx="9601196" cy="3318936"/>
          </a:xfrm>
        </p:spPr>
        <p:txBody>
          <a:bodyPr/>
          <a:lstStyle/>
          <a:p>
            <a:r>
              <a:rPr kumimoji="1" lang="en-US" altLang="zh-CN" dirty="0" smtClean="0"/>
              <a:t>Using neural network</a:t>
            </a:r>
          </a:p>
          <a:p>
            <a:r>
              <a:rPr kumimoji="1" lang="en-US" altLang="zh-CN" dirty="0" smtClean="0"/>
              <a:t>Testing different parameter combination set for ten rounds to see average accuracy by cross validation</a:t>
            </a:r>
          </a:p>
          <a:p>
            <a:r>
              <a:rPr kumimoji="1" lang="en-US" altLang="zh-CN" dirty="0" smtClean="0"/>
              <a:t>Finding optimal parameter combination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5246"/>
              </p:ext>
            </p:extLst>
          </p:nvPr>
        </p:nvGraphicFramePr>
        <p:xfrm>
          <a:off x="1654996" y="4627367"/>
          <a:ext cx="3664153" cy="995270"/>
        </p:xfrm>
        <a:graphic>
          <a:graphicData uri="http://schemas.openxmlformats.org/drawingml/2006/table">
            <a:tbl>
              <a:tblPr firstRow="1" firstCol="1" bandRow="1"/>
              <a:tblGrid>
                <a:gridCol w="959641"/>
                <a:gridCol w="557966"/>
                <a:gridCol w="651590"/>
                <a:gridCol w="823736"/>
                <a:gridCol w="671220"/>
              </a:tblGrid>
              <a:tr h="497635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Training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Objective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Solver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Activation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Hidden, Layers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Accuracy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35"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Highest 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Overall Acc.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lbfgs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logistic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宋体" charset="0"/>
                        </a:rPr>
                        <a:t>(10,)</a:t>
                      </a:r>
                      <a:endParaRPr lang="zh-CN" sz="1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宋体" charset="0"/>
                        </a:rPr>
                        <a:t>89.6%</a:t>
                      </a:r>
                      <a:endParaRPr lang="zh-CN" sz="1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Evaluation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Results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5909752" cy="3318936"/>
          </a:xfrm>
        </p:spPr>
        <p:txBody>
          <a:bodyPr/>
          <a:lstStyle/>
          <a:p>
            <a:r>
              <a:rPr kumimoji="1" lang="en-US" altLang="zh-CN" dirty="0" smtClean="0"/>
              <a:t>Multiclass so using confusion matrix</a:t>
            </a:r>
          </a:p>
          <a:p>
            <a:r>
              <a:rPr kumimoji="1" lang="en-US" altLang="zh-CN" dirty="0" smtClean="0"/>
              <a:t>0 label covers most results</a:t>
            </a:r>
          </a:p>
          <a:p>
            <a:r>
              <a:rPr kumimoji="1" lang="en-US" altLang="zh-CN" dirty="0" smtClean="0"/>
              <a:t>Stops improving after 1000 training samples</a:t>
            </a:r>
          </a:p>
          <a:p>
            <a:r>
              <a:rPr kumimoji="1" lang="en-US" altLang="zh-CN" dirty="0" smtClean="0"/>
              <a:t>Adding more bullish &amp; bearish pattern sample in the future</a:t>
            </a:r>
            <a:endParaRPr kumimoji="1" lang="zh-CN" altLang="en-US" dirty="0"/>
          </a:p>
        </p:txBody>
      </p:sp>
      <p:pic>
        <p:nvPicPr>
          <p:cNvPr id="7" name="Picture 2" descr="../aa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52" y="2556932"/>
            <a:ext cx="3890937" cy="2960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23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206</Words>
  <Application>Microsoft Macintosh PowerPoint</Application>
  <PresentationFormat>宽屏</PresentationFormat>
  <Paragraphs>70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Garamond</vt:lpstr>
      <vt:lpstr>Times New Roman</vt:lpstr>
      <vt:lpstr>方正舒体</vt:lpstr>
      <vt:lpstr>宋体</vt:lpstr>
      <vt:lpstr>Arial</vt:lpstr>
      <vt:lpstr>环保</vt:lpstr>
      <vt:lpstr>Automated Trading System</vt:lpstr>
      <vt:lpstr>Background Introduction</vt:lpstr>
      <vt:lpstr>Problem Definition</vt:lpstr>
      <vt:lpstr>Data Collection</vt:lpstr>
      <vt:lpstr>Training Methods</vt:lpstr>
      <vt:lpstr>Evaluation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605957275@qq.com</dc:creator>
  <cp:lastModifiedBy>605957275@qq.com</cp:lastModifiedBy>
  <cp:revision>18</cp:revision>
  <dcterms:created xsi:type="dcterms:W3CDTF">2016-12-11T14:21:38Z</dcterms:created>
  <dcterms:modified xsi:type="dcterms:W3CDTF">2016-12-11T15:13:14Z</dcterms:modified>
</cp:coreProperties>
</file>