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CF48D-A43A-95B1-2687-8650E21AE66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7F4D542A-97F4-D420-410A-879CA81ACA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5779A982-DAD6-F5CE-951C-445F9DD9EBD1}"/>
              </a:ext>
            </a:extLst>
          </p:cNvPr>
          <p:cNvSpPr>
            <a:spLocks noGrp="1"/>
          </p:cNvSpPr>
          <p:nvPr>
            <p:ph type="dt" sz="half" idx="10"/>
          </p:nvPr>
        </p:nvSpPr>
        <p:spPr/>
        <p:txBody>
          <a:bodyPr/>
          <a:lstStyle/>
          <a:p>
            <a:fld id="{11C4942A-E788-4E81-9778-5531DBD1F8B4}" type="datetimeFigureOut">
              <a:rPr lang="en-GB" smtClean="0"/>
              <a:t>26/11/2024</a:t>
            </a:fld>
            <a:endParaRPr lang="en-GB"/>
          </a:p>
        </p:txBody>
      </p:sp>
      <p:sp>
        <p:nvSpPr>
          <p:cNvPr id="5" name="Footer Placeholder 4">
            <a:extLst>
              <a:ext uri="{FF2B5EF4-FFF2-40B4-BE49-F238E27FC236}">
                <a16:creationId xmlns:a16="http://schemas.microsoft.com/office/drawing/2014/main" id="{E41E118E-7A43-2A2F-54BF-CCF3724B650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6194F93-2395-F76B-11A4-288B0A8F7EFD}"/>
              </a:ext>
            </a:extLst>
          </p:cNvPr>
          <p:cNvSpPr>
            <a:spLocks noGrp="1"/>
          </p:cNvSpPr>
          <p:nvPr>
            <p:ph type="sldNum" sz="quarter" idx="12"/>
          </p:nvPr>
        </p:nvSpPr>
        <p:spPr/>
        <p:txBody>
          <a:bodyPr/>
          <a:lstStyle/>
          <a:p>
            <a:fld id="{C22C4FBB-B0DE-4CA4-B392-68B7E40072F9}" type="slidenum">
              <a:rPr lang="en-GB" smtClean="0"/>
              <a:t>‹#›</a:t>
            </a:fld>
            <a:endParaRPr lang="en-GB"/>
          </a:p>
        </p:txBody>
      </p:sp>
    </p:spTree>
    <p:extLst>
      <p:ext uri="{BB962C8B-B14F-4D97-AF65-F5344CB8AC3E}">
        <p14:creationId xmlns:p14="http://schemas.microsoft.com/office/powerpoint/2010/main" val="2926816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BAA42-02E8-F045-34C4-3F0B9BDDA424}"/>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335E81FC-02D2-307C-5961-9254E7A225E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927807E-1143-16B2-A623-7BA45D78B0B6}"/>
              </a:ext>
            </a:extLst>
          </p:cNvPr>
          <p:cNvSpPr>
            <a:spLocks noGrp="1"/>
          </p:cNvSpPr>
          <p:nvPr>
            <p:ph type="dt" sz="half" idx="10"/>
          </p:nvPr>
        </p:nvSpPr>
        <p:spPr/>
        <p:txBody>
          <a:bodyPr/>
          <a:lstStyle/>
          <a:p>
            <a:fld id="{11C4942A-E788-4E81-9778-5531DBD1F8B4}" type="datetimeFigureOut">
              <a:rPr lang="en-GB" smtClean="0"/>
              <a:t>26/11/2024</a:t>
            </a:fld>
            <a:endParaRPr lang="en-GB"/>
          </a:p>
        </p:txBody>
      </p:sp>
      <p:sp>
        <p:nvSpPr>
          <p:cNvPr id="5" name="Footer Placeholder 4">
            <a:extLst>
              <a:ext uri="{FF2B5EF4-FFF2-40B4-BE49-F238E27FC236}">
                <a16:creationId xmlns:a16="http://schemas.microsoft.com/office/drawing/2014/main" id="{33EA7DB0-08B2-D29C-DD6C-67ECFE0FD8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7EB53F-4489-0BD2-97FD-8E86351E96D8}"/>
              </a:ext>
            </a:extLst>
          </p:cNvPr>
          <p:cNvSpPr>
            <a:spLocks noGrp="1"/>
          </p:cNvSpPr>
          <p:nvPr>
            <p:ph type="sldNum" sz="quarter" idx="12"/>
          </p:nvPr>
        </p:nvSpPr>
        <p:spPr/>
        <p:txBody>
          <a:bodyPr/>
          <a:lstStyle/>
          <a:p>
            <a:fld id="{C22C4FBB-B0DE-4CA4-B392-68B7E40072F9}" type="slidenum">
              <a:rPr lang="en-GB" smtClean="0"/>
              <a:t>‹#›</a:t>
            </a:fld>
            <a:endParaRPr lang="en-GB"/>
          </a:p>
        </p:txBody>
      </p:sp>
    </p:spTree>
    <p:extLst>
      <p:ext uri="{BB962C8B-B14F-4D97-AF65-F5344CB8AC3E}">
        <p14:creationId xmlns:p14="http://schemas.microsoft.com/office/powerpoint/2010/main" val="611981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87C34B-C7A6-B854-3CCD-10FEDFA25A47}"/>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D5118AFC-27B8-230A-E1AC-5217CCF3E96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83C3D51-C7CD-08EA-732B-4D0A2165E49D}"/>
              </a:ext>
            </a:extLst>
          </p:cNvPr>
          <p:cNvSpPr>
            <a:spLocks noGrp="1"/>
          </p:cNvSpPr>
          <p:nvPr>
            <p:ph type="dt" sz="half" idx="10"/>
          </p:nvPr>
        </p:nvSpPr>
        <p:spPr/>
        <p:txBody>
          <a:bodyPr/>
          <a:lstStyle/>
          <a:p>
            <a:fld id="{11C4942A-E788-4E81-9778-5531DBD1F8B4}" type="datetimeFigureOut">
              <a:rPr lang="en-GB" smtClean="0"/>
              <a:t>26/11/2024</a:t>
            </a:fld>
            <a:endParaRPr lang="en-GB"/>
          </a:p>
        </p:txBody>
      </p:sp>
      <p:sp>
        <p:nvSpPr>
          <p:cNvPr id="5" name="Footer Placeholder 4">
            <a:extLst>
              <a:ext uri="{FF2B5EF4-FFF2-40B4-BE49-F238E27FC236}">
                <a16:creationId xmlns:a16="http://schemas.microsoft.com/office/drawing/2014/main" id="{CE1E6FF2-9A75-6D0D-DBCF-37A4FE55CC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6D3D2E-C88B-E556-FF46-D3EDFA44606D}"/>
              </a:ext>
            </a:extLst>
          </p:cNvPr>
          <p:cNvSpPr>
            <a:spLocks noGrp="1"/>
          </p:cNvSpPr>
          <p:nvPr>
            <p:ph type="sldNum" sz="quarter" idx="12"/>
          </p:nvPr>
        </p:nvSpPr>
        <p:spPr/>
        <p:txBody>
          <a:bodyPr/>
          <a:lstStyle/>
          <a:p>
            <a:fld id="{C22C4FBB-B0DE-4CA4-B392-68B7E40072F9}" type="slidenum">
              <a:rPr lang="en-GB" smtClean="0"/>
              <a:t>‹#›</a:t>
            </a:fld>
            <a:endParaRPr lang="en-GB"/>
          </a:p>
        </p:txBody>
      </p:sp>
    </p:spTree>
    <p:extLst>
      <p:ext uri="{BB962C8B-B14F-4D97-AF65-F5344CB8AC3E}">
        <p14:creationId xmlns:p14="http://schemas.microsoft.com/office/powerpoint/2010/main" val="236098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FB2BC-51FA-5DFC-A39B-F2091FB2803E}"/>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0F06915-2B4A-2749-332E-3ECF53C51E1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CFB2FB5-0BE8-193E-D443-F77B223DBAC8}"/>
              </a:ext>
            </a:extLst>
          </p:cNvPr>
          <p:cNvSpPr>
            <a:spLocks noGrp="1"/>
          </p:cNvSpPr>
          <p:nvPr>
            <p:ph type="dt" sz="half" idx="10"/>
          </p:nvPr>
        </p:nvSpPr>
        <p:spPr/>
        <p:txBody>
          <a:bodyPr/>
          <a:lstStyle/>
          <a:p>
            <a:fld id="{11C4942A-E788-4E81-9778-5531DBD1F8B4}" type="datetimeFigureOut">
              <a:rPr lang="en-GB" smtClean="0"/>
              <a:t>26/11/2024</a:t>
            </a:fld>
            <a:endParaRPr lang="en-GB"/>
          </a:p>
        </p:txBody>
      </p:sp>
      <p:sp>
        <p:nvSpPr>
          <p:cNvPr id="5" name="Footer Placeholder 4">
            <a:extLst>
              <a:ext uri="{FF2B5EF4-FFF2-40B4-BE49-F238E27FC236}">
                <a16:creationId xmlns:a16="http://schemas.microsoft.com/office/drawing/2014/main" id="{C8F26976-406C-878B-828F-F88FC6C54C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B95F27-98C4-75DB-BABE-DA26CB18602F}"/>
              </a:ext>
            </a:extLst>
          </p:cNvPr>
          <p:cNvSpPr>
            <a:spLocks noGrp="1"/>
          </p:cNvSpPr>
          <p:nvPr>
            <p:ph type="sldNum" sz="quarter" idx="12"/>
          </p:nvPr>
        </p:nvSpPr>
        <p:spPr/>
        <p:txBody>
          <a:bodyPr/>
          <a:lstStyle/>
          <a:p>
            <a:fld id="{C22C4FBB-B0DE-4CA4-B392-68B7E40072F9}" type="slidenum">
              <a:rPr lang="en-GB" smtClean="0"/>
              <a:t>‹#›</a:t>
            </a:fld>
            <a:endParaRPr lang="en-GB"/>
          </a:p>
        </p:txBody>
      </p:sp>
    </p:spTree>
    <p:extLst>
      <p:ext uri="{BB962C8B-B14F-4D97-AF65-F5344CB8AC3E}">
        <p14:creationId xmlns:p14="http://schemas.microsoft.com/office/powerpoint/2010/main" val="731768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895E1-CE9F-62ED-8226-A4BD3B622C8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3E07B0C6-534F-6898-43E0-26E47811708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35F897D-4B68-C704-6E26-A7C4392BB4BE}"/>
              </a:ext>
            </a:extLst>
          </p:cNvPr>
          <p:cNvSpPr>
            <a:spLocks noGrp="1"/>
          </p:cNvSpPr>
          <p:nvPr>
            <p:ph type="dt" sz="half" idx="10"/>
          </p:nvPr>
        </p:nvSpPr>
        <p:spPr/>
        <p:txBody>
          <a:bodyPr/>
          <a:lstStyle/>
          <a:p>
            <a:fld id="{11C4942A-E788-4E81-9778-5531DBD1F8B4}" type="datetimeFigureOut">
              <a:rPr lang="en-GB" smtClean="0"/>
              <a:t>26/11/2024</a:t>
            </a:fld>
            <a:endParaRPr lang="en-GB"/>
          </a:p>
        </p:txBody>
      </p:sp>
      <p:sp>
        <p:nvSpPr>
          <p:cNvPr id="5" name="Footer Placeholder 4">
            <a:extLst>
              <a:ext uri="{FF2B5EF4-FFF2-40B4-BE49-F238E27FC236}">
                <a16:creationId xmlns:a16="http://schemas.microsoft.com/office/drawing/2014/main" id="{95616C00-599B-31CB-1157-282C9810AA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271D83-D388-B2C2-0289-6B4AD1227098}"/>
              </a:ext>
            </a:extLst>
          </p:cNvPr>
          <p:cNvSpPr>
            <a:spLocks noGrp="1"/>
          </p:cNvSpPr>
          <p:nvPr>
            <p:ph type="sldNum" sz="quarter" idx="12"/>
          </p:nvPr>
        </p:nvSpPr>
        <p:spPr/>
        <p:txBody>
          <a:bodyPr/>
          <a:lstStyle/>
          <a:p>
            <a:fld id="{C22C4FBB-B0DE-4CA4-B392-68B7E40072F9}" type="slidenum">
              <a:rPr lang="en-GB" smtClean="0"/>
              <a:t>‹#›</a:t>
            </a:fld>
            <a:endParaRPr lang="en-GB"/>
          </a:p>
        </p:txBody>
      </p:sp>
    </p:spTree>
    <p:extLst>
      <p:ext uri="{BB962C8B-B14F-4D97-AF65-F5344CB8AC3E}">
        <p14:creationId xmlns:p14="http://schemas.microsoft.com/office/powerpoint/2010/main" val="2702416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F318F-361A-6E05-A24C-FCA3FDFF56C4}"/>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E235F72-DA45-F196-148F-6BB0EA62E8F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9F927853-E988-BD6C-53CD-97733315386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505BB1DB-16F2-18A7-06E1-3EC539441A03}"/>
              </a:ext>
            </a:extLst>
          </p:cNvPr>
          <p:cNvSpPr>
            <a:spLocks noGrp="1"/>
          </p:cNvSpPr>
          <p:nvPr>
            <p:ph type="dt" sz="half" idx="10"/>
          </p:nvPr>
        </p:nvSpPr>
        <p:spPr/>
        <p:txBody>
          <a:bodyPr/>
          <a:lstStyle/>
          <a:p>
            <a:fld id="{11C4942A-E788-4E81-9778-5531DBD1F8B4}" type="datetimeFigureOut">
              <a:rPr lang="en-GB" smtClean="0"/>
              <a:t>26/11/2024</a:t>
            </a:fld>
            <a:endParaRPr lang="en-GB"/>
          </a:p>
        </p:txBody>
      </p:sp>
      <p:sp>
        <p:nvSpPr>
          <p:cNvPr id="6" name="Footer Placeholder 5">
            <a:extLst>
              <a:ext uri="{FF2B5EF4-FFF2-40B4-BE49-F238E27FC236}">
                <a16:creationId xmlns:a16="http://schemas.microsoft.com/office/drawing/2014/main" id="{30D06AEC-5878-7ABA-864A-D32EAD56681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DC0EED6-7051-A729-6BD0-9F74D7D9C780}"/>
              </a:ext>
            </a:extLst>
          </p:cNvPr>
          <p:cNvSpPr>
            <a:spLocks noGrp="1"/>
          </p:cNvSpPr>
          <p:nvPr>
            <p:ph type="sldNum" sz="quarter" idx="12"/>
          </p:nvPr>
        </p:nvSpPr>
        <p:spPr/>
        <p:txBody>
          <a:bodyPr/>
          <a:lstStyle/>
          <a:p>
            <a:fld id="{C22C4FBB-B0DE-4CA4-B392-68B7E40072F9}" type="slidenum">
              <a:rPr lang="en-GB" smtClean="0"/>
              <a:t>‹#›</a:t>
            </a:fld>
            <a:endParaRPr lang="en-GB"/>
          </a:p>
        </p:txBody>
      </p:sp>
    </p:spTree>
    <p:extLst>
      <p:ext uri="{BB962C8B-B14F-4D97-AF65-F5344CB8AC3E}">
        <p14:creationId xmlns:p14="http://schemas.microsoft.com/office/powerpoint/2010/main" val="70995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73756-2CA2-8729-8983-BC351A928525}"/>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5E6FF765-73F8-D0F1-4A0A-F127DAF684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D2AC1C6-823B-FD77-B90A-9117C9BF43F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24CD4DD1-C01C-EE5B-A575-498AB8B61A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A18C84B-9152-7C4F-210E-F5F63170CF8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E5E523E4-472C-A80F-CD3F-489018362D59}"/>
              </a:ext>
            </a:extLst>
          </p:cNvPr>
          <p:cNvSpPr>
            <a:spLocks noGrp="1"/>
          </p:cNvSpPr>
          <p:nvPr>
            <p:ph type="dt" sz="half" idx="10"/>
          </p:nvPr>
        </p:nvSpPr>
        <p:spPr/>
        <p:txBody>
          <a:bodyPr/>
          <a:lstStyle/>
          <a:p>
            <a:fld id="{11C4942A-E788-4E81-9778-5531DBD1F8B4}" type="datetimeFigureOut">
              <a:rPr lang="en-GB" smtClean="0"/>
              <a:t>26/11/2024</a:t>
            </a:fld>
            <a:endParaRPr lang="en-GB"/>
          </a:p>
        </p:txBody>
      </p:sp>
      <p:sp>
        <p:nvSpPr>
          <p:cNvPr id="8" name="Footer Placeholder 7">
            <a:extLst>
              <a:ext uri="{FF2B5EF4-FFF2-40B4-BE49-F238E27FC236}">
                <a16:creationId xmlns:a16="http://schemas.microsoft.com/office/drawing/2014/main" id="{D9D6A696-899B-B6CB-FD7C-6D56A0F7850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4CF4337-790D-69BF-5F26-54E00F9C9FDD}"/>
              </a:ext>
            </a:extLst>
          </p:cNvPr>
          <p:cNvSpPr>
            <a:spLocks noGrp="1"/>
          </p:cNvSpPr>
          <p:nvPr>
            <p:ph type="sldNum" sz="quarter" idx="12"/>
          </p:nvPr>
        </p:nvSpPr>
        <p:spPr/>
        <p:txBody>
          <a:bodyPr/>
          <a:lstStyle/>
          <a:p>
            <a:fld id="{C22C4FBB-B0DE-4CA4-B392-68B7E40072F9}" type="slidenum">
              <a:rPr lang="en-GB" smtClean="0"/>
              <a:t>‹#›</a:t>
            </a:fld>
            <a:endParaRPr lang="en-GB"/>
          </a:p>
        </p:txBody>
      </p:sp>
    </p:spTree>
    <p:extLst>
      <p:ext uri="{BB962C8B-B14F-4D97-AF65-F5344CB8AC3E}">
        <p14:creationId xmlns:p14="http://schemas.microsoft.com/office/powerpoint/2010/main" val="3217348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2C113-B2EA-5C00-D832-0B0F8ACC6150}"/>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9E747997-FF02-C4F0-EBCC-B4CA391CCBFC}"/>
              </a:ext>
            </a:extLst>
          </p:cNvPr>
          <p:cNvSpPr>
            <a:spLocks noGrp="1"/>
          </p:cNvSpPr>
          <p:nvPr>
            <p:ph type="dt" sz="half" idx="10"/>
          </p:nvPr>
        </p:nvSpPr>
        <p:spPr/>
        <p:txBody>
          <a:bodyPr/>
          <a:lstStyle/>
          <a:p>
            <a:fld id="{11C4942A-E788-4E81-9778-5531DBD1F8B4}" type="datetimeFigureOut">
              <a:rPr lang="en-GB" smtClean="0"/>
              <a:t>26/11/2024</a:t>
            </a:fld>
            <a:endParaRPr lang="en-GB"/>
          </a:p>
        </p:txBody>
      </p:sp>
      <p:sp>
        <p:nvSpPr>
          <p:cNvPr id="4" name="Footer Placeholder 3">
            <a:extLst>
              <a:ext uri="{FF2B5EF4-FFF2-40B4-BE49-F238E27FC236}">
                <a16:creationId xmlns:a16="http://schemas.microsoft.com/office/drawing/2014/main" id="{0705A4E8-F802-31EA-AAE1-F197BC92A66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D9CDD52-DAA1-C327-6521-92AEFDD6FE04}"/>
              </a:ext>
            </a:extLst>
          </p:cNvPr>
          <p:cNvSpPr>
            <a:spLocks noGrp="1"/>
          </p:cNvSpPr>
          <p:nvPr>
            <p:ph type="sldNum" sz="quarter" idx="12"/>
          </p:nvPr>
        </p:nvSpPr>
        <p:spPr/>
        <p:txBody>
          <a:bodyPr/>
          <a:lstStyle/>
          <a:p>
            <a:fld id="{C22C4FBB-B0DE-4CA4-B392-68B7E40072F9}" type="slidenum">
              <a:rPr lang="en-GB" smtClean="0"/>
              <a:t>‹#›</a:t>
            </a:fld>
            <a:endParaRPr lang="en-GB"/>
          </a:p>
        </p:txBody>
      </p:sp>
    </p:spTree>
    <p:extLst>
      <p:ext uri="{BB962C8B-B14F-4D97-AF65-F5344CB8AC3E}">
        <p14:creationId xmlns:p14="http://schemas.microsoft.com/office/powerpoint/2010/main" val="892154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7D6CA6-AAAC-4D0B-2730-309278628338}"/>
              </a:ext>
            </a:extLst>
          </p:cNvPr>
          <p:cNvSpPr>
            <a:spLocks noGrp="1"/>
          </p:cNvSpPr>
          <p:nvPr>
            <p:ph type="dt" sz="half" idx="10"/>
          </p:nvPr>
        </p:nvSpPr>
        <p:spPr/>
        <p:txBody>
          <a:bodyPr/>
          <a:lstStyle/>
          <a:p>
            <a:fld id="{11C4942A-E788-4E81-9778-5531DBD1F8B4}" type="datetimeFigureOut">
              <a:rPr lang="en-GB" smtClean="0"/>
              <a:t>26/11/2024</a:t>
            </a:fld>
            <a:endParaRPr lang="en-GB"/>
          </a:p>
        </p:txBody>
      </p:sp>
      <p:sp>
        <p:nvSpPr>
          <p:cNvPr id="3" name="Footer Placeholder 2">
            <a:extLst>
              <a:ext uri="{FF2B5EF4-FFF2-40B4-BE49-F238E27FC236}">
                <a16:creationId xmlns:a16="http://schemas.microsoft.com/office/drawing/2014/main" id="{9DD90E0C-06EE-086B-9E26-EF50E4CD4FB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B84FAF9-E70F-E7BD-AC68-DBD67CC42C0C}"/>
              </a:ext>
            </a:extLst>
          </p:cNvPr>
          <p:cNvSpPr>
            <a:spLocks noGrp="1"/>
          </p:cNvSpPr>
          <p:nvPr>
            <p:ph type="sldNum" sz="quarter" idx="12"/>
          </p:nvPr>
        </p:nvSpPr>
        <p:spPr/>
        <p:txBody>
          <a:bodyPr/>
          <a:lstStyle/>
          <a:p>
            <a:fld id="{C22C4FBB-B0DE-4CA4-B392-68B7E40072F9}" type="slidenum">
              <a:rPr lang="en-GB" smtClean="0"/>
              <a:t>‹#›</a:t>
            </a:fld>
            <a:endParaRPr lang="en-GB"/>
          </a:p>
        </p:txBody>
      </p:sp>
    </p:spTree>
    <p:extLst>
      <p:ext uri="{BB962C8B-B14F-4D97-AF65-F5344CB8AC3E}">
        <p14:creationId xmlns:p14="http://schemas.microsoft.com/office/powerpoint/2010/main" val="141306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4B18E-36AF-8A4F-47BC-9CBECD36CE4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2485AF06-B2E7-48D2-ACB1-4BA238320A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019831EE-E66E-70B3-B3B0-395136F24F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BC2AAAB-F0D7-5BDA-E72B-85DE52DB4BA1}"/>
              </a:ext>
            </a:extLst>
          </p:cNvPr>
          <p:cNvSpPr>
            <a:spLocks noGrp="1"/>
          </p:cNvSpPr>
          <p:nvPr>
            <p:ph type="dt" sz="half" idx="10"/>
          </p:nvPr>
        </p:nvSpPr>
        <p:spPr/>
        <p:txBody>
          <a:bodyPr/>
          <a:lstStyle/>
          <a:p>
            <a:fld id="{11C4942A-E788-4E81-9778-5531DBD1F8B4}" type="datetimeFigureOut">
              <a:rPr lang="en-GB" smtClean="0"/>
              <a:t>26/11/2024</a:t>
            </a:fld>
            <a:endParaRPr lang="en-GB"/>
          </a:p>
        </p:txBody>
      </p:sp>
      <p:sp>
        <p:nvSpPr>
          <p:cNvPr id="6" name="Footer Placeholder 5">
            <a:extLst>
              <a:ext uri="{FF2B5EF4-FFF2-40B4-BE49-F238E27FC236}">
                <a16:creationId xmlns:a16="http://schemas.microsoft.com/office/drawing/2014/main" id="{10342919-A85D-9CBF-CE20-5A6161DBFB3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4E60B11-42FD-1632-9798-EA0A869BDAF2}"/>
              </a:ext>
            </a:extLst>
          </p:cNvPr>
          <p:cNvSpPr>
            <a:spLocks noGrp="1"/>
          </p:cNvSpPr>
          <p:nvPr>
            <p:ph type="sldNum" sz="quarter" idx="12"/>
          </p:nvPr>
        </p:nvSpPr>
        <p:spPr/>
        <p:txBody>
          <a:bodyPr/>
          <a:lstStyle/>
          <a:p>
            <a:fld id="{C22C4FBB-B0DE-4CA4-B392-68B7E40072F9}" type="slidenum">
              <a:rPr lang="en-GB" smtClean="0"/>
              <a:t>‹#›</a:t>
            </a:fld>
            <a:endParaRPr lang="en-GB"/>
          </a:p>
        </p:txBody>
      </p:sp>
    </p:spTree>
    <p:extLst>
      <p:ext uri="{BB962C8B-B14F-4D97-AF65-F5344CB8AC3E}">
        <p14:creationId xmlns:p14="http://schemas.microsoft.com/office/powerpoint/2010/main" val="4283999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D8EE8-9555-4DC3-B96F-C1BAB4BB866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9176AA62-2194-C58F-F75D-18E1E87B75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6114A96-B569-2E6C-C40D-6CC90A055C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07BC9C0-38FA-4CE8-7CA6-F6FD42D29D9A}"/>
              </a:ext>
            </a:extLst>
          </p:cNvPr>
          <p:cNvSpPr>
            <a:spLocks noGrp="1"/>
          </p:cNvSpPr>
          <p:nvPr>
            <p:ph type="dt" sz="half" idx="10"/>
          </p:nvPr>
        </p:nvSpPr>
        <p:spPr/>
        <p:txBody>
          <a:bodyPr/>
          <a:lstStyle/>
          <a:p>
            <a:fld id="{11C4942A-E788-4E81-9778-5531DBD1F8B4}" type="datetimeFigureOut">
              <a:rPr lang="en-GB" smtClean="0"/>
              <a:t>26/11/2024</a:t>
            </a:fld>
            <a:endParaRPr lang="en-GB"/>
          </a:p>
        </p:txBody>
      </p:sp>
      <p:sp>
        <p:nvSpPr>
          <p:cNvPr id="6" name="Footer Placeholder 5">
            <a:extLst>
              <a:ext uri="{FF2B5EF4-FFF2-40B4-BE49-F238E27FC236}">
                <a16:creationId xmlns:a16="http://schemas.microsoft.com/office/drawing/2014/main" id="{8674A272-6680-4DF4-E36A-92D1142BEF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A617C5C-14CB-7787-DB8F-036947973C71}"/>
              </a:ext>
            </a:extLst>
          </p:cNvPr>
          <p:cNvSpPr>
            <a:spLocks noGrp="1"/>
          </p:cNvSpPr>
          <p:nvPr>
            <p:ph type="sldNum" sz="quarter" idx="12"/>
          </p:nvPr>
        </p:nvSpPr>
        <p:spPr/>
        <p:txBody>
          <a:bodyPr/>
          <a:lstStyle/>
          <a:p>
            <a:fld id="{C22C4FBB-B0DE-4CA4-B392-68B7E40072F9}" type="slidenum">
              <a:rPr lang="en-GB" smtClean="0"/>
              <a:t>‹#›</a:t>
            </a:fld>
            <a:endParaRPr lang="en-GB"/>
          </a:p>
        </p:txBody>
      </p:sp>
    </p:spTree>
    <p:extLst>
      <p:ext uri="{BB962C8B-B14F-4D97-AF65-F5344CB8AC3E}">
        <p14:creationId xmlns:p14="http://schemas.microsoft.com/office/powerpoint/2010/main" val="81366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45D51A-35B4-E88E-16DF-FB0E92A3B5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389627AA-8CF6-4270-F06D-200F46DB2A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7CAB639-265D-184C-7E9F-C775D6A04B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1C4942A-E788-4E81-9778-5531DBD1F8B4}" type="datetimeFigureOut">
              <a:rPr lang="en-GB" smtClean="0"/>
              <a:t>26/11/2024</a:t>
            </a:fld>
            <a:endParaRPr lang="en-GB"/>
          </a:p>
        </p:txBody>
      </p:sp>
      <p:sp>
        <p:nvSpPr>
          <p:cNvPr id="5" name="Footer Placeholder 4">
            <a:extLst>
              <a:ext uri="{FF2B5EF4-FFF2-40B4-BE49-F238E27FC236}">
                <a16:creationId xmlns:a16="http://schemas.microsoft.com/office/drawing/2014/main" id="{FF4D6D03-38B8-4162-9A19-2F3BCB76E8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C658E748-427B-8EAD-D8C4-4F6900FBE8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22C4FBB-B0DE-4CA4-B392-68B7E40072F9}" type="slidenum">
              <a:rPr lang="en-GB" smtClean="0"/>
              <a:t>‹#›</a:t>
            </a:fld>
            <a:endParaRPr lang="en-GB"/>
          </a:p>
        </p:txBody>
      </p:sp>
    </p:spTree>
    <p:extLst>
      <p:ext uri="{BB962C8B-B14F-4D97-AF65-F5344CB8AC3E}">
        <p14:creationId xmlns:p14="http://schemas.microsoft.com/office/powerpoint/2010/main" val="2419841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E20E1-8984-0A55-7729-7DAEB26E7284}"/>
              </a:ext>
            </a:extLst>
          </p:cNvPr>
          <p:cNvSpPr>
            <a:spLocks noGrp="1"/>
          </p:cNvSpPr>
          <p:nvPr>
            <p:ph type="ctrTitle"/>
          </p:nvPr>
        </p:nvSpPr>
        <p:spPr/>
        <p:txBody>
          <a:bodyPr/>
          <a:lstStyle/>
          <a:p>
            <a:r>
              <a:rPr lang="en-GB" dirty="0"/>
              <a:t>Dynamic programming</a:t>
            </a:r>
          </a:p>
        </p:txBody>
      </p:sp>
    </p:spTree>
    <p:extLst>
      <p:ext uri="{BB962C8B-B14F-4D97-AF65-F5344CB8AC3E}">
        <p14:creationId xmlns:p14="http://schemas.microsoft.com/office/powerpoint/2010/main" val="861059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45408-AB0B-179A-1FF0-DCEA3C560180}"/>
              </a:ext>
            </a:extLst>
          </p:cNvPr>
          <p:cNvSpPr>
            <a:spLocks noGrp="1"/>
          </p:cNvSpPr>
          <p:nvPr>
            <p:ph type="title"/>
          </p:nvPr>
        </p:nvSpPr>
        <p:spPr/>
        <p:txBody>
          <a:bodyPr/>
          <a:lstStyle/>
          <a:p>
            <a:r>
              <a:rPr lang="en-GB" dirty="0"/>
              <a:t>theory</a:t>
            </a:r>
          </a:p>
        </p:txBody>
      </p:sp>
      <p:sp>
        <p:nvSpPr>
          <p:cNvPr id="3" name="Content Placeholder 2">
            <a:extLst>
              <a:ext uri="{FF2B5EF4-FFF2-40B4-BE49-F238E27FC236}">
                <a16:creationId xmlns:a16="http://schemas.microsoft.com/office/drawing/2014/main" id="{443D00A3-13A7-62B9-7EFC-3CDC33042F5C}"/>
              </a:ext>
            </a:extLst>
          </p:cNvPr>
          <p:cNvSpPr>
            <a:spLocks noGrp="1"/>
          </p:cNvSpPr>
          <p:nvPr>
            <p:ph idx="1"/>
          </p:nvPr>
        </p:nvSpPr>
        <p:spPr/>
        <p:txBody>
          <a:bodyPr/>
          <a:lstStyle/>
          <a:p>
            <a:pPr marL="0" indent="0">
              <a:buNone/>
            </a:pPr>
            <a:r>
              <a:rPr lang="en-GB" dirty="0"/>
              <a:t>Dynamic Programming helps you solve difficult problems into easier task to improve and speed up the process of the root to get.</a:t>
            </a:r>
          </a:p>
          <a:p>
            <a:pPr marL="0" indent="0">
              <a:buNone/>
            </a:pPr>
            <a:r>
              <a:rPr lang="en-GB" dirty="0"/>
              <a:t>In this case we will use yet again Tasks 1 example to help us understand.</a:t>
            </a:r>
          </a:p>
          <a:p>
            <a:pPr marL="0" indent="0">
              <a:buNone/>
            </a:pPr>
            <a:endParaRPr lang="en-GB" dirty="0"/>
          </a:p>
        </p:txBody>
      </p:sp>
    </p:spTree>
    <p:extLst>
      <p:ext uri="{BB962C8B-B14F-4D97-AF65-F5344CB8AC3E}">
        <p14:creationId xmlns:p14="http://schemas.microsoft.com/office/powerpoint/2010/main" val="1398938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16DA1-8206-C1B8-5D72-D169DF568335}"/>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D2B20701-BB53-8DFB-5B5A-8C78E8115F56}"/>
              </a:ext>
            </a:extLst>
          </p:cNvPr>
          <p:cNvSpPr>
            <a:spLocks noGrp="1"/>
          </p:cNvSpPr>
          <p:nvPr>
            <p:ph idx="1"/>
          </p:nvPr>
        </p:nvSpPr>
        <p:spPr>
          <a:xfrm>
            <a:off x="838200" y="1825625"/>
            <a:ext cx="3715327" cy="4351338"/>
          </a:xfrm>
        </p:spPr>
        <p:txBody>
          <a:bodyPr/>
          <a:lstStyle/>
          <a:p>
            <a:pPr marL="0" indent="0">
              <a:buNone/>
            </a:pPr>
            <a:r>
              <a:rPr lang="en-GB" dirty="0"/>
              <a:t>As you can see we take in this case delta to see if we can recreate the fastest root with the lowest weight.</a:t>
            </a:r>
          </a:p>
        </p:txBody>
      </p:sp>
      <p:sp>
        <p:nvSpPr>
          <p:cNvPr id="34" name="Oval 33">
            <a:extLst>
              <a:ext uri="{FF2B5EF4-FFF2-40B4-BE49-F238E27FC236}">
                <a16:creationId xmlns:a16="http://schemas.microsoft.com/office/drawing/2014/main" id="{D80F06D7-65E5-D20B-E1EF-8F2981660D41}"/>
              </a:ext>
            </a:extLst>
          </p:cNvPr>
          <p:cNvSpPr/>
          <p:nvPr/>
        </p:nvSpPr>
        <p:spPr>
          <a:xfrm>
            <a:off x="6532051" y="4462272"/>
            <a:ext cx="932688" cy="941832"/>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1100" dirty="0"/>
              <a:t>Epsilon 30</a:t>
            </a:r>
          </a:p>
        </p:txBody>
      </p:sp>
      <p:sp>
        <p:nvSpPr>
          <p:cNvPr id="35" name="Oval 34">
            <a:extLst>
              <a:ext uri="{FF2B5EF4-FFF2-40B4-BE49-F238E27FC236}">
                <a16:creationId xmlns:a16="http://schemas.microsoft.com/office/drawing/2014/main" id="{31CE4311-F90C-DE42-CD25-6C644382EC09}"/>
              </a:ext>
            </a:extLst>
          </p:cNvPr>
          <p:cNvSpPr/>
          <p:nvPr/>
        </p:nvSpPr>
        <p:spPr>
          <a:xfrm>
            <a:off x="5891971" y="3252216"/>
            <a:ext cx="932688" cy="941832"/>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1100" dirty="0"/>
              <a:t>Alpha 20</a:t>
            </a:r>
          </a:p>
        </p:txBody>
      </p:sp>
      <p:sp>
        <p:nvSpPr>
          <p:cNvPr id="36" name="Oval 35">
            <a:extLst>
              <a:ext uri="{FF2B5EF4-FFF2-40B4-BE49-F238E27FC236}">
                <a16:creationId xmlns:a16="http://schemas.microsoft.com/office/drawing/2014/main" id="{ABFA9E92-9D0E-CC70-E8A4-A101EF44B32D}"/>
              </a:ext>
            </a:extLst>
          </p:cNvPr>
          <p:cNvSpPr/>
          <p:nvPr/>
        </p:nvSpPr>
        <p:spPr>
          <a:xfrm>
            <a:off x="7172131" y="2319528"/>
            <a:ext cx="932688" cy="941832"/>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1100" dirty="0"/>
              <a:t>Beta</a:t>
            </a:r>
          </a:p>
          <a:p>
            <a:pPr algn="ctr"/>
            <a:r>
              <a:rPr lang="en-GB" sz="1100" dirty="0"/>
              <a:t>40</a:t>
            </a:r>
          </a:p>
        </p:txBody>
      </p:sp>
      <p:sp>
        <p:nvSpPr>
          <p:cNvPr id="37" name="Oval 36">
            <a:extLst>
              <a:ext uri="{FF2B5EF4-FFF2-40B4-BE49-F238E27FC236}">
                <a16:creationId xmlns:a16="http://schemas.microsoft.com/office/drawing/2014/main" id="{31A44F11-2788-8C7F-FA85-71DFB0CA1A4B}"/>
              </a:ext>
            </a:extLst>
          </p:cNvPr>
          <p:cNvSpPr/>
          <p:nvPr/>
        </p:nvSpPr>
        <p:spPr>
          <a:xfrm>
            <a:off x="7812211" y="4462272"/>
            <a:ext cx="932688" cy="941832"/>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1100" dirty="0"/>
              <a:t>Delta</a:t>
            </a:r>
          </a:p>
          <a:p>
            <a:pPr algn="ctr"/>
            <a:r>
              <a:rPr lang="en-GB" sz="1100" dirty="0"/>
              <a:t>10</a:t>
            </a:r>
          </a:p>
        </p:txBody>
      </p:sp>
      <p:sp>
        <p:nvSpPr>
          <p:cNvPr id="38" name="Oval 37">
            <a:extLst>
              <a:ext uri="{FF2B5EF4-FFF2-40B4-BE49-F238E27FC236}">
                <a16:creationId xmlns:a16="http://schemas.microsoft.com/office/drawing/2014/main" id="{EA0127E4-B4EF-FBC0-6672-5BD9C26C38C0}"/>
              </a:ext>
            </a:extLst>
          </p:cNvPr>
          <p:cNvSpPr/>
          <p:nvPr/>
        </p:nvSpPr>
        <p:spPr>
          <a:xfrm>
            <a:off x="8452290" y="3252216"/>
            <a:ext cx="1066801" cy="941832"/>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1100" dirty="0"/>
              <a:t>Gamma</a:t>
            </a:r>
          </a:p>
          <a:p>
            <a:pPr algn="ctr"/>
            <a:r>
              <a:rPr lang="en-GB" sz="1100" dirty="0"/>
              <a:t>70</a:t>
            </a:r>
          </a:p>
        </p:txBody>
      </p:sp>
      <p:cxnSp>
        <p:nvCxnSpPr>
          <p:cNvPr id="39" name="Straight Connector 38">
            <a:extLst>
              <a:ext uri="{FF2B5EF4-FFF2-40B4-BE49-F238E27FC236}">
                <a16:creationId xmlns:a16="http://schemas.microsoft.com/office/drawing/2014/main" id="{2F607829-5458-D462-8731-068C937CCD5C}"/>
              </a:ext>
            </a:extLst>
          </p:cNvPr>
          <p:cNvCxnSpPr>
            <a:stCxn id="36" idx="3"/>
            <a:endCxn id="35" idx="7"/>
          </p:cNvCxnSpPr>
          <p:nvPr/>
        </p:nvCxnSpPr>
        <p:spPr>
          <a:xfrm flipH="1">
            <a:off x="6688070" y="3123432"/>
            <a:ext cx="620650" cy="266712"/>
          </a:xfrm>
          <a:prstGeom prst="line">
            <a:avLst/>
          </a:prstGeom>
          <a:ln>
            <a:headEnd type="none" w="med" len="med"/>
            <a:tailEnd type="none" w="med" len="med"/>
          </a:ln>
        </p:spPr>
        <p:style>
          <a:lnRef idx="2">
            <a:schemeClr val="accent4">
              <a:shade val="15000"/>
            </a:schemeClr>
          </a:lnRef>
          <a:fillRef idx="1">
            <a:schemeClr val="accent4"/>
          </a:fillRef>
          <a:effectRef idx="0">
            <a:schemeClr val="accent4"/>
          </a:effectRef>
          <a:fontRef idx="minor">
            <a:schemeClr val="lt1"/>
          </a:fontRef>
        </p:style>
      </p:cxnSp>
      <p:cxnSp>
        <p:nvCxnSpPr>
          <p:cNvPr id="40" name="Straight Connector 39">
            <a:extLst>
              <a:ext uri="{FF2B5EF4-FFF2-40B4-BE49-F238E27FC236}">
                <a16:creationId xmlns:a16="http://schemas.microsoft.com/office/drawing/2014/main" id="{2C0802A3-9AAA-BE9F-FA81-2F364CE78AD2}"/>
              </a:ext>
            </a:extLst>
          </p:cNvPr>
          <p:cNvCxnSpPr>
            <a:cxnSpLocks/>
            <a:stCxn id="36" idx="5"/>
            <a:endCxn id="38" idx="1"/>
          </p:cNvCxnSpPr>
          <p:nvPr/>
        </p:nvCxnSpPr>
        <p:spPr>
          <a:xfrm>
            <a:off x="7968230" y="3123432"/>
            <a:ext cx="640289" cy="266712"/>
          </a:xfrm>
          <a:prstGeom prst="line">
            <a:avLst/>
          </a:prstGeom>
          <a:ln>
            <a:headEnd type="none" w="med" len="med"/>
            <a:tailEnd type="none" w="med" len="med"/>
          </a:ln>
        </p:spPr>
        <p:style>
          <a:lnRef idx="2">
            <a:schemeClr val="accent4">
              <a:shade val="15000"/>
            </a:schemeClr>
          </a:lnRef>
          <a:fillRef idx="1">
            <a:schemeClr val="accent4"/>
          </a:fillRef>
          <a:effectRef idx="0">
            <a:schemeClr val="accent4"/>
          </a:effectRef>
          <a:fontRef idx="minor">
            <a:schemeClr val="lt1"/>
          </a:fontRef>
        </p:style>
      </p:cxnSp>
      <p:cxnSp>
        <p:nvCxnSpPr>
          <p:cNvPr id="41" name="Straight Connector 40">
            <a:extLst>
              <a:ext uri="{FF2B5EF4-FFF2-40B4-BE49-F238E27FC236}">
                <a16:creationId xmlns:a16="http://schemas.microsoft.com/office/drawing/2014/main" id="{4B991486-0A17-414C-4558-45D217390725}"/>
              </a:ext>
            </a:extLst>
          </p:cNvPr>
          <p:cNvCxnSpPr>
            <a:cxnSpLocks/>
            <a:stCxn id="38" idx="3"/>
            <a:endCxn id="37" idx="7"/>
          </p:cNvCxnSpPr>
          <p:nvPr/>
        </p:nvCxnSpPr>
        <p:spPr>
          <a:xfrm flipH="1">
            <a:off x="8608310" y="4056120"/>
            <a:ext cx="209" cy="544080"/>
          </a:xfrm>
          <a:prstGeom prst="line">
            <a:avLst/>
          </a:prstGeom>
        </p:spPr>
        <p:style>
          <a:lnRef idx="2">
            <a:schemeClr val="accent4">
              <a:shade val="15000"/>
            </a:schemeClr>
          </a:lnRef>
          <a:fillRef idx="1">
            <a:schemeClr val="accent4"/>
          </a:fillRef>
          <a:effectRef idx="0">
            <a:schemeClr val="accent4"/>
          </a:effectRef>
          <a:fontRef idx="minor">
            <a:schemeClr val="lt1"/>
          </a:fontRef>
        </p:style>
      </p:cxnSp>
      <p:cxnSp>
        <p:nvCxnSpPr>
          <p:cNvPr id="42" name="Straight Connector 41">
            <a:extLst>
              <a:ext uri="{FF2B5EF4-FFF2-40B4-BE49-F238E27FC236}">
                <a16:creationId xmlns:a16="http://schemas.microsoft.com/office/drawing/2014/main" id="{47E2047B-64B6-F484-5C3B-248B16BE8C39}"/>
              </a:ext>
            </a:extLst>
          </p:cNvPr>
          <p:cNvCxnSpPr>
            <a:stCxn id="34" idx="6"/>
            <a:endCxn id="37" idx="2"/>
          </p:cNvCxnSpPr>
          <p:nvPr/>
        </p:nvCxnSpPr>
        <p:spPr>
          <a:xfrm>
            <a:off x="7464739" y="4933188"/>
            <a:ext cx="347472" cy="0"/>
          </a:xfrm>
          <a:prstGeom prst="line">
            <a:avLst/>
          </a:prstGeom>
          <a:ln>
            <a:headEnd type="none" w="med" len="med"/>
            <a:tailEnd type="none" w="med" len="med"/>
          </a:ln>
        </p:spPr>
        <p:style>
          <a:lnRef idx="2">
            <a:schemeClr val="accent4">
              <a:shade val="15000"/>
            </a:schemeClr>
          </a:lnRef>
          <a:fillRef idx="1">
            <a:schemeClr val="accent4"/>
          </a:fillRef>
          <a:effectRef idx="0">
            <a:schemeClr val="accent4"/>
          </a:effectRef>
          <a:fontRef idx="minor">
            <a:schemeClr val="lt1"/>
          </a:fontRef>
        </p:style>
      </p:cxnSp>
      <p:cxnSp>
        <p:nvCxnSpPr>
          <p:cNvPr id="43" name="Straight Connector 42">
            <a:extLst>
              <a:ext uri="{FF2B5EF4-FFF2-40B4-BE49-F238E27FC236}">
                <a16:creationId xmlns:a16="http://schemas.microsoft.com/office/drawing/2014/main" id="{81F7D582-6C26-7E6D-913E-727FFABCCA86}"/>
              </a:ext>
            </a:extLst>
          </p:cNvPr>
          <p:cNvCxnSpPr>
            <a:stCxn id="35" idx="5"/>
            <a:endCxn id="34" idx="1"/>
          </p:cNvCxnSpPr>
          <p:nvPr/>
        </p:nvCxnSpPr>
        <p:spPr>
          <a:xfrm flipH="1">
            <a:off x="6668640" y="4056120"/>
            <a:ext cx="19430" cy="544080"/>
          </a:xfrm>
          <a:prstGeom prst="line">
            <a:avLst/>
          </a:prstGeom>
        </p:spPr>
        <p:style>
          <a:lnRef idx="2">
            <a:schemeClr val="accent4">
              <a:shade val="15000"/>
            </a:schemeClr>
          </a:lnRef>
          <a:fillRef idx="1">
            <a:schemeClr val="accent4"/>
          </a:fillRef>
          <a:effectRef idx="0">
            <a:schemeClr val="accent4"/>
          </a:effectRef>
          <a:fontRef idx="minor">
            <a:schemeClr val="lt1"/>
          </a:fontRef>
        </p:style>
      </p:cxnSp>
      <p:cxnSp>
        <p:nvCxnSpPr>
          <p:cNvPr id="44" name="Straight Connector 43">
            <a:extLst>
              <a:ext uri="{FF2B5EF4-FFF2-40B4-BE49-F238E27FC236}">
                <a16:creationId xmlns:a16="http://schemas.microsoft.com/office/drawing/2014/main" id="{56345E6B-4465-9E19-C362-88311D45A580}"/>
              </a:ext>
            </a:extLst>
          </p:cNvPr>
          <p:cNvCxnSpPr>
            <a:stCxn id="36" idx="4"/>
            <a:endCxn id="34" idx="0"/>
          </p:cNvCxnSpPr>
          <p:nvPr/>
        </p:nvCxnSpPr>
        <p:spPr>
          <a:xfrm flipH="1">
            <a:off x="6998395" y="3261360"/>
            <a:ext cx="640080" cy="1200912"/>
          </a:xfrm>
          <a:prstGeom prst="line">
            <a:avLst/>
          </a:prstGeom>
        </p:spPr>
        <p:style>
          <a:lnRef idx="2">
            <a:schemeClr val="accent4">
              <a:shade val="15000"/>
            </a:schemeClr>
          </a:lnRef>
          <a:fillRef idx="1">
            <a:schemeClr val="accent4"/>
          </a:fillRef>
          <a:effectRef idx="0">
            <a:schemeClr val="accent4"/>
          </a:effectRef>
          <a:fontRef idx="minor">
            <a:schemeClr val="lt1"/>
          </a:fontRef>
        </p:style>
      </p:cxnSp>
      <p:cxnSp>
        <p:nvCxnSpPr>
          <p:cNvPr id="45" name="Straight Connector 44">
            <a:extLst>
              <a:ext uri="{FF2B5EF4-FFF2-40B4-BE49-F238E27FC236}">
                <a16:creationId xmlns:a16="http://schemas.microsoft.com/office/drawing/2014/main" id="{3D2F371B-F05C-13D8-56AB-9C5A6B6D4F69}"/>
              </a:ext>
            </a:extLst>
          </p:cNvPr>
          <p:cNvCxnSpPr>
            <a:cxnSpLocks/>
            <a:stCxn id="35" idx="6"/>
            <a:endCxn id="37" idx="0"/>
          </p:cNvCxnSpPr>
          <p:nvPr/>
        </p:nvCxnSpPr>
        <p:spPr>
          <a:xfrm>
            <a:off x="6824659" y="3723132"/>
            <a:ext cx="1453896" cy="739140"/>
          </a:xfrm>
          <a:prstGeom prst="line">
            <a:avLst/>
          </a:prstGeom>
          <a:ln>
            <a:headEnd type="none" w="med" len="med"/>
            <a:tailEnd type="none" w="med" len="med"/>
          </a:ln>
        </p:spPr>
        <p:style>
          <a:lnRef idx="2">
            <a:schemeClr val="accent4">
              <a:shade val="15000"/>
            </a:schemeClr>
          </a:lnRef>
          <a:fillRef idx="1">
            <a:schemeClr val="accent4"/>
          </a:fillRef>
          <a:effectRef idx="0">
            <a:schemeClr val="accent4"/>
          </a:effectRef>
          <a:fontRef idx="minor">
            <a:schemeClr val="lt1"/>
          </a:fontRef>
        </p:style>
      </p:cxnSp>
      <p:cxnSp>
        <p:nvCxnSpPr>
          <p:cNvPr id="46" name="Straight Connector 45">
            <a:extLst>
              <a:ext uri="{FF2B5EF4-FFF2-40B4-BE49-F238E27FC236}">
                <a16:creationId xmlns:a16="http://schemas.microsoft.com/office/drawing/2014/main" id="{5172FA60-E41C-540C-4F55-CB9A4D58A242}"/>
              </a:ext>
            </a:extLst>
          </p:cNvPr>
          <p:cNvCxnSpPr>
            <a:stCxn id="36" idx="4"/>
            <a:endCxn id="37" idx="0"/>
          </p:cNvCxnSpPr>
          <p:nvPr/>
        </p:nvCxnSpPr>
        <p:spPr>
          <a:xfrm>
            <a:off x="7638475" y="3261360"/>
            <a:ext cx="640080" cy="1200912"/>
          </a:xfrm>
          <a:prstGeom prst="line">
            <a:avLst/>
          </a:prstGeom>
        </p:spPr>
        <p:style>
          <a:lnRef idx="2">
            <a:schemeClr val="accent4">
              <a:shade val="15000"/>
            </a:schemeClr>
          </a:lnRef>
          <a:fillRef idx="1">
            <a:schemeClr val="accent4"/>
          </a:fillRef>
          <a:effectRef idx="0">
            <a:schemeClr val="accent4"/>
          </a:effectRef>
          <a:fontRef idx="minor">
            <a:schemeClr val="lt1"/>
          </a:fontRef>
        </p:style>
      </p:cxnSp>
      <p:cxnSp>
        <p:nvCxnSpPr>
          <p:cNvPr id="47" name="Straight Connector 46">
            <a:extLst>
              <a:ext uri="{FF2B5EF4-FFF2-40B4-BE49-F238E27FC236}">
                <a16:creationId xmlns:a16="http://schemas.microsoft.com/office/drawing/2014/main" id="{F5B9334C-1474-17E8-99AA-D1EDAD00BB3C}"/>
              </a:ext>
            </a:extLst>
          </p:cNvPr>
          <p:cNvCxnSpPr>
            <a:cxnSpLocks/>
            <a:stCxn id="38" idx="2"/>
            <a:endCxn id="34" idx="0"/>
          </p:cNvCxnSpPr>
          <p:nvPr/>
        </p:nvCxnSpPr>
        <p:spPr>
          <a:xfrm flipH="1">
            <a:off x="6998395" y="3723132"/>
            <a:ext cx="1453895" cy="739140"/>
          </a:xfrm>
          <a:prstGeom prst="line">
            <a:avLst/>
          </a:prstGeom>
        </p:spPr>
        <p:style>
          <a:lnRef idx="2">
            <a:schemeClr val="accent4">
              <a:shade val="15000"/>
            </a:schemeClr>
          </a:lnRef>
          <a:fillRef idx="1">
            <a:schemeClr val="accent4"/>
          </a:fillRef>
          <a:effectRef idx="0">
            <a:schemeClr val="accent4"/>
          </a:effectRef>
          <a:fontRef idx="minor">
            <a:schemeClr val="lt1"/>
          </a:fontRef>
        </p:style>
      </p:cxnSp>
      <p:cxnSp>
        <p:nvCxnSpPr>
          <p:cNvPr id="48" name="Straight Connector 47">
            <a:extLst>
              <a:ext uri="{FF2B5EF4-FFF2-40B4-BE49-F238E27FC236}">
                <a16:creationId xmlns:a16="http://schemas.microsoft.com/office/drawing/2014/main" id="{925ADE1C-6855-2254-533B-69FADB8CABB7}"/>
              </a:ext>
            </a:extLst>
          </p:cNvPr>
          <p:cNvCxnSpPr>
            <a:cxnSpLocks/>
            <a:stCxn id="35" idx="6"/>
            <a:endCxn id="38" idx="2"/>
          </p:cNvCxnSpPr>
          <p:nvPr/>
        </p:nvCxnSpPr>
        <p:spPr>
          <a:xfrm>
            <a:off x="6824659" y="3723132"/>
            <a:ext cx="1627631" cy="0"/>
          </a:xfrm>
          <a:prstGeom prst="line">
            <a:avLst/>
          </a:prstGeom>
        </p:spPr>
        <p:style>
          <a:lnRef idx="2">
            <a:schemeClr val="accent4">
              <a:shade val="15000"/>
            </a:schemeClr>
          </a:lnRef>
          <a:fillRef idx="1">
            <a:schemeClr val="accent4"/>
          </a:fillRef>
          <a:effectRef idx="0">
            <a:schemeClr val="accent4"/>
          </a:effectRef>
          <a:fontRef idx="minor">
            <a:schemeClr val="lt1"/>
          </a:fontRef>
        </p:style>
      </p:cxnSp>
      <p:sp>
        <p:nvSpPr>
          <p:cNvPr id="49" name="TextBox 48">
            <a:extLst>
              <a:ext uri="{FF2B5EF4-FFF2-40B4-BE49-F238E27FC236}">
                <a16:creationId xmlns:a16="http://schemas.microsoft.com/office/drawing/2014/main" id="{E3683E52-9F88-02DC-64F7-CAB3A9314149}"/>
              </a:ext>
            </a:extLst>
          </p:cNvPr>
          <p:cNvSpPr txBox="1"/>
          <p:nvPr/>
        </p:nvSpPr>
        <p:spPr>
          <a:xfrm>
            <a:off x="6650924" y="3035808"/>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10</a:t>
            </a:r>
          </a:p>
        </p:txBody>
      </p:sp>
      <p:sp>
        <p:nvSpPr>
          <p:cNvPr id="50" name="TextBox 49">
            <a:extLst>
              <a:ext uri="{FF2B5EF4-FFF2-40B4-BE49-F238E27FC236}">
                <a16:creationId xmlns:a16="http://schemas.microsoft.com/office/drawing/2014/main" id="{2CEC8121-9EE2-5D93-5A5B-45811E00611D}"/>
              </a:ext>
            </a:extLst>
          </p:cNvPr>
          <p:cNvSpPr txBox="1"/>
          <p:nvPr/>
        </p:nvSpPr>
        <p:spPr>
          <a:xfrm>
            <a:off x="8185089" y="3035808"/>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12</a:t>
            </a:r>
          </a:p>
        </p:txBody>
      </p:sp>
      <p:sp>
        <p:nvSpPr>
          <p:cNvPr id="51" name="TextBox 50">
            <a:extLst>
              <a:ext uri="{FF2B5EF4-FFF2-40B4-BE49-F238E27FC236}">
                <a16:creationId xmlns:a16="http://schemas.microsoft.com/office/drawing/2014/main" id="{A3CB3255-AFEA-36AB-312E-4E580F93A45C}"/>
              </a:ext>
            </a:extLst>
          </p:cNvPr>
          <p:cNvSpPr txBox="1"/>
          <p:nvPr/>
        </p:nvSpPr>
        <p:spPr>
          <a:xfrm>
            <a:off x="6253048" y="4279651"/>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20</a:t>
            </a:r>
          </a:p>
        </p:txBody>
      </p:sp>
      <p:sp>
        <p:nvSpPr>
          <p:cNvPr id="52" name="TextBox 51">
            <a:extLst>
              <a:ext uri="{FF2B5EF4-FFF2-40B4-BE49-F238E27FC236}">
                <a16:creationId xmlns:a16="http://schemas.microsoft.com/office/drawing/2014/main" id="{F7F7F080-DF29-9FC2-373D-0890405E82B1}"/>
              </a:ext>
            </a:extLst>
          </p:cNvPr>
          <p:cNvSpPr txBox="1"/>
          <p:nvPr/>
        </p:nvSpPr>
        <p:spPr>
          <a:xfrm>
            <a:off x="7410339" y="4939801"/>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17</a:t>
            </a:r>
          </a:p>
        </p:txBody>
      </p:sp>
      <p:sp>
        <p:nvSpPr>
          <p:cNvPr id="53" name="TextBox 52">
            <a:extLst>
              <a:ext uri="{FF2B5EF4-FFF2-40B4-BE49-F238E27FC236}">
                <a16:creationId xmlns:a16="http://schemas.microsoft.com/office/drawing/2014/main" id="{91F6FCF4-8D45-7FE4-84DC-6594B6B224E0}"/>
              </a:ext>
            </a:extLst>
          </p:cNvPr>
          <p:cNvSpPr txBox="1"/>
          <p:nvPr/>
        </p:nvSpPr>
        <p:spPr>
          <a:xfrm>
            <a:off x="8614684" y="4278127"/>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17</a:t>
            </a:r>
          </a:p>
        </p:txBody>
      </p:sp>
      <p:sp>
        <p:nvSpPr>
          <p:cNvPr id="54" name="TextBox 53">
            <a:extLst>
              <a:ext uri="{FF2B5EF4-FFF2-40B4-BE49-F238E27FC236}">
                <a16:creationId xmlns:a16="http://schemas.microsoft.com/office/drawing/2014/main" id="{36491A29-32DD-A4CF-4427-7878AFD6E646}"/>
              </a:ext>
            </a:extLst>
          </p:cNvPr>
          <p:cNvSpPr txBox="1"/>
          <p:nvPr/>
        </p:nvSpPr>
        <p:spPr>
          <a:xfrm>
            <a:off x="6911701" y="3517273"/>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15</a:t>
            </a:r>
          </a:p>
        </p:txBody>
      </p:sp>
      <p:sp>
        <p:nvSpPr>
          <p:cNvPr id="55" name="TextBox 54">
            <a:extLst>
              <a:ext uri="{FF2B5EF4-FFF2-40B4-BE49-F238E27FC236}">
                <a16:creationId xmlns:a16="http://schemas.microsoft.com/office/drawing/2014/main" id="{E0F3395A-4EA7-AA0B-02AD-E15356067432}"/>
              </a:ext>
            </a:extLst>
          </p:cNvPr>
          <p:cNvSpPr txBox="1"/>
          <p:nvPr/>
        </p:nvSpPr>
        <p:spPr>
          <a:xfrm>
            <a:off x="7279088" y="3261500"/>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14</a:t>
            </a:r>
          </a:p>
        </p:txBody>
      </p:sp>
      <p:sp>
        <p:nvSpPr>
          <p:cNvPr id="56" name="TextBox 55">
            <a:extLst>
              <a:ext uri="{FF2B5EF4-FFF2-40B4-BE49-F238E27FC236}">
                <a16:creationId xmlns:a16="http://schemas.microsoft.com/office/drawing/2014/main" id="{E9193531-F7EF-1A51-D248-99019CBC9EC5}"/>
              </a:ext>
            </a:extLst>
          </p:cNvPr>
          <p:cNvSpPr txBox="1"/>
          <p:nvPr/>
        </p:nvSpPr>
        <p:spPr>
          <a:xfrm>
            <a:off x="7708589" y="3372612"/>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25</a:t>
            </a:r>
          </a:p>
        </p:txBody>
      </p:sp>
      <p:sp>
        <p:nvSpPr>
          <p:cNvPr id="57" name="TextBox 56">
            <a:extLst>
              <a:ext uri="{FF2B5EF4-FFF2-40B4-BE49-F238E27FC236}">
                <a16:creationId xmlns:a16="http://schemas.microsoft.com/office/drawing/2014/main" id="{C05064FC-E561-255F-08D9-6EE6F5A3452C}"/>
              </a:ext>
            </a:extLst>
          </p:cNvPr>
          <p:cNvSpPr txBox="1"/>
          <p:nvPr/>
        </p:nvSpPr>
        <p:spPr>
          <a:xfrm>
            <a:off x="6848681" y="3801634"/>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12</a:t>
            </a:r>
          </a:p>
        </p:txBody>
      </p:sp>
      <p:sp>
        <p:nvSpPr>
          <p:cNvPr id="58" name="TextBox 57">
            <a:extLst>
              <a:ext uri="{FF2B5EF4-FFF2-40B4-BE49-F238E27FC236}">
                <a16:creationId xmlns:a16="http://schemas.microsoft.com/office/drawing/2014/main" id="{A89BEB2F-7ABD-3599-851F-D893CD5C5926}"/>
              </a:ext>
            </a:extLst>
          </p:cNvPr>
          <p:cNvSpPr txBox="1"/>
          <p:nvPr/>
        </p:nvSpPr>
        <p:spPr>
          <a:xfrm>
            <a:off x="8168429" y="3773423"/>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28</a:t>
            </a:r>
          </a:p>
        </p:txBody>
      </p:sp>
    </p:spTree>
    <p:extLst>
      <p:ext uri="{BB962C8B-B14F-4D97-AF65-F5344CB8AC3E}">
        <p14:creationId xmlns:p14="http://schemas.microsoft.com/office/powerpoint/2010/main" val="3898641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B9F89-80F4-32B3-3C77-11E42418B8C8}"/>
              </a:ext>
            </a:extLst>
          </p:cNvPr>
          <p:cNvSpPr>
            <a:spLocks noGrp="1"/>
          </p:cNvSpPr>
          <p:nvPr>
            <p:ph type="title"/>
          </p:nvPr>
        </p:nvSpPr>
        <p:spPr>
          <a:xfrm>
            <a:off x="609600" y="328549"/>
            <a:ext cx="4099560" cy="1325563"/>
          </a:xfrm>
        </p:spPr>
        <p:txBody>
          <a:bodyPr/>
          <a:lstStyle/>
          <a:p>
            <a:r>
              <a:rPr lang="en-GB" dirty="0"/>
              <a:t>Steps</a:t>
            </a:r>
          </a:p>
        </p:txBody>
      </p:sp>
      <p:sp>
        <p:nvSpPr>
          <p:cNvPr id="3" name="Content Placeholder 2">
            <a:extLst>
              <a:ext uri="{FF2B5EF4-FFF2-40B4-BE49-F238E27FC236}">
                <a16:creationId xmlns:a16="http://schemas.microsoft.com/office/drawing/2014/main" id="{9250A14C-79D7-EC3A-36D1-1A1C4BBB781A}"/>
              </a:ext>
            </a:extLst>
          </p:cNvPr>
          <p:cNvSpPr>
            <a:spLocks noGrp="1"/>
          </p:cNvSpPr>
          <p:nvPr>
            <p:ph idx="1"/>
          </p:nvPr>
        </p:nvSpPr>
        <p:spPr>
          <a:xfrm>
            <a:off x="838200" y="1825625"/>
            <a:ext cx="4831080" cy="4351338"/>
          </a:xfrm>
        </p:spPr>
        <p:txBody>
          <a:bodyPr/>
          <a:lstStyle/>
          <a:p>
            <a:pPr marL="0" indent="0">
              <a:buNone/>
            </a:pPr>
            <a:r>
              <a:rPr lang="en-GB" dirty="0"/>
              <a:t>Starting from Delta we need to check all the possible option available and look for the cheapest one </a:t>
            </a:r>
          </a:p>
        </p:txBody>
      </p:sp>
      <p:graphicFrame>
        <p:nvGraphicFramePr>
          <p:cNvPr id="4" name="Table 3">
            <a:extLst>
              <a:ext uri="{FF2B5EF4-FFF2-40B4-BE49-F238E27FC236}">
                <a16:creationId xmlns:a16="http://schemas.microsoft.com/office/drawing/2014/main" id="{25D69A4B-7C65-1DDF-2FA5-9EA902151833}"/>
              </a:ext>
            </a:extLst>
          </p:cNvPr>
          <p:cNvGraphicFramePr>
            <a:graphicFrameLocks noGrp="1"/>
          </p:cNvGraphicFramePr>
          <p:nvPr>
            <p:extLst>
              <p:ext uri="{D42A27DB-BD31-4B8C-83A1-F6EECF244321}">
                <p14:modId xmlns:p14="http://schemas.microsoft.com/office/powerpoint/2010/main" val="2326398408"/>
              </p:ext>
            </p:extLst>
          </p:nvPr>
        </p:nvGraphicFramePr>
        <p:xfrm>
          <a:off x="201168" y="3987387"/>
          <a:ext cx="5998464" cy="1474896"/>
        </p:xfrm>
        <a:graphic>
          <a:graphicData uri="http://schemas.openxmlformats.org/drawingml/2006/table">
            <a:tbl>
              <a:tblPr firstRow="1" bandRow="1">
                <a:tableStyleId>{9D7B26C5-4107-4FEC-AEDC-1716B250A1EF}</a:tableStyleId>
              </a:tblPr>
              <a:tblGrid>
                <a:gridCol w="1499616">
                  <a:extLst>
                    <a:ext uri="{9D8B030D-6E8A-4147-A177-3AD203B41FA5}">
                      <a16:colId xmlns:a16="http://schemas.microsoft.com/office/drawing/2014/main" val="1009625960"/>
                    </a:ext>
                  </a:extLst>
                </a:gridCol>
                <a:gridCol w="1499616">
                  <a:extLst>
                    <a:ext uri="{9D8B030D-6E8A-4147-A177-3AD203B41FA5}">
                      <a16:colId xmlns:a16="http://schemas.microsoft.com/office/drawing/2014/main" val="3110447404"/>
                    </a:ext>
                  </a:extLst>
                </a:gridCol>
                <a:gridCol w="1499616">
                  <a:extLst>
                    <a:ext uri="{9D8B030D-6E8A-4147-A177-3AD203B41FA5}">
                      <a16:colId xmlns:a16="http://schemas.microsoft.com/office/drawing/2014/main" val="2382263548"/>
                    </a:ext>
                  </a:extLst>
                </a:gridCol>
                <a:gridCol w="1499616">
                  <a:extLst>
                    <a:ext uri="{9D8B030D-6E8A-4147-A177-3AD203B41FA5}">
                      <a16:colId xmlns:a16="http://schemas.microsoft.com/office/drawing/2014/main" val="3070518282"/>
                    </a:ext>
                  </a:extLst>
                </a:gridCol>
              </a:tblGrid>
              <a:tr h="368724">
                <a:tc>
                  <a:txBody>
                    <a:bodyPr/>
                    <a:lstStyle/>
                    <a:p>
                      <a:r>
                        <a:rPr lang="en-GB" dirty="0"/>
                        <a:t>D to A(120)</a:t>
                      </a:r>
                    </a:p>
                  </a:txBody>
                  <a:tcPr/>
                </a:tc>
                <a:tc>
                  <a:txBody>
                    <a:bodyPr/>
                    <a:lstStyle/>
                    <a:p>
                      <a:r>
                        <a:rPr lang="en-GB" dirty="0"/>
                        <a:t>D to G(160)</a:t>
                      </a:r>
                    </a:p>
                  </a:txBody>
                  <a:tcPr/>
                </a:tc>
                <a:tc>
                  <a:txBody>
                    <a:bodyPr/>
                    <a:lstStyle/>
                    <a:p>
                      <a:r>
                        <a:rPr lang="en-GB" dirty="0"/>
                        <a:t>D to E(170)</a:t>
                      </a:r>
                    </a:p>
                  </a:txBody>
                  <a:tcPr/>
                </a:tc>
                <a:tc>
                  <a:txBody>
                    <a:bodyPr/>
                    <a:lstStyle/>
                    <a:p>
                      <a:r>
                        <a:rPr lang="en-GB" dirty="0"/>
                        <a:t>D to B(250)</a:t>
                      </a:r>
                    </a:p>
                  </a:txBody>
                  <a:tcPr/>
                </a:tc>
                <a:extLst>
                  <a:ext uri="{0D108BD9-81ED-4DB2-BD59-A6C34878D82A}">
                    <a16:rowId xmlns:a16="http://schemas.microsoft.com/office/drawing/2014/main" val="897369681"/>
                  </a:ext>
                </a:extLst>
              </a:tr>
              <a:tr h="368724">
                <a:tc>
                  <a:txBody>
                    <a:bodyPr/>
                    <a:lstStyle/>
                    <a:p>
                      <a:r>
                        <a:rPr lang="en-GB" dirty="0"/>
                        <a:t>D A B(420)</a:t>
                      </a:r>
                    </a:p>
                  </a:txBody>
                  <a:tcPr/>
                </a:tc>
                <a:tc>
                  <a:txBody>
                    <a:bodyPr/>
                    <a:lstStyle/>
                    <a:p>
                      <a:r>
                        <a:rPr lang="en-GB" dirty="0"/>
                        <a:t>D G B(1120)</a:t>
                      </a:r>
                    </a:p>
                  </a:txBody>
                  <a:tcPr/>
                </a:tc>
                <a:tc>
                  <a:txBody>
                    <a:bodyPr/>
                    <a:lstStyle/>
                    <a:p>
                      <a:r>
                        <a:rPr lang="en-GB" dirty="0"/>
                        <a:t>D E B (730)</a:t>
                      </a:r>
                    </a:p>
                  </a:txBody>
                  <a:tcPr/>
                </a:tc>
                <a:tc>
                  <a:txBody>
                    <a:bodyPr/>
                    <a:lstStyle/>
                    <a:p>
                      <a:r>
                        <a:rPr lang="en-GB" dirty="0"/>
                        <a:t>D B A (750)</a:t>
                      </a:r>
                    </a:p>
                  </a:txBody>
                  <a:tcPr/>
                </a:tc>
                <a:extLst>
                  <a:ext uri="{0D108BD9-81ED-4DB2-BD59-A6C34878D82A}">
                    <a16:rowId xmlns:a16="http://schemas.microsoft.com/office/drawing/2014/main" val="2449430685"/>
                  </a:ext>
                </a:extLst>
              </a:tr>
              <a:tr h="368724">
                <a:tc>
                  <a:txBody>
                    <a:bodyPr/>
                    <a:lstStyle/>
                    <a:p>
                      <a:r>
                        <a:rPr lang="en-GB" dirty="0"/>
                        <a:t>D A G (570)</a:t>
                      </a:r>
                    </a:p>
                  </a:txBody>
                  <a:tcPr/>
                </a:tc>
                <a:tc>
                  <a:txBody>
                    <a:bodyPr/>
                    <a:lstStyle/>
                    <a:p>
                      <a:r>
                        <a:rPr lang="en-GB" dirty="0"/>
                        <a:t>D G A (1360)</a:t>
                      </a:r>
                    </a:p>
                  </a:txBody>
                  <a:tcPr/>
                </a:tc>
                <a:tc>
                  <a:txBody>
                    <a:bodyPr/>
                    <a:lstStyle/>
                    <a:p>
                      <a:r>
                        <a:rPr lang="en-GB" dirty="0"/>
                        <a:t>D E A (970)</a:t>
                      </a:r>
                    </a:p>
                  </a:txBody>
                  <a:tcPr/>
                </a:tc>
                <a:tc>
                  <a:txBody>
                    <a:bodyPr/>
                    <a:lstStyle/>
                    <a:p>
                      <a:r>
                        <a:rPr lang="en-GB" dirty="0"/>
                        <a:t> D B G(850) </a:t>
                      </a:r>
                    </a:p>
                  </a:txBody>
                  <a:tcPr/>
                </a:tc>
                <a:extLst>
                  <a:ext uri="{0D108BD9-81ED-4DB2-BD59-A6C34878D82A}">
                    <a16:rowId xmlns:a16="http://schemas.microsoft.com/office/drawing/2014/main" val="3842473139"/>
                  </a:ext>
                </a:extLst>
              </a:tr>
              <a:tr h="368724">
                <a:tc>
                  <a:txBody>
                    <a:bodyPr/>
                    <a:lstStyle/>
                    <a:p>
                      <a:r>
                        <a:rPr lang="en-GB" dirty="0"/>
                        <a:t>D A E (720)</a:t>
                      </a:r>
                    </a:p>
                  </a:txBody>
                  <a:tcPr/>
                </a:tc>
                <a:tc>
                  <a:txBody>
                    <a:bodyPr/>
                    <a:lstStyle/>
                    <a:p>
                      <a:r>
                        <a:rPr lang="en-GB" dirty="0"/>
                        <a:t>D G E  (2400)</a:t>
                      </a:r>
                    </a:p>
                  </a:txBody>
                  <a:tcPr/>
                </a:tc>
                <a:tc>
                  <a:txBody>
                    <a:bodyPr/>
                    <a:lstStyle/>
                    <a:p>
                      <a:r>
                        <a:rPr lang="en-GB" dirty="0"/>
                        <a:t>D E G (1290)</a:t>
                      </a:r>
                    </a:p>
                  </a:txBody>
                  <a:tcPr/>
                </a:tc>
                <a:tc>
                  <a:txBody>
                    <a:bodyPr/>
                    <a:lstStyle/>
                    <a:p>
                      <a:r>
                        <a:rPr lang="en-GB" dirty="0"/>
                        <a:t>D B E (950)</a:t>
                      </a:r>
                    </a:p>
                  </a:txBody>
                  <a:tcPr/>
                </a:tc>
                <a:extLst>
                  <a:ext uri="{0D108BD9-81ED-4DB2-BD59-A6C34878D82A}">
                    <a16:rowId xmlns:a16="http://schemas.microsoft.com/office/drawing/2014/main" val="2985615113"/>
                  </a:ext>
                </a:extLst>
              </a:tr>
            </a:tbl>
          </a:graphicData>
        </a:graphic>
      </p:graphicFrame>
      <p:sp>
        <p:nvSpPr>
          <p:cNvPr id="5" name="Oval 4">
            <a:extLst>
              <a:ext uri="{FF2B5EF4-FFF2-40B4-BE49-F238E27FC236}">
                <a16:creationId xmlns:a16="http://schemas.microsoft.com/office/drawing/2014/main" id="{95261ED0-78D5-2045-70F3-9DC4DC821813}"/>
              </a:ext>
            </a:extLst>
          </p:cNvPr>
          <p:cNvSpPr/>
          <p:nvPr/>
        </p:nvSpPr>
        <p:spPr>
          <a:xfrm>
            <a:off x="7245283" y="3325940"/>
            <a:ext cx="932688" cy="941832"/>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1100" dirty="0"/>
              <a:t>Epsilon 30</a:t>
            </a:r>
          </a:p>
        </p:txBody>
      </p:sp>
      <p:sp>
        <p:nvSpPr>
          <p:cNvPr id="6" name="Oval 5">
            <a:extLst>
              <a:ext uri="{FF2B5EF4-FFF2-40B4-BE49-F238E27FC236}">
                <a16:creationId xmlns:a16="http://schemas.microsoft.com/office/drawing/2014/main" id="{105C9800-07B9-F671-2FC8-344DC7878349}"/>
              </a:ext>
            </a:extLst>
          </p:cNvPr>
          <p:cNvSpPr/>
          <p:nvPr/>
        </p:nvSpPr>
        <p:spPr>
          <a:xfrm>
            <a:off x="6605203" y="2115884"/>
            <a:ext cx="932688" cy="941832"/>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1100" dirty="0"/>
              <a:t>Alpha 20</a:t>
            </a:r>
          </a:p>
        </p:txBody>
      </p:sp>
      <p:sp>
        <p:nvSpPr>
          <p:cNvPr id="7" name="Oval 6">
            <a:extLst>
              <a:ext uri="{FF2B5EF4-FFF2-40B4-BE49-F238E27FC236}">
                <a16:creationId xmlns:a16="http://schemas.microsoft.com/office/drawing/2014/main" id="{88D039ED-7BE2-21C3-5987-AF7D12B3EF1D}"/>
              </a:ext>
            </a:extLst>
          </p:cNvPr>
          <p:cNvSpPr/>
          <p:nvPr/>
        </p:nvSpPr>
        <p:spPr>
          <a:xfrm>
            <a:off x="7885363" y="1183196"/>
            <a:ext cx="932688" cy="941832"/>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1100" dirty="0"/>
              <a:t>Beta</a:t>
            </a:r>
          </a:p>
          <a:p>
            <a:pPr algn="ctr"/>
            <a:r>
              <a:rPr lang="en-GB" sz="1100" dirty="0"/>
              <a:t>40</a:t>
            </a:r>
          </a:p>
        </p:txBody>
      </p:sp>
      <p:sp>
        <p:nvSpPr>
          <p:cNvPr id="8" name="Oval 7">
            <a:extLst>
              <a:ext uri="{FF2B5EF4-FFF2-40B4-BE49-F238E27FC236}">
                <a16:creationId xmlns:a16="http://schemas.microsoft.com/office/drawing/2014/main" id="{6A5CAE0D-5E88-FC92-A2B9-8454400573E2}"/>
              </a:ext>
            </a:extLst>
          </p:cNvPr>
          <p:cNvSpPr/>
          <p:nvPr/>
        </p:nvSpPr>
        <p:spPr>
          <a:xfrm>
            <a:off x="8525443" y="3325940"/>
            <a:ext cx="932688" cy="941832"/>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1100" dirty="0"/>
              <a:t>Delta</a:t>
            </a:r>
          </a:p>
          <a:p>
            <a:pPr algn="ctr"/>
            <a:r>
              <a:rPr lang="en-GB" sz="1100" dirty="0"/>
              <a:t>10</a:t>
            </a:r>
          </a:p>
        </p:txBody>
      </p:sp>
      <p:sp>
        <p:nvSpPr>
          <p:cNvPr id="9" name="Oval 8">
            <a:extLst>
              <a:ext uri="{FF2B5EF4-FFF2-40B4-BE49-F238E27FC236}">
                <a16:creationId xmlns:a16="http://schemas.microsoft.com/office/drawing/2014/main" id="{869C44DE-C0CB-4C8D-66AA-8D792B7198F9}"/>
              </a:ext>
            </a:extLst>
          </p:cNvPr>
          <p:cNvSpPr/>
          <p:nvPr/>
        </p:nvSpPr>
        <p:spPr>
          <a:xfrm>
            <a:off x="9165522" y="2115884"/>
            <a:ext cx="1066801" cy="941832"/>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1100" dirty="0"/>
              <a:t>Gamma</a:t>
            </a:r>
          </a:p>
          <a:p>
            <a:pPr algn="ctr"/>
            <a:r>
              <a:rPr lang="en-GB" sz="1100" dirty="0"/>
              <a:t>70</a:t>
            </a:r>
          </a:p>
        </p:txBody>
      </p:sp>
      <p:cxnSp>
        <p:nvCxnSpPr>
          <p:cNvPr id="10" name="Straight Connector 9">
            <a:extLst>
              <a:ext uri="{FF2B5EF4-FFF2-40B4-BE49-F238E27FC236}">
                <a16:creationId xmlns:a16="http://schemas.microsoft.com/office/drawing/2014/main" id="{A61A22A8-0D2B-2B6F-4064-0F987C378F82}"/>
              </a:ext>
            </a:extLst>
          </p:cNvPr>
          <p:cNvCxnSpPr>
            <a:stCxn id="7" idx="3"/>
            <a:endCxn id="6" idx="7"/>
          </p:cNvCxnSpPr>
          <p:nvPr/>
        </p:nvCxnSpPr>
        <p:spPr>
          <a:xfrm flipH="1">
            <a:off x="7401302" y="1987100"/>
            <a:ext cx="620650" cy="266712"/>
          </a:xfrm>
          <a:prstGeom prst="line">
            <a:avLst/>
          </a:prstGeom>
          <a:ln>
            <a:headEnd type="none" w="med" len="med"/>
            <a:tailEnd type="none" w="med" len="med"/>
          </a:ln>
        </p:spPr>
        <p:style>
          <a:lnRef idx="2">
            <a:schemeClr val="accent4">
              <a:shade val="15000"/>
            </a:schemeClr>
          </a:lnRef>
          <a:fillRef idx="1">
            <a:schemeClr val="accent4"/>
          </a:fillRef>
          <a:effectRef idx="0">
            <a:schemeClr val="accent4"/>
          </a:effectRef>
          <a:fontRef idx="minor">
            <a:schemeClr val="lt1"/>
          </a:fontRef>
        </p:style>
      </p:cxnSp>
      <p:cxnSp>
        <p:nvCxnSpPr>
          <p:cNvPr id="11" name="Straight Connector 10">
            <a:extLst>
              <a:ext uri="{FF2B5EF4-FFF2-40B4-BE49-F238E27FC236}">
                <a16:creationId xmlns:a16="http://schemas.microsoft.com/office/drawing/2014/main" id="{90808738-35E0-242F-D7DC-8189D335381E}"/>
              </a:ext>
            </a:extLst>
          </p:cNvPr>
          <p:cNvCxnSpPr>
            <a:cxnSpLocks/>
            <a:stCxn id="7" idx="5"/>
            <a:endCxn id="9" idx="1"/>
          </p:cNvCxnSpPr>
          <p:nvPr/>
        </p:nvCxnSpPr>
        <p:spPr>
          <a:xfrm>
            <a:off x="8681462" y="1987100"/>
            <a:ext cx="640289" cy="266712"/>
          </a:xfrm>
          <a:prstGeom prst="line">
            <a:avLst/>
          </a:prstGeom>
          <a:ln>
            <a:headEnd type="none" w="med" len="med"/>
            <a:tailEnd type="none" w="med" len="med"/>
          </a:ln>
        </p:spPr>
        <p:style>
          <a:lnRef idx="2">
            <a:schemeClr val="accent4">
              <a:shade val="15000"/>
            </a:schemeClr>
          </a:lnRef>
          <a:fillRef idx="1">
            <a:schemeClr val="accent4"/>
          </a:fillRef>
          <a:effectRef idx="0">
            <a:schemeClr val="accent4"/>
          </a:effectRef>
          <a:fontRef idx="minor">
            <a:schemeClr val="lt1"/>
          </a:fontRef>
        </p:style>
      </p:cxnSp>
      <p:cxnSp>
        <p:nvCxnSpPr>
          <p:cNvPr id="12" name="Straight Connector 11">
            <a:extLst>
              <a:ext uri="{FF2B5EF4-FFF2-40B4-BE49-F238E27FC236}">
                <a16:creationId xmlns:a16="http://schemas.microsoft.com/office/drawing/2014/main" id="{0D602EA1-42FA-9AA1-3981-ABD0B46EAC8A}"/>
              </a:ext>
            </a:extLst>
          </p:cNvPr>
          <p:cNvCxnSpPr>
            <a:cxnSpLocks/>
            <a:stCxn id="9" idx="3"/>
            <a:endCxn id="8" idx="7"/>
          </p:cNvCxnSpPr>
          <p:nvPr/>
        </p:nvCxnSpPr>
        <p:spPr>
          <a:xfrm flipH="1">
            <a:off x="9321542" y="2919788"/>
            <a:ext cx="209" cy="544080"/>
          </a:xfrm>
          <a:prstGeom prst="line">
            <a:avLst/>
          </a:prstGeom>
        </p:spPr>
        <p:style>
          <a:lnRef idx="2">
            <a:schemeClr val="accent4">
              <a:shade val="15000"/>
            </a:schemeClr>
          </a:lnRef>
          <a:fillRef idx="1">
            <a:schemeClr val="accent4"/>
          </a:fillRef>
          <a:effectRef idx="0">
            <a:schemeClr val="accent4"/>
          </a:effectRef>
          <a:fontRef idx="minor">
            <a:schemeClr val="lt1"/>
          </a:fontRef>
        </p:style>
      </p:cxnSp>
      <p:cxnSp>
        <p:nvCxnSpPr>
          <p:cNvPr id="13" name="Straight Connector 12">
            <a:extLst>
              <a:ext uri="{FF2B5EF4-FFF2-40B4-BE49-F238E27FC236}">
                <a16:creationId xmlns:a16="http://schemas.microsoft.com/office/drawing/2014/main" id="{5816A02C-9EF5-E9CE-F2CA-0E010292A21A}"/>
              </a:ext>
            </a:extLst>
          </p:cNvPr>
          <p:cNvCxnSpPr>
            <a:stCxn id="5" idx="6"/>
            <a:endCxn id="8" idx="2"/>
          </p:cNvCxnSpPr>
          <p:nvPr/>
        </p:nvCxnSpPr>
        <p:spPr>
          <a:xfrm>
            <a:off x="8177971" y="3796856"/>
            <a:ext cx="347472" cy="0"/>
          </a:xfrm>
          <a:prstGeom prst="line">
            <a:avLst/>
          </a:prstGeom>
          <a:ln>
            <a:headEnd type="none" w="med" len="med"/>
            <a:tailEnd type="none" w="med" len="med"/>
          </a:ln>
        </p:spPr>
        <p:style>
          <a:lnRef idx="2">
            <a:schemeClr val="accent4">
              <a:shade val="15000"/>
            </a:schemeClr>
          </a:lnRef>
          <a:fillRef idx="1">
            <a:schemeClr val="accent4"/>
          </a:fillRef>
          <a:effectRef idx="0">
            <a:schemeClr val="accent4"/>
          </a:effectRef>
          <a:fontRef idx="minor">
            <a:schemeClr val="lt1"/>
          </a:fontRef>
        </p:style>
      </p:cxnSp>
      <p:cxnSp>
        <p:nvCxnSpPr>
          <p:cNvPr id="14" name="Straight Connector 13">
            <a:extLst>
              <a:ext uri="{FF2B5EF4-FFF2-40B4-BE49-F238E27FC236}">
                <a16:creationId xmlns:a16="http://schemas.microsoft.com/office/drawing/2014/main" id="{882AAEBC-66C3-37F7-E375-064E3AA74FBA}"/>
              </a:ext>
            </a:extLst>
          </p:cNvPr>
          <p:cNvCxnSpPr>
            <a:stCxn id="6" idx="5"/>
            <a:endCxn id="5" idx="1"/>
          </p:cNvCxnSpPr>
          <p:nvPr/>
        </p:nvCxnSpPr>
        <p:spPr>
          <a:xfrm flipH="1">
            <a:off x="7381872" y="2919788"/>
            <a:ext cx="19430" cy="544080"/>
          </a:xfrm>
          <a:prstGeom prst="line">
            <a:avLst/>
          </a:prstGeom>
        </p:spPr>
        <p:style>
          <a:lnRef idx="2">
            <a:schemeClr val="accent4">
              <a:shade val="15000"/>
            </a:schemeClr>
          </a:lnRef>
          <a:fillRef idx="1">
            <a:schemeClr val="accent4"/>
          </a:fillRef>
          <a:effectRef idx="0">
            <a:schemeClr val="accent4"/>
          </a:effectRef>
          <a:fontRef idx="minor">
            <a:schemeClr val="lt1"/>
          </a:fontRef>
        </p:style>
      </p:cxnSp>
      <p:cxnSp>
        <p:nvCxnSpPr>
          <p:cNvPr id="15" name="Straight Connector 14">
            <a:extLst>
              <a:ext uri="{FF2B5EF4-FFF2-40B4-BE49-F238E27FC236}">
                <a16:creationId xmlns:a16="http://schemas.microsoft.com/office/drawing/2014/main" id="{A2DA1C84-D44B-8618-B15D-32488618614D}"/>
              </a:ext>
            </a:extLst>
          </p:cNvPr>
          <p:cNvCxnSpPr>
            <a:stCxn id="7" idx="4"/>
            <a:endCxn id="5" idx="0"/>
          </p:cNvCxnSpPr>
          <p:nvPr/>
        </p:nvCxnSpPr>
        <p:spPr>
          <a:xfrm flipH="1">
            <a:off x="7711627" y="2125028"/>
            <a:ext cx="640080" cy="1200912"/>
          </a:xfrm>
          <a:prstGeom prst="line">
            <a:avLst/>
          </a:prstGeom>
        </p:spPr>
        <p:style>
          <a:lnRef idx="2">
            <a:schemeClr val="accent4">
              <a:shade val="15000"/>
            </a:schemeClr>
          </a:lnRef>
          <a:fillRef idx="1">
            <a:schemeClr val="accent4"/>
          </a:fillRef>
          <a:effectRef idx="0">
            <a:schemeClr val="accent4"/>
          </a:effectRef>
          <a:fontRef idx="minor">
            <a:schemeClr val="lt1"/>
          </a:fontRef>
        </p:style>
      </p:cxnSp>
      <p:cxnSp>
        <p:nvCxnSpPr>
          <p:cNvPr id="16" name="Straight Connector 15">
            <a:extLst>
              <a:ext uri="{FF2B5EF4-FFF2-40B4-BE49-F238E27FC236}">
                <a16:creationId xmlns:a16="http://schemas.microsoft.com/office/drawing/2014/main" id="{B29D6E13-83BC-D63E-B70E-7849033410A0}"/>
              </a:ext>
            </a:extLst>
          </p:cNvPr>
          <p:cNvCxnSpPr>
            <a:cxnSpLocks/>
            <a:stCxn id="6" idx="6"/>
            <a:endCxn id="8" idx="0"/>
          </p:cNvCxnSpPr>
          <p:nvPr/>
        </p:nvCxnSpPr>
        <p:spPr>
          <a:xfrm>
            <a:off x="7537891" y="2586800"/>
            <a:ext cx="1453896" cy="739140"/>
          </a:xfrm>
          <a:prstGeom prst="line">
            <a:avLst/>
          </a:prstGeom>
          <a:ln>
            <a:headEnd type="none" w="med" len="med"/>
            <a:tailEnd type="none" w="med" len="med"/>
          </a:ln>
        </p:spPr>
        <p:style>
          <a:lnRef idx="2">
            <a:schemeClr val="accent4">
              <a:shade val="15000"/>
            </a:schemeClr>
          </a:lnRef>
          <a:fillRef idx="1">
            <a:schemeClr val="accent4"/>
          </a:fillRef>
          <a:effectRef idx="0">
            <a:schemeClr val="accent4"/>
          </a:effectRef>
          <a:fontRef idx="minor">
            <a:schemeClr val="lt1"/>
          </a:fontRef>
        </p:style>
      </p:cxnSp>
      <p:cxnSp>
        <p:nvCxnSpPr>
          <p:cNvPr id="17" name="Straight Connector 16">
            <a:extLst>
              <a:ext uri="{FF2B5EF4-FFF2-40B4-BE49-F238E27FC236}">
                <a16:creationId xmlns:a16="http://schemas.microsoft.com/office/drawing/2014/main" id="{0C62280F-36C4-2ED3-A7A2-814723DDFD87}"/>
              </a:ext>
            </a:extLst>
          </p:cNvPr>
          <p:cNvCxnSpPr>
            <a:stCxn id="7" idx="4"/>
            <a:endCxn id="8" idx="0"/>
          </p:cNvCxnSpPr>
          <p:nvPr/>
        </p:nvCxnSpPr>
        <p:spPr>
          <a:xfrm>
            <a:off x="8351707" y="2125028"/>
            <a:ext cx="640080" cy="1200912"/>
          </a:xfrm>
          <a:prstGeom prst="line">
            <a:avLst/>
          </a:prstGeom>
        </p:spPr>
        <p:style>
          <a:lnRef idx="2">
            <a:schemeClr val="accent4">
              <a:shade val="15000"/>
            </a:schemeClr>
          </a:lnRef>
          <a:fillRef idx="1">
            <a:schemeClr val="accent4"/>
          </a:fillRef>
          <a:effectRef idx="0">
            <a:schemeClr val="accent4"/>
          </a:effectRef>
          <a:fontRef idx="minor">
            <a:schemeClr val="lt1"/>
          </a:fontRef>
        </p:style>
      </p:cxnSp>
      <p:cxnSp>
        <p:nvCxnSpPr>
          <p:cNvPr id="18" name="Straight Connector 17">
            <a:extLst>
              <a:ext uri="{FF2B5EF4-FFF2-40B4-BE49-F238E27FC236}">
                <a16:creationId xmlns:a16="http://schemas.microsoft.com/office/drawing/2014/main" id="{AEB4F364-9382-2BF9-E392-1A8138024F8E}"/>
              </a:ext>
            </a:extLst>
          </p:cNvPr>
          <p:cNvCxnSpPr>
            <a:cxnSpLocks/>
            <a:stCxn id="9" idx="2"/>
            <a:endCxn id="5" idx="0"/>
          </p:cNvCxnSpPr>
          <p:nvPr/>
        </p:nvCxnSpPr>
        <p:spPr>
          <a:xfrm flipH="1">
            <a:off x="7711627" y="2586800"/>
            <a:ext cx="1453895" cy="739140"/>
          </a:xfrm>
          <a:prstGeom prst="line">
            <a:avLst/>
          </a:prstGeom>
        </p:spPr>
        <p:style>
          <a:lnRef idx="2">
            <a:schemeClr val="accent4">
              <a:shade val="15000"/>
            </a:schemeClr>
          </a:lnRef>
          <a:fillRef idx="1">
            <a:schemeClr val="accent4"/>
          </a:fillRef>
          <a:effectRef idx="0">
            <a:schemeClr val="accent4"/>
          </a:effectRef>
          <a:fontRef idx="minor">
            <a:schemeClr val="lt1"/>
          </a:fontRef>
        </p:style>
      </p:cxnSp>
      <p:cxnSp>
        <p:nvCxnSpPr>
          <p:cNvPr id="19" name="Straight Connector 18">
            <a:extLst>
              <a:ext uri="{FF2B5EF4-FFF2-40B4-BE49-F238E27FC236}">
                <a16:creationId xmlns:a16="http://schemas.microsoft.com/office/drawing/2014/main" id="{D9711689-0B2D-72CE-F460-694284B74B8A}"/>
              </a:ext>
            </a:extLst>
          </p:cNvPr>
          <p:cNvCxnSpPr>
            <a:cxnSpLocks/>
            <a:stCxn id="6" idx="6"/>
            <a:endCxn id="9" idx="2"/>
          </p:cNvCxnSpPr>
          <p:nvPr/>
        </p:nvCxnSpPr>
        <p:spPr>
          <a:xfrm>
            <a:off x="7537891" y="2586800"/>
            <a:ext cx="1627631" cy="0"/>
          </a:xfrm>
          <a:prstGeom prst="line">
            <a:avLst/>
          </a:prstGeom>
        </p:spPr>
        <p:style>
          <a:lnRef idx="2">
            <a:schemeClr val="accent4">
              <a:shade val="15000"/>
            </a:schemeClr>
          </a:lnRef>
          <a:fillRef idx="1">
            <a:schemeClr val="accent4"/>
          </a:fillRef>
          <a:effectRef idx="0">
            <a:schemeClr val="accent4"/>
          </a:effectRef>
          <a:fontRef idx="minor">
            <a:schemeClr val="lt1"/>
          </a:fontRef>
        </p:style>
      </p:cxnSp>
      <p:sp>
        <p:nvSpPr>
          <p:cNvPr id="20" name="TextBox 19">
            <a:extLst>
              <a:ext uri="{FF2B5EF4-FFF2-40B4-BE49-F238E27FC236}">
                <a16:creationId xmlns:a16="http://schemas.microsoft.com/office/drawing/2014/main" id="{F6D55C5A-A656-AA1E-B9B8-3D265957C350}"/>
              </a:ext>
            </a:extLst>
          </p:cNvPr>
          <p:cNvSpPr txBox="1"/>
          <p:nvPr/>
        </p:nvSpPr>
        <p:spPr>
          <a:xfrm>
            <a:off x="7364156" y="1899476"/>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10</a:t>
            </a:r>
          </a:p>
        </p:txBody>
      </p:sp>
      <p:sp>
        <p:nvSpPr>
          <p:cNvPr id="21" name="TextBox 20">
            <a:extLst>
              <a:ext uri="{FF2B5EF4-FFF2-40B4-BE49-F238E27FC236}">
                <a16:creationId xmlns:a16="http://schemas.microsoft.com/office/drawing/2014/main" id="{5F933A27-5E57-778F-0E74-2FDB74FA45E7}"/>
              </a:ext>
            </a:extLst>
          </p:cNvPr>
          <p:cNvSpPr txBox="1"/>
          <p:nvPr/>
        </p:nvSpPr>
        <p:spPr>
          <a:xfrm>
            <a:off x="8898321" y="1899476"/>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12</a:t>
            </a:r>
          </a:p>
        </p:txBody>
      </p:sp>
      <p:sp>
        <p:nvSpPr>
          <p:cNvPr id="22" name="TextBox 21">
            <a:extLst>
              <a:ext uri="{FF2B5EF4-FFF2-40B4-BE49-F238E27FC236}">
                <a16:creationId xmlns:a16="http://schemas.microsoft.com/office/drawing/2014/main" id="{222BEFC3-800D-D9AB-F503-3299F76DEB24}"/>
              </a:ext>
            </a:extLst>
          </p:cNvPr>
          <p:cNvSpPr txBox="1"/>
          <p:nvPr/>
        </p:nvSpPr>
        <p:spPr>
          <a:xfrm>
            <a:off x="6966280" y="3143319"/>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20</a:t>
            </a:r>
          </a:p>
        </p:txBody>
      </p:sp>
      <p:sp>
        <p:nvSpPr>
          <p:cNvPr id="23" name="TextBox 22">
            <a:extLst>
              <a:ext uri="{FF2B5EF4-FFF2-40B4-BE49-F238E27FC236}">
                <a16:creationId xmlns:a16="http://schemas.microsoft.com/office/drawing/2014/main" id="{F8E71276-8584-93B7-91DF-CFE5F38D238B}"/>
              </a:ext>
            </a:extLst>
          </p:cNvPr>
          <p:cNvSpPr txBox="1"/>
          <p:nvPr/>
        </p:nvSpPr>
        <p:spPr>
          <a:xfrm>
            <a:off x="8123571" y="3803469"/>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17</a:t>
            </a:r>
          </a:p>
        </p:txBody>
      </p:sp>
      <p:sp>
        <p:nvSpPr>
          <p:cNvPr id="24" name="TextBox 23">
            <a:extLst>
              <a:ext uri="{FF2B5EF4-FFF2-40B4-BE49-F238E27FC236}">
                <a16:creationId xmlns:a16="http://schemas.microsoft.com/office/drawing/2014/main" id="{8DBBF12D-D0E2-324D-8CD4-979DAE444A3D}"/>
              </a:ext>
            </a:extLst>
          </p:cNvPr>
          <p:cNvSpPr txBox="1"/>
          <p:nvPr/>
        </p:nvSpPr>
        <p:spPr>
          <a:xfrm>
            <a:off x="9327916" y="3141795"/>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16</a:t>
            </a:r>
          </a:p>
        </p:txBody>
      </p:sp>
      <p:sp>
        <p:nvSpPr>
          <p:cNvPr id="25" name="TextBox 24">
            <a:extLst>
              <a:ext uri="{FF2B5EF4-FFF2-40B4-BE49-F238E27FC236}">
                <a16:creationId xmlns:a16="http://schemas.microsoft.com/office/drawing/2014/main" id="{79F14CB9-8C17-7919-7B44-BCE0C91E8978}"/>
              </a:ext>
            </a:extLst>
          </p:cNvPr>
          <p:cNvSpPr txBox="1"/>
          <p:nvPr/>
        </p:nvSpPr>
        <p:spPr>
          <a:xfrm>
            <a:off x="7624933" y="2380941"/>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15</a:t>
            </a:r>
          </a:p>
        </p:txBody>
      </p:sp>
      <p:sp>
        <p:nvSpPr>
          <p:cNvPr id="26" name="TextBox 25">
            <a:extLst>
              <a:ext uri="{FF2B5EF4-FFF2-40B4-BE49-F238E27FC236}">
                <a16:creationId xmlns:a16="http://schemas.microsoft.com/office/drawing/2014/main" id="{54CECEFA-1BE0-FF96-35AE-2B6A40D11175}"/>
              </a:ext>
            </a:extLst>
          </p:cNvPr>
          <p:cNvSpPr txBox="1"/>
          <p:nvPr/>
        </p:nvSpPr>
        <p:spPr>
          <a:xfrm>
            <a:off x="7992320" y="2125168"/>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14</a:t>
            </a:r>
          </a:p>
        </p:txBody>
      </p:sp>
      <p:sp>
        <p:nvSpPr>
          <p:cNvPr id="27" name="TextBox 26">
            <a:extLst>
              <a:ext uri="{FF2B5EF4-FFF2-40B4-BE49-F238E27FC236}">
                <a16:creationId xmlns:a16="http://schemas.microsoft.com/office/drawing/2014/main" id="{E41B7EAC-D491-CB89-737C-B13D4DEF53AE}"/>
              </a:ext>
            </a:extLst>
          </p:cNvPr>
          <p:cNvSpPr txBox="1"/>
          <p:nvPr/>
        </p:nvSpPr>
        <p:spPr>
          <a:xfrm>
            <a:off x="8421821" y="2236280"/>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25</a:t>
            </a:r>
          </a:p>
        </p:txBody>
      </p:sp>
      <p:sp>
        <p:nvSpPr>
          <p:cNvPr id="28" name="TextBox 27">
            <a:extLst>
              <a:ext uri="{FF2B5EF4-FFF2-40B4-BE49-F238E27FC236}">
                <a16:creationId xmlns:a16="http://schemas.microsoft.com/office/drawing/2014/main" id="{F1A4FEEB-A2C3-6C0B-1767-590EEEDB9F6D}"/>
              </a:ext>
            </a:extLst>
          </p:cNvPr>
          <p:cNvSpPr txBox="1"/>
          <p:nvPr/>
        </p:nvSpPr>
        <p:spPr>
          <a:xfrm>
            <a:off x="7561913" y="2665302"/>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12</a:t>
            </a:r>
          </a:p>
        </p:txBody>
      </p:sp>
      <p:sp>
        <p:nvSpPr>
          <p:cNvPr id="29" name="TextBox 28">
            <a:extLst>
              <a:ext uri="{FF2B5EF4-FFF2-40B4-BE49-F238E27FC236}">
                <a16:creationId xmlns:a16="http://schemas.microsoft.com/office/drawing/2014/main" id="{E4D58CC4-231E-BB2D-570F-34812A6A5232}"/>
              </a:ext>
            </a:extLst>
          </p:cNvPr>
          <p:cNvSpPr txBox="1"/>
          <p:nvPr/>
        </p:nvSpPr>
        <p:spPr>
          <a:xfrm>
            <a:off x="8881661" y="2637091"/>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28</a:t>
            </a:r>
          </a:p>
        </p:txBody>
      </p:sp>
    </p:spTree>
    <p:extLst>
      <p:ext uri="{BB962C8B-B14F-4D97-AF65-F5344CB8AC3E}">
        <p14:creationId xmlns:p14="http://schemas.microsoft.com/office/powerpoint/2010/main" val="672004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B9F89-80F4-32B3-3C77-11E42418B8C8}"/>
              </a:ext>
            </a:extLst>
          </p:cNvPr>
          <p:cNvSpPr>
            <a:spLocks noGrp="1"/>
          </p:cNvSpPr>
          <p:nvPr>
            <p:ph type="title"/>
          </p:nvPr>
        </p:nvSpPr>
        <p:spPr>
          <a:xfrm>
            <a:off x="609600" y="328549"/>
            <a:ext cx="4099560" cy="1325563"/>
          </a:xfrm>
        </p:spPr>
        <p:txBody>
          <a:bodyPr/>
          <a:lstStyle/>
          <a:p>
            <a:r>
              <a:rPr lang="en-GB" dirty="0"/>
              <a:t>Steps</a:t>
            </a:r>
          </a:p>
        </p:txBody>
      </p:sp>
      <p:sp>
        <p:nvSpPr>
          <p:cNvPr id="3" name="Content Placeholder 2">
            <a:extLst>
              <a:ext uri="{FF2B5EF4-FFF2-40B4-BE49-F238E27FC236}">
                <a16:creationId xmlns:a16="http://schemas.microsoft.com/office/drawing/2014/main" id="{9250A14C-79D7-EC3A-36D1-1A1C4BBB781A}"/>
              </a:ext>
            </a:extLst>
          </p:cNvPr>
          <p:cNvSpPr>
            <a:spLocks noGrp="1"/>
          </p:cNvSpPr>
          <p:nvPr>
            <p:ph idx="1"/>
          </p:nvPr>
        </p:nvSpPr>
        <p:spPr>
          <a:xfrm>
            <a:off x="838200" y="1825625"/>
            <a:ext cx="4831080" cy="2536063"/>
          </a:xfrm>
        </p:spPr>
        <p:txBody>
          <a:bodyPr/>
          <a:lstStyle/>
          <a:p>
            <a:pPr marL="0" indent="0">
              <a:buNone/>
            </a:pPr>
            <a:r>
              <a:rPr lang="en-GB" dirty="0"/>
              <a:t>A finding the values I  see multiple of the same combinations, and so I will remove the higher values one to keep the pair with the lower value.</a:t>
            </a:r>
          </a:p>
        </p:txBody>
      </p:sp>
      <p:graphicFrame>
        <p:nvGraphicFramePr>
          <p:cNvPr id="4" name="Table 3">
            <a:extLst>
              <a:ext uri="{FF2B5EF4-FFF2-40B4-BE49-F238E27FC236}">
                <a16:creationId xmlns:a16="http://schemas.microsoft.com/office/drawing/2014/main" id="{25D69A4B-7C65-1DDF-2FA5-9EA902151833}"/>
              </a:ext>
            </a:extLst>
          </p:cNvPr>
          <p:cNvGraphicFramePr>
            <a:graphicFrameLocks noGrp="1"/>
          </p:cNvGraphicFramePr>
          <p:nvPr>
            <p:extLst>
              <p:ext uri="{D42A27DB-BD31-4B8C-83A1-F6EECF244321}">
                <p14:modId xmlns:p14="http://schemas.microsoft.com/office/powerpoint/2010/main" val="865765841"/>
              </p:ext>
            </p:extLst>
          </p:nvPr>
        </p:nvGraphicFramePr>
        <p:xfrm>
          <a:off x="254508" y="4873580"/>
          <a:ext cx="5998464" cy="1474896"/>
        </p:xfrm>
        <a:graphic>
          <a:graphicData uri="http://schemas.openxmlformats.org/drawingml/2006/table">
            <a:tbl>
              <a:tblPr firstRow="1" bandRow="1">
                <a:tableStyleId>{9D7B26C5-4107-4FEC-AEDC-1716B250A1EF}</a:tableStyleId>
              </a:tblPr>
              <a:tblGrid>
                <a:gridCol w="1499616">
                  <a:extLst>
                    <a:ext uri="{9D8B030D-6E8A-4147-A177-3AD203B41FA5}">
                      <a16:colId xmlns:a16="http://schemas.microsoft.com/office/drawing/2014/main" val="1009625960"/>
                    </a:ext>
                  </a:extLst>
                </a:gridCol>
                <a:gridCol w="1499616">
                  <a:extLst>
                    <a:ext uri="{9D8B030D-6E8A-4147-A177-3AD203B41FA5}">
                      <a16:colId xmlns:a16="http://schemas.microsoft.com/office/drawing/2014/main" val="3110447404"/>
                    </a:ext>
                  </a:extLst>
                </a:gridCol>
                <a:gridCol w="1499616">
                  <a:extLst>
                    <a:ext uri="{9D8B030D-6E8A-4147-A177-3AD203B41FA5}">
                      <a16:colId xmlns:a16="http://schemas.microsoft.com/office/drawing/2014/main" val="2382263548"/>
                    </a:ext>
                  </a:extLst>
                </a:gridCol>
                <a:gridCol w="1499616">
                  <a:extLst>
                    <a:ext uri="{9D8B030D-6E8A-4147-A177-3AD203B41FA5}">
                      <a16:colId xmlns:a16="http://schemas.microsoft.com/office/drawing/2014/main" val="3070518282"/>
                    </a:ext>
                  </a:extLst>
                </a:gridCol>
              </a:tblGrid>
              <a:tr h="368724">
                <a:tc>
                  <a:txBody>
                    <a:bodyPr/>
                    <a:lstStyle/>
                    <a:p>
                      <a:r>
                        <a:rPr lang="en-GB" dirty="0"/>
                        <a:t>D to A(120)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D to G(160)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D to E(170)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D to B(250)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7369681"/>
                  </a:ext>
                </a:extLst>
              </a:tr>
              <a:tr h="368724">
                <a:tc>
                  <a:txBody>
                    <a:bodyPr/>
                    <a:lstStyle/>
                    <a:p>
                      <a:r>
                        <a:rPr lang="en-GB" dirty="0"/>
                        <a:t>D A B(420)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D G B(1120)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GB" dirty="0"/>
                        <a:t>D E B (730)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D B A (750)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rgbClr val="C00000"/>
                      </a:solidFill>
                      <a:prstDash val="solid"/>
                      <a:round/>
                      <a:headEnd type="none" w="med" len="med"/>
                      <a:tailEnd type="none" w="med" len="med"/>
                    </a:lnTlToBr>
                    <a:lnBlToTr w="12700" cap="flat" cmpd="sng" algn="ctr">
                      <a:solidFill>
                        <a:srgbClr val="C00000"/>
                      </a:solidFill>
                      <a:prstDash val="solid"/>
                      <a:round/>
                      <a:headEnd type="none" w="med" len="med"/>
                      <a:tailEnd type="none" w="med" len="med"/>
                    </a:lnBlToTr>
                    <a:solidFill>
                      <a:srgbClr val="C00000">
                        <a:alpha val="20000"/>
                      </a:srgbClr>
                    </a:solidFill>
                  </a:tcPr>
                </a:tc>
                <a:extLst>
                  <a:ext uri="{0D108BD9-81ED-4DB2-BD59-A6C34878D82A}">
                    <a16:rowId xmlns:a16="http://schemas.microsoft.com/office/drawing/2014/main" val="2449430685"/>
                  </a:ext>
                </a:extLst>
              </a:tr>
              <a:tr h="368724">
                <a:tc>
                  <a:txBody>
                    <a:bodyPr/>
                    <a:lstStyle/>
                    <a:p>
                      <a:r>
                        <a:rPr lang="en-GB" dirty="0"/>
                        <a:t>D A G (570)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D G A (1360)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GB" dirty="0"/>
                        <a:t>D E A (970)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GB" dirty="0"/>
                        <a:t> D B G(850)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2473139"/>
                  </a:ext>
                </a:extLst>
              </a:tr>
              <a:tr h="368724">
                <a:tc>
                  <a:txBody>
                    <a:bodyPr/>
                    <a:lstStyle/>
                    <a:p>
                      <a:r>
                        <a:rPr lang="en-GB" dirty="0"/>
                        <a:t>D A E (720)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D G E  (2400)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GB" dirty="0"/>
                        <a:t>D E G (1290)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D B E (950)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rgbClr val="C00000"/>
                      </a:solidFill>
                      <a:prstDash val="solid"/>
                      <a:round/>
                      <a:headEnd type="none" w="med" len="med"/>
                      <a:tailEnd type="none" w="med" len="med"/>
                    </a:lnTlToBr>
                    <a:solidFill>
                      <a:srgbClr val="C00000">
                        <a:alpha val="20000"/>
                      </a:srgbClr>
                    </a:solidFill>
                  </a:tcPr>
                </a:tc>
                <a:extLst>
                  <a:ext uri="{0D108BD9-81ED-4DB2-BD59-A6C34878D82A}">
                    <a16:rowId xmlns:a16="http://schemas.microsoft.com/office/drawing/2014/main" val="2985615113"/>
                  </a:ext>
                </a:extLst>
              </a:tr>
            </a:tbl>
          </a:graphicData>
        </a:graphic>
      </p:graphicFrame>
      <p:sp>
        <p:nvSpPr>
          <p:cNvPr id="5" name="Oval 4">
            <a:extLst>
              <a:ext uri="{FF2B5EF4-FFF2-40B4-BE49-F238E27FC236}">
                <a16:creationId xmlns:a16="http://schemas.microsoft.com/office/drawing/2014/main" id="{95261ED0-78D5-2045-70F3-9DC4DC821813}"/>
              </a:ext>
            </a:extLst>
          </p:cNvPr>
          <p:cNvSpPr/>
          <p:nvPr/>
        </p:nvSpPr>
        <p:spPr>
          <a:xfrm>
            <a:off x="7245283" y="3325940"/>
            <a:ext cx="932688" cy="941832"/>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1100" dirty="0"/>
              <a:t>Epsilon 30</a:t>
            </a:r>
          </a:p>
        </p:txBody>
      </p:sp>
      <p:sp>
        <p:nvSpPr>
          <p:cNvPr id="6" name="Oval 5">
            <a:extLst>
              <a:ext uri="{FF2B5EF4-FFF2-40B4-BE49-F238E27FC236}">
                <a16:creationId xmlns:a16="http://schemas.microsoft.com/office/drawing/2014/main" id="{105C9800-07B9-F671-2FC8-344DC7878349}"/>
              </a:ext>
            </a:extLst>
          </p:cNvPr>
          <p:cNvSpPr/>
          <p:nvPr/>
        </p:nvSpPr>
        <p:spPr>
          <a:xfrm>
            <a:off x="6605203" y="2115884"/>
            <a:ext cx="932688" cy="941832"/>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1100" dirty="0"/>
              <a:t>Alpha 20</a:t>
            </a:r>
          </a:p>
        </p:txBody>
      </p:sp>
      <p:sp>
        <p:nvSpPr>
          <p:cNvPr id="7" name="Oval 6">
            <a:extLst>
              <a:ext uri="{FF2B5EF4-FFF2-40B4-BE49-F238E27FC236}">
                <a16:creationId xmlns:a16="http://schemas.microsoft.com/office/drawing/2014/main" id="{88D039ED-7BE2-21C3-5987-AF7D12B3EF1D}"/>
              </a:ext>
            </a:extLst>
          </p:cNvPr>
          <p:cNvSpPr/>
          <p:nvPr/>
        </p:nvSpPr>
        <p:spPr>
          <a:xfrm>
            <a:off x="7885363" y="1183196"/>
            <a:ext cx="932688" cy="941832"/>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1100" dirty="0"/>
              <a:t>Beta</a:t>
            </a:r>
          </a:p>
          <a:p>
            <a:pPr algn="ctr"/>
            <a:r>
              <a:rPr lang="en-GB" sz="1100" dirty="0"/>
              <a:t>40</a:t>
            </a:r>
          </a:p>
        </p:txBody>
      </p:sp>
      <p:sp>
        <p:nvSpPr>
          <p:cNvPr id="8" name="Oval 7">
            <a:extLst>
              <a:ext uri="{FF2B5EF4-FFF2-40B4-BE49-F238E27FC236}">
                <a16:creationId xmlns:a16="http://schemas.microsoft.com/office/drawing/2014/main" id="{6A5CAE0D-5E88-FC92-A2B9-8454400573E2}"/>
              </a:ext>
            </a:extLst>
          </p:cNvPr>
          <p:cNvSpPr/>
          <p:nvPr/>
        </p:nvSpPr>
        <p:spPr>
          <a:xfrm>
            <a:off x="8525443" y="3325940"/>
            <a:ext cx="932688" cy="941832"/>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1100" dirty="0"/>
              <a:t>Delta</a:t>
            </a:r>
          </a:p>
          <a:p>
            <a:pPr algn="ctr"/>
            <a:r>
              <a:rPr lang="en-GB" sz="1100" dirty="0"/>
              <a:t>10</a:t>
            </a:r>
          </a:p>
        </p:txBody>
      </p:sp>
      <p:sp>
        <p:nvSpPr>
          <p:cNvPr id="9" name="Oval 8">
            <a:extLst>
              <a:ext uri="{FF2B5EF4-FFF2-40B4-BE49-F238E27FC236}">
                <a16:creationId xmlns:a16="http://schemas.microsoft.com/office/drawing/2014/main" id="{869C44DE-C0CB-4C8D-66AA-8D792B7198F9}"/>
              </a:ext>
            </a:extLst>
          </p:cNvPr>
          <p:cNvSpPr/>
          <p:nvPr/>
        </p:nvSpPr>
        <p:spPr>
          <a:xfrm>
            <a:off x="9165522" y="2115884"/>
            <a:ext cx="1066801" cy="941832"/>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1100" dirty="0"/>
              <a:t>Gamma</a:t>
            </a:r>
          </a:p>
          <a:p>
            <a:pPr algn="ctr"/>
            <a:r>
              <a:rPr lang="en-GB" sz="1100" dirty="0"/>
              <a:t>70</a:t>
            </a:r>
          </a:p>
        </p:txBody>
      </p:sp>
      <p:cxnSp>
        <p:nvCxnSpPr>
          <p:cNvPr id="10" name="Straight Connector 9">
            <a:extLst>
              <a:ext uri="{FF2B5EF4-FFF2-40B4-BE49-F238E27FC236}">
                <a16:creationId xmlns:a16="http://schemas.microsoft.com/office/drawing/2014/main" id="{A61A22A8-0D2B-2B6F-4064-0F987C378F82}"/>
              </a:ext>
            </a:extLst>
          </p:cNvPr>
          <p:cNvCxnSpPr>
            <a:stCxn id="7" idx="3"/>
            <a:endCxn id="6" idx="7"/>
          </p:cNvCxnSpPr>
          <p:nvPr/>
        </p:nvCxnSpPr>
        <p:spPr>
          <a:xfrm flipH="1">
            <a:off x="7401302" y="1987100"/>
            <a:ext cx="620650" cy="266712"/>
          </a:xfrm>
          <a:prstGeom prst="line">
            <a:avLst/>
          </a:prstGeom>
          <a:ln>
            <a:headEnd type="none" w="med" len="med"/>
            <a:tailEnd type="none" w="med" len="med"/>
          </a:ln>
        </p:spPr>
        <p:style>
          <a:lnRef idx="2">
            <a:schemeClr val="accent4">
              <a:shade val="15000"/>
            </a:schemeClr>
          </a:lnRef>
          <a:fillRef idx="1">
            <a:schemeClr val="accent4"/>
          </a:fillRef>
          <a:effectRef idx="0">
            <a:schemeClr val="accent4"/>
          </a:effectRef>
          <a:fontRef idx="minor">
            <a:schemeClr val="lt1"/>
          </a:fontRef>
        </p:style>
      </p:cxnSp>
      <p:cxnSp>
        <p:nvCxnSpPr>
          <p:cNvPr id="11" name="Straight Connector 10">
            <a:extLst>
              <a:ext uri="{FF2B5EF4-FFF2-40B4-BE49-F238E27FC236}">
                <a16:creationId xmlns:a16="http://schemas.microsoft.com/office/drawing/2014/main" id="{90808738-35E0-242F-D7DC-8189D335381E}"/>
              </a:ext>
            </a:extLst>
          </p:cNvPr>
          <p:cNvCxnSpPr>
            <a:cxnSpLocks/>
            <a:stCxn id="7" idx="5"/>
            <a:endCxn id="9" idx="1"/>
          </p:cNvCxnSpPr>
          <p:nvPr/>
        </p:nvCxnSpPr>
        <p:spPr>
          <a:xfrm>
            <a:off x="8681462" y="1987100"/>
            <a:ext cx="640289" cy="266712"/>
          </a:xfrm>
          <a:prstGeom prst="line">
            <a:avLst/>
          </a:prstGeom>
          <a:ln>
            <a:headEnd type="none" w="med" len="med"/>
            <a:tailEnd type="none" w="med" len="med"/>
          </a:ln>
        </p:spPr>
        <p:style>
          <a:lnRef idx="2">
            <a:schemeClr val="accent4">
              <a:shade val="15000"/>
            </a:schemeClr>
          </a:lnRef>
          <a:fillRef idx="1">
            <a:schemeClr val="accent4"/>
          </a:fillRef>
          <a:effectRef idx="0">
            <a:schemeClr val="accent4"/>
          </a:effectRef>
          <a:fontRef idx="minor">
            <a:schemeClr val="lt1"/>
          </a:fontRef>
        </p:style>
      </p:cxnSp>
      <p:cxnSp>
        <p:nvCxnSpPr>
          <p:cNvPr id="12" name="Straight Connector 11">
            <a:extLst>
              <a:ext uri="{FF2B5EF4-FFF2-40B4-BE49-F238E27FC236}">
                <a16:creationId xmlns:a16="http://schemas.microsoft.com/office/drawing/2014/main" id="{0D602EA1-42FA-9AA1-3981-ABD0B46EAC8A}"/>
              </a:ext>
            </a:extLst>
          </p:cNvPr>
          <p:cNvCxnSpPr>
            <a:cxnSpLocks/>
            <a:stCxn id="9" idx="3"/>
            <a:endCxn id="8" idx="7"/>
          </p:cNvCxnSpPr>
          <p:nvPr/>
        </p:nvCxnSpPr>
        <p:spPr>
          <a:xfrm flipH="1">
            <a:off x="9321542" y="2919788"/>
            <a:ext cx="209" cy="544080"/>
          </a:xfrm>
          <a:prstGeom prst="line">
            <a:avLst/>
          </a:prstGeom>
        </p:spPr>
        <p:style>
          <a:lnRef idx="2">
            <a:schemeClr val="accent4">
              <a:shade val="15000"/>
            </a:schemeClr>
          </a:lnRef>
          <a:fillRef idx="1">
            <a:schemeClr val="accent4"/>
          </a:fillRef>
          <a:effectRef idx="0">
            <a:schemeClr val="accent4"/>
          </a:effectRef>
          <a:fontRef idx="minor">
            <a:schemeClr val="lt1"/>
          </a:fontRef>
        </p:style>
      </p:cxnSp>
      <p:cxnSp>
        <p:nvCxnSpPr>
          <p:cNvPr id="13" name="Straight Connector 12">
            <a:extLst>
              <a:ext uri="{FF2B5EF4-FFF2-40B4-BE49-F238E27FC236}">
                <a16:creationId xmlns:a16="http://schemas.microsoft.com/office/drawing/2014/main" id="{5816A02C-9EF5-E9CE-F2CA-0E010292A21A}"/>
              </a:ext>
            </a:extLst>
          </p:cNvPr>
          <p:cNvCxnSpPr>
            <a:stCxn id="5" idx="6"/>
            <a:endCxn id="8" idx="2"/>
          </p:cNvCxnSpPr>
          <p:nvPr/>
        </p:nvCxnSpPr>
        <p:spPr>
          <a:xfrm>
            <a:off x="8177971" y="3796856"/>
            <a:ext cx="347472" cy="0"/>
          </a:xfrm>
          <a:prstGeom prst="line">
            <a:avLst/>
          </a:prstGeom>
          <a:ln>
            <a:headEnd type="none" w="med" len="med"/>
            <a:tailEnd type="none" w="med" len="med"/>
          </a:ln>
        </p:spPr>
        <p:style>
          <a:lnRef idx="2">
            <a:schemeClr val="accent4">
              <a:shade val="15000"/>
            </a:schemeClr>
          </a:lnRef>
          <a:fillRef idx="1">
            <a:schemeClr val="accent4"/>
          </a:fillRef>
          <a:effectRef idx="0">
            <a:schemeClr val="accent4"/>
          </a:effectRef>
          <a:fontRef idx="minor">
            <a:schemeClr val="lt1"/>
          </a:fontRef>
        </p:style>
      </p:cxnSp>
      <p:cxnSp>
        <p:nvCxnSpPr>
          <p:cNvPr id="14" name="Straight Connector 13">
            <a:extLst>
              <a:ext uri="{FF2B5EF4-FFF2-40B4-BE49-F238E27FC236}">
                <a16:creationId xmlns:a16="http://schemas.microsoft.com/office/drawing/2014/main" id="{882AAEBC-66C3-37F7-E375-064E3AA74FBA}"/>
              </a:ext>
            </a:extLst>
          </p:cNvPr>
          <p:cNvCxnSpPr>
            <a:stCxn id="6" idx="5"/>
            <a:endCxn id="5" idx="1"/>
          </p:cNvCxnSpPr>
          <p:nvPr/>
        </p:nvCxnSpPr>
        <p:spPr>
          <a:xfrm flipH="1">
            <a:off x="7381872" y="2919788"/>
            <a:ext cx="19430" cy="544080"/>
          </a:xfrm>
          <a:prstGeom prst="line">
            <a:avLst/>
          </a:prstGeom>
        </p:spPr>
        <p:style>
          <a:lnRef idx="2">
            <a:schemeClr val="accent4">
              <a:shade val="15000"/>
            </a:schemeClr>
          </a:lnRef>
          <a:fillRef idx="1">
            <a:schemeClr val="accent4"/>
          </a:fillRef>
          <a:effectRef idx="0">
            <a:schemeClr val="accent4"/>
          </a:effectRef>
          <a:fontRef idx="minor">
            <a:schemeClr val="lt1"/>
          </a:fontRef>
        </p:style>
      </p:cxnSp>
      <p:cxnSp>
        <p:nvCxnSpPr>
          <p:cNvPr id="15" name="Straight Connector 14">
            <a:extLst>
              <a:ext uri="{FF2B5EF4-FFF2-40B4-BE49-F238E27FC236}">
                <a16:creationId xmlns:a16="http://schemas.microsoft.com/office/drawing/2014/main" id="{A2DA1C84-D44B-8618-B15D-32488618614D}"/>
              </a:ext>
            </a:extLst>
          </p:cNvPr>
          <p:cNvCxnSpPr>
            <a:stCxn id="7" idx="4"/>
            <a:endCxn id="5" idx="0"/>
          </p:cNvCxnSpPr>
          <p:nvPr/>
        </p:nvCxnSpPr>
        <p:spPr>
          <a:xfrm flipH="1">
            <a:off x="7711627" y="2125028"/>
            <a:ext cx="640080" cy="1200912"/>
          </a:xfrm>
          <a:prstGeom prst="line">
            <a:avLst/>
          </a:prstGeom>
        </p:spPr>
        <p:style>
          <a:lnRef idx="2">
            <a:schemeClr val="accent4">
              <a:shade val="15000"/>
            </a:schemeClr>
          </a:lnRef>
          <a:fillRef idx="1">
            <a:schemeClr val="accent4"/>
          </a:fillRef>
          <a:effectRef idx="0">
            <a:schemeClr val="accent4"/>
          </a:effectRef>
          <a:fontRef idx="minor">
            <a:schemeClr val="lt1"/>
          </a:fontRef>
        </p:style>
      </p:cxnSp>
      <p:cxnSp>
        <p:nvCxnSpPr>
          <p:cNvPr id="16" name="Straight Connector 15">
            <a:extLst>
              <a:ext uri="{FF2B5EF4-FFF2-40B4-BE49-F238E27FC236}">
                <a16:creationId xmlns:a16="http://schemas.microsoft.com/office/drawing/2014/main" id="{B29D6E13-83BC-D63E-B70E-7849033410A0}"/>
              </a:ext>
            </a:extLst>
          </p:cNvPr>
          <p:cNvCxnSpPr>
            <a:cxnSpLocks/>
            <a:stCxn id="6" idx="6"/>
            <a:endCxn id="8" idx="0"/>
          </p:cNvCxnSpPr>
          <p:nvPr/>
        </p:nvCxnSpPr>
        <p:spPr>
          <a:xfrm>
            <a:off x="7537891" y="2586800"/>
            <a:ext cx="1453896" cy="739140"/>
          </a:xfrm>
          <a:prstGeom prst="line">
            <a:avLst/>
          </a:prstGeom>
          <a:ln>
            <a:headEnd type="none" w="med" len="med"/>
            <a:tailEnd type="none" w="med" len="med"/>
          </a:ln>
        </p:spPr>
        <p:style>
          <a:lnRef idx="2">
            <a:schemeClr val="accent4">
              <a:shade val="15000"/>
            </a:schemeClr>
          </a:lnRef>
          <a:fillRef idx="1">
            <a:schemeClr val="accent4"/>
          </a:fillRef>
          <a:effectRef idx="0">
            <a:schemeClr val="accent4"/>
          </a:effectRef>
          <a:fontRef idx="minor">
            <a:schemeClr val="lt1"/>
          </a:fontRef>
        </p:style>
      </p:cxnSp>
      <p:cxnSp>
        <p:nvCxnSpPr>
          <p:cNvPr id="17" name="Straight Connector 16">
            <a:extLst>
              <a:ext uri="{FF2B5EF4-FFF2-40B4-BE49-F238E27FC236}">
                <a16:creationId xmlns:a16="http://schemas.microsoft.com/office/drawing/2014/main" id="{0C62280F-36C4-2ED3-A7A2-814723DDFD87}"/>
              </a:ext>
            </a:extLst>
          </p:cNvPr>
          <p:cNvCxnSpPr>
            <a:stCxn id="7" idx="4"/>
            <a:endCxn id="8" idx="0"/>
          </p:cNvCxnSpPr>
          <p:nvPr/>
        </p:nvCxnSpPr>
        <p:spPr>
          <a:xfrm>
            <a:off x="8351707" y="2125028"/>
            <a:ext cx="640080" cy="1200912"/>
          </a:xfrm>
          <a:prstGeom prst="line">
            <a:avLst/>
          </a:prstGeom>
        </p:spPr>
        <p:style>
          <a:lnRef idx="2">
            <a:schemeClr val="accent4">
              <a:shade val="15000"/>
            </a:schemeClr>
          </a:lnRef>
          <a:fillRef idx="1">
            <a:schemeClr val="accent4"/>
          </a:fillRef>
          <a:effectRef idx="0">
            <a:schemeClr val="accent4"/>
          </a:effectRef>
          <a:fontRef idx="minor">
            <a:schemeClr val="lt1"/>
          </a:fontRef>
        </p:style>
      </p:cxnSp>
      <p:cxnSp>
        <p:nvCxnSpPr>
          <p:cNvPr id="18" name="Straight Connector 17">
            <a:extLst>
              <a:ext uri="{FF2B5EF4-FFF2-40B4-BE49-F238E27FC236}">
                <a16:creationId xmlns:a16="http://schemas.microsoft.com/office/drawing/2014/main" id="{AEB4F364-9382-2BF9-E392-1A8138024F8E}"/>
              </a:ext>
            </a:extLst>
          </p:cNvPr>
          <p:cNvCxnSpPr>
            <a:cxnSpLocks/>
            <a:stCxn id="9" idx="2"/>
            <a:endCxn id="5" idx="0"/>
          </p:cNvCxnSpPr>
          <p:nvPr/>
        </p:nvCxnSpPr>
        <p:spPr>
          <a:xfrm flipH="1">
            <a:off x="7711627" y="2586800"/>
            <a:ext cx="1453895" cy="739140"/>
          </a:xfrm>
          <a:prstGeom prst="line">
            <a:avLst/>
          </a:prstGeom>
        </p:spPr>
        <p:style>
          <a:lnRef idx="2">
            <a:schemeClr val="accent4">
              <a:shade val="15000"/>
            </a:schemeClr>
          </a:lnRef>
          <a:fillRef idx="1">
            <a:schemeClr val="accent4"/>
          </a:fillRef>
          <a:effectRef idx="0">
            <a:schemeClr val="accent4"/>
          </a:effectRef>
          <a:fontRef idx="minor">
            <a:schemeClr val="lt1"/>
          </a:fontRef>
        </p:style>
      </p:cxnSp>
      <p:cxnSp>
        <p:nvCxnSpPr>
          <p:cNvPr id="19" name="Straight Connector 18">
            <a:extLst>
              <a:ext uri="{FF2B5EF4-FFF2-40B4-BE49-F238E27FC236}">
                <a16:creationId xmlns:a16="http://schemas.microsoft.com/office/drawing/2014/main" id="{D9711689-0B2D-72CE-F460-694284B74B8A}"/>
              </a:ext>
            </a:extLst>
          </p:cNvPr>
          <p:cNvCxnSpPr>
            <a:cxnSpLocks/>
            <a:stCxn id="6" idx="6"/>
            <a:endCxn id="9" idx="2"/>
          </p:cNvCxnSpPr>
          <p:nvPr/>
        </p:nvCxnSpPr>
        <p:spPr>
          <a:xfrm>
            <a:off x="7537891" y="2586800"/>
            <a:ext cx="1627631" cy="0"/>
          </a:xfrm>
          <a:prstGeom prst="line">
            <a:avLst/>
          </a:prstGeom>
        </p:spPr>
        <p:style>
          <a:lnRef idx="2">
            <a:schemeClr val="accent4">
              <a:shade val="15000"/>
            </a:schemeClr>
          </a:lnRef>
          <a:fillRef idx="1">
            <a:schemeClr val="accent4"/>
          </a:fillRef>
          <a:effectRef idx="0">
            <a:schemeClr val="accent4"/>
          </a:effectRef>
          <a:fontRef idx="minor">
            <a:schemeClr val="lt1"/>
          </a:fontRef>
        </p:style>
      </p:cxnSp>
      <p:sp>
        <p:nvSpPr>
          <p:cNvPr id="20" name="TextBox 19">
            <a:extLst>
              <a:ext uri="{FF2B5EF4-FFF2-40B4-BE49-F238E27FC236}">
                <a16:creationId xmlns:a16="http://schemas.microsoft.com/office/drawing/2014/main" id="{F6D55C5A-A656-AA1E-B9B8-3D265957C350}"/>
              </a:ext>
            </a:extLst>
          </p:cNvPr>
          <p:cNvSpPr txBox="1"/>
          <p:nvPr/>
        </p:nvSpPr>
        <p:spPr>
          <a:xfrm>
            <a:off x="7364156" y="1899476"/>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10</a:t>
            </a:r>
          </a:p>
        </p:txBody>
      </p:sp>
      <p:sp>
        <p:nvSpPr>
          <p:cNvPr id="21" name="TextBox 20">
            <a:extLst>
              <a:ext uri="{FF2B5EF4-FFF2-40B4-BE49-F238E27FC236}">
                <a16:creationId xmlns:a16="http://schemas.microsoft.com/office/drawing/2014/main" id="{5F933A27-5E57-778F-0E74-2FDB74FA45E7}"/>
              </a:ext>
            </a:extLst>
          </p:cNvPr>
          <p:cNvSpPr txBox="1"/>
          <p:nvPr/>
        </p:nvSpPr>
        <p:spPr>
          <a:xfrm>
            <a:off x="8898321" y="1899476"/>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12</a:t>
            </a:r>
          </a:p>
        </p:txBody>
      </p:sp>
      <p:sp>
        <p:nvSpPr>
          <p:cNvPr id="22" name="TextBox 21">
            <a:extLst>
              <a:ext uri="{FF2B5EF4-FFF2-40B4-BE49-F238E27FC236}">
                <a16:creationId xmlns:a16="http://schemas.microsoft.com/office/drawing/2014/main" id="{222BEFC3-800D-D9AB-F503-3299F76DEB24}"/>
              </a:ext>
            </a:extLst>
          </p:cNvPr>
          <p:cNvSpPr txBox="1"/>
          <p:nvPr/>
        </p:nvSpPr>
        <p:spPr>
          <a:xfrm>
            <a:off x="6966280" y="3143319"/>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20</a:t>
            </a:r>
          </a:p>
        </p:txBody>
      </p:sp>
      <p:sp>
        <p:nvSpPr>
          <p:cNvPr id="23" name="TextBox 22">
            <a:extLst>
              <a:ext uri="{FF2B5EF4-FFF2-40B4-BE49-F238E27FC236}">
                <a16:creationId xmlns:a16="http://schemas.microsoft.com/office/drawing/2014/main" id="{F8E71276-8584-93B7-91DF-CFE5F38D238B}"/>
              </a:ext>
            </a:extLst>
          </p:cNvPr>
          <p:cNvSpPr txBox="1"/>
          <p:nvPr/>
        </p:nvSpPr>
        <p:spPr>
          <a:xfrm>
            <a:off x="8123571" y="3803469"/>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17</a:t>
            </a:r>
          </a:p>
        </p:txBody>
      </p:sp>
      <p:sp>
        <p:nvSpPr>
          <p:cNvPr id="24" name="TextBox 23">
            <a:extLst>
              <a:ext uri="{FF2B5EF4-FFF2-40B4-BE49-F238E27FC236}">
                <a16:creationId xmlns:a16="http://schemas.microsoft.com/office/drawing/2014/main" id="{8DBBF12D-D0E2-324D-8CD4-979DAE444A3D}"/>
              </a:ext>
            </a:extLst>
          </p:cNvPr>
          <p:cNvSpPr txBox="1"/>
          <p:nvPr/>
        </p:nvSpPr>
        <p:spPr>
          <a:xfrm>
            <a:off x="9327916" y="3141795"/>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16</a:t>
            </a:r>
          </a:p>
        </p:txBody>
      </p:sp>
      <p:sp>
        <p:nvSpPr>
          <p:cNvPr id="25" name="TextBox 24">
            <a:extLst>
              <a:ext uri="{FF2B5EF4-FFF2-40B4-BE49-F238E27FC236}">
                <a16:creationId xmlns:a16="http://schemas.microsoft.com/office/drawing/2014/main" id="{79F14CB9-8C17-7919-7B44-BCE0C91E8978}"/>
              </a:ext>
            </a:extLst>
          </p:cNvPr>
          <p:cNvSpPr txBox="1"/>
          <p:nvPr/>
        </p:nvSpPr>
        <p:spPr>
          <a:xfrm>
            <a:off x="7624933" y="2380941"/>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15</a:t>
            </a:r>
          </a:p>
        </p:txBody>
      </p:sp>
      <p:sp>
        <p:nvSpPr>
          <p:cNvPr id="26" name="TextBox 25">
            <a:extLst>
              <a:ext uri="{FF2B5EF4-FFF2-40B4-BE49-F238E27FC236}">
                <a16:creationId xmlns:a16="http://schemas.microsoft.com/office/drawing/2014/main" id="{54CECEFA-1BE0-FF96-35AE-2B6A40D11175}"/>
              </a:ext>
            </a:extLst>
          </p:cNvPr>
          <p:cNvSpPr txBox="1"/>
          <p:nvPr/>
        </p:nvSpPr>
        <p:spPr>
          <a:xfrm>
            <a:off x="7992320" y="2125168"/>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14</a:t>
            </a:r>
          </a:p>
        </p:txBody>
      </p:sp>
      <p:sp>
        <p:nvSpPr>
          <p:cNvPr id="27" name="TextBox 26">
            <a:extLst>
              <a:ext uri="{FF2B5EF4-FFF2-40B4-BE49-F238E27FC236}">
                <a16:creationId xmlns:a16="http://schemas.microsoft.com/office/drawing/2014/main" id="{E41B7EAC-D491-CB89-737C-B13D4DEF53AE}"/>
              </a:ext>
            </a:extLst>
          </p:cNvPr>
          <p:cNvSpPr txBox="1"/>
          <p:nvPr/>
        </p:nvSpPr>
        <p:spPr>
          <a:xfrm>
            <a:off x="8421821" y="2236280"/>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25</a:t>
            </a:r>
          </a:p>
        </p:txBody>
      </p:sp>
      <p:sp>
        <p:nvSpPr>
          <p:cNvPr id="28" name="TextBox 27">
            <a:extLst>
              <a:ext uri="{FF2B5EF4-FFF2-40B4-BE49-F238E27FC236}">
                <a16:creationId xmlns:a16="http://schemas.microsoft.com/office/drawing/2014/main" id="{F1A4FEEB-A2C3-6C0B-1767-590EEEDB9F6D}"/>
              </a:ext>
            </a:extLst>
          </p:cNvPr>
          <p:cNvSpPr txBox="1"/>
          <p:nvPr/>
        </p:nvSpPr>
        <p:spPr>
          <a:xfrm>
            <a:off x="7561913" y="2665302"/>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12</a:t>
            </a:r>
          </a:p>
        </p:txBody>
      </p:sp>
      <p:sp>
        <p:nvSpPr>
          <p:cNvPr id="29" name="TextBox 28">
            <a:extLst>
              <a:ext uri="{FF2B5EF4-FFF2-40B4-BE49-F238E27FC236}">
                <a16:creationId xmlns:a16="http://schemas.microsoft.com/office/drawing/2014/main" id="{E4D58CC4-231E-BB2D-570F-34812A6A5232}"/>
              </a:ext>
            </a:extLst>
          </p:cNvPr>
          <p:cNvSpPr txBox="1"/>
          <p:nvPr/>
        </p:nvSpPr>
        <p:spPr>
          <a:xfrm>
            <a:off x="8881661" y="2637091"/>
            <a:ext cx="406734" cy="2616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GB" sz="1100" dirty="0"/>
              <a:t>28</a:t>
            </a:r>
          </a:p>
        </p:txBody>
      </p:sp>
      <p:graphicFrame>
        <p:nvGraphicFramePr>
          <p:cNvPr id="34" name="Table 33">
            <a:extLst>
              <a:ext uri="{FF2B5EF4-FFF2-40B4-BE49-F238E27FC236}">
                <a16:creationId xmlns:a16="http://schemas.microsoft.com/office/drawing/2014/main" id="{17F4321F-E421-D76E-2290-7FE245802F2D}"/>
              </a:ext>
            </a:extLst>
          </p:cNvPr>
          <p:cNvGraphicFramePr>
            <a:graphicFrameLocks noGrp="1"/>
          </p:cNvGraphicFramePr>
          <p:nvPr>
            <p:extLst>
              <p:ext uri="{D42A27DB-BD31-4B8C-83A1-F6EECF244321}">
                <p14:modId xmlns:p14="http://schemas.microsoft.com/office/powerpoint/2010/main" val="3687379280"/>
              </p:ext>
            </p:extLst>
          </p:nvPr>
        </p:nvGraphicFramePr>
        <p:xfrm>
          <a:off x="6966094" y="4885436"/>
          <a:ext cx="4573200" cy="1463040"/>
        </p:xfrm>
        <a:graphic>
          <a:graphicData uri="http://schemas.openxmlformats.org/drawingml/2006/table">
            <a:tbl>
              <a:tblPr firstRow="1" bandRow="1">
                <a:tableStyleId>{073A0DAA-6AF3-43AB-8588-CEC1D06C72B9}</a:tableStyleId>
              </a:tblPr>
              <a:tblGrid>
                <a:gridCol w="1524400">
                  <a:extLst>
                    <a:ext uri="{9D8B030D-6E8A-4147-A177-3AD203B41FA5}">
                      <a16:colId xmlns:a16="http://schemas.microsoft.com/office/drawing/2014/main" val="3058747423"/>
                    </a:ext>
                  </a:extLst>
                </a:gridCol>
                <a:gridCol w="1524400">
                  <a:extLst>
                    <a:ext uri="{9D8B030D-6E8A-4147-A177-3AD203B41FA5}">
                      <a16:colId xmlns:a16="http://schemas.microsoft.com/office/drawing/2014/main" val="4196203761"/>
                    </a:ext>
                  </a:extLst>
                </a:gridCol>
                <a:gridCol w="1524400">
                  <a:extLst>
                    <a:ext uri="{9D8B030D-6E8A-4147-A177-3AD203B41FA5}">
                      <a16:colId xmlns:a16="http://schemas.microsoft.com/office/drawing/2014/main" val="4169164792"/>
                    </a:ext>
                  </a:extLst>
                </a:gridCol>
              </a:tblGrid>
              <a:tr h="361627">
                <a:tc>
                  <a:txBody>
                    <a:bodyPr/>
                    <a:lstStyle/>
                    <a:p>
                      <a:r>
                        <a:rPr lang="en-GB" dirty="0"/>
                        <a:t>D A (120)</a:t>
                      </a:r>
                    </a:p>
                  </a:txBody>
                  <a:tcPr/>
                </a:tc>
                <a:tc>
                  <a:txBody>
                    <a:bodyPr/>
                    <a:lstStyle/>
                    <a:p>
                      <a:r>
                        <a:rPr lang="en-GB" dirty="0"/>
                        <a:t>D E(170)</a:t>
                      </a:r>
                    </a:p>
                  </a:txBody>
                  <a:tcPr/>
                </a:tc>
                <a:tc>
                  <a:txBody>
                    <a:bodyPr/>
                    <a:lstStyle/>
                    <a:p>
                      <a:r>
                        <a:rPr lang="en-GB" dirty="0"/>
                        <a:t>D B (250)</a:t>
                      </a:r>
                    </a:p>
                  </a:txBody>
                  <a:tcPr/>
                </a:tc>
                <a:extLst>
                  <a:ext uri="{0D108BD9-81ED-4DB2-BD59-A6C34878D82A}">
                    <a16:rowId xmlns:a16="http://schemas.microsoft.com/office/drawing/2014/main" val="249890728"/>
                  </a:ext>
                </a:extLst>
              </a:tr>
              <a:tr h="361627">
                <a:tc>
                  <a:txBody>
                    <a:bodyPr/>
                    <a:lstStyle/>
                    <a:p>
                      <a:r>
                        <a:rPr lang="en-GB" dirty="0"/>
                        <a:t>D A B(420)</a:t>
                      </a:r>
                    </a:p>
                  </a:txBody>
                  <a:tcPr/>
                </a:tc>
                <a:tc>
                  <a:txBody>
                    <a:bodyPr/>
                    <a:lstStyle/>
                    <a:p>
                      <a:r>
                        <a:rPr lang="en-GB" dirty="0"/>
                        <a:t>D E B (730)</a:t>
                      </a:r>
                    </a:p>
                  </a:txBody>
                  <a:tcPr/>
                </a:tc>
                <a:tc>
                  <a:txBody>
                    <a:bodyPr/>
                    <a:lstStyle/>
                    <a:p>
                      <a:r>
                        <a:rPr lang="en-GB" dirty="0"/>
                        <a:t> D B G(850) </a:t>
                      </a:r>
                    </a:p>
                  </a:txBody>
                  <a:tcPr/>
                </a:tc>
                <a:extLst>
                  <a:ext uri="{0D108BD9-81ED-4DB2-BD59-A6C34878D82A}">
                    <a16:rowId xmlns:a16="http://schemas.microsoft.com/office/drawing/2014/main" val="1410582946"/>
                  </a:ext>
                </a:extLst>
              </a:tr>
              <a:tr h="361627">
                <a:tc>
                  <a:txBody>
                    <a:bodyPr/>
                    <a:lstStyle/>
                    <a:p>
                      <a:r>
                        <a:rPr lang="en-GB" dirty="0"/>
                        <a:t>D A G (570)</a:t>
                      </a:r>
                    </a:p>
                  </a:txBody>
                  <a:tcPr/>
                </a:tc>
                <a:tc>
                  <a:txBody>
                    <a:bodyPr/>
                    <a:lstStyle/>
                    <a:p>
                      <a:r>
                        <a:rPr lang="en-GB" dirty="0"/>
                        <a:t>D E G (1290)</a:t>
                      </a:r>
                    </a:p>
                  </a:txBody>
                  <a:tcPr/>
                </a:tc>
                <a:tc>
                  <a:txBody>
                    <a:bodyPr/>
                    <a:lstStyle/>
                    <a:p>
                      <a:endParaRPr lang="en-GB"/>
                    </a:p>
                  </a:txBody>
                  <a:tcPr/>
                </a:tc>
                <a:extLst>
                  <a:ext uri="{0D108BD9-81ED-4DB2-BD59-A6C34878D82A}">
                    <a16:rowId xmlns:a16="http://schemas.microsoft.com/office/drawing/2014/main" val="474159141"/>
                  </a:ext>
                </a:extLst>
              </a:tr>
              <a:tr h="361627">
                <a:tc>
                  <a:txBody>
                    <a:bodyPr/>
                    <a:lstStyle/>
                    <a:p>
                      <a:r>
                        <a:rPr lang="en-GB" dirty="0"/>
                        <a:t>D A E (720)</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479690198"/>
                  </a:ext>
                </a:extLst>
              </a:tr>
            </a:tbl>
          </a:graphicData>
        </a:graphic>
      </p:graphicFrame>
    </p:spTree>
    <p:extLst>
      <p:ext uri="{BB962C8B-B14F-4D97-AF65-F5344CB8AC3E}">
        <p14:creationId xmlns:p14="http://schemas.microsoft.com/office/powerpoint/2010/main" val="2390643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B9F89-80F4-32B3-3C77-11E42418B8C8}"/>
              </a:ext>
            </a:extLst>
          </p:cNvPr>
          <p:cNvSpPr>
            <a:spLocks noGrp="1"/>
          </p:cNvSpPr>
          <p:nvPr>
            <p:ph type="title"/>
          </p:nvPr>
        </p:nvSpPr>
        <p:spPr>
          <a:xfrm>
            <a:off x="609600" y="328549"/>
            <a:ext cx="4099560" cy="1325563"/>
          </a:xfrm>
        </p:spPr>
        <p:txBody>
          <a:bodyPr/>
          <a:lstStyle/>
          <a:p>
            <a:r>
              <a:rPr lang="en-GB" dirty="0"/>
              <a:t>Steps</a:t>
            </a:r>
          </a:p>
        </p:txBody>
      </p:sp>
      <p:sp>
        <p:nvSpPr>
          <p:cNvPr id="3" name="Content Placeholder 2">
            <a:extLst>
              <a:ext uri="{FF2B5EF4-FFF2-40B4-BE49-F238E27FC236}">
                <a16:creationId xmlns:a16="http://schemas.microsoft.com/office/drawing/2014/main" id="{9250A14C-79D7-EC3A-36D1-1A1C4BBB781A}"/>
              </a:ext>
            </a:extLst>
          </p:cNvPr>
          <p:cNvSpPr>
            <a:spLocks noGrp="1"/>
          </p:cNvSpPr>
          <p:nvPr>
            <p:ph idx="1"/>
          </p:nvPr>
        </p:nvSpPr>
        <p:spPr>
          <a:xfrm>
            <a:off x="838200" y="1825625"/>
            <a:ext cx="4831080" cy="4511167"/>
          </a:xfrm>
        </p:spPr>
        <p:txBody>
          <a:bodyPr/>
          <a:lstStyle/>
          <a:p>
            <a:pPr marL="0" indent="0">
              <a:buNone/>
            </a:pPr>
            <a:r>
              <a:rPr lang="en-GB" dirty="0"/>
              <a:t>After sorting  the options from the first selection it’s time to go further down in the problem and check for the faster root.</a:t>
            </a:r>
          </a:p>
          <a:p>
            <a:pPr marL="0" indent="0">
              <a:buNone/>
            </a:pPr>
            <a:endParaRPr lang="en-GB" dirty="0"/>
          </a:p>
          <a:p>
            <a:pPr marL="0" indent="0">
              <a:buNone/>
            </a:pPr>
            <a:r>
              <a:rPr lang="en-GB" dirty="0"/>
              <a:t>And yet again just keep the lowest cost pair </a:t>
            </a:r>
          </a:p>
        </p:txBody>
      </p:sp>
      <p:graphicFrame>
        <p:nvGraphicFramePr>
          <p:cNvPr id="34" name="Table 33">
            <a:extLst>
              <a:ext uri="{FF2B5EF4-FFF2-40B4-BE49-F238E27FC236}">
                <a16:creationId xmlns:a16="http://schemas.microsoft.com/office/drawing/2014/main" id="{17F4321F-E421-D76E-2290-7FE245802F2D}"/>
              </a:ext>
            </a:extLst>
          </p:cNvPr>
          <p:cNvGraphicFramePr>
            <a:graphicFrameLocks noGrp="1"/>
          </p:cNvGraphicFramePr>
          <p:nvPr>
            <p:extLst>
              <p:ext uri="{D42A27DB-BD31-4B8C-83A1-F6EECF244321}">
                <p14:modId xmlns:p14="http://schemas.microsoft.com/office/powerpoint/2010/main" val="3042681228"/>
              </p:ext>
            </p:extLst>
          </p:nvPr>
        </p:nvGraphicFramePr>
        <p:xfrm>
          <a:off x="5868814" y="2109089"/>
          <a:ext cx="5570331" cy="3657600"/>
        </p:xfrm>
        <a:graphic>
          <a:graphicData uri="http://schemas.openxmlformats.org/drawingml/2006/table">
            <a:tbl>
              <a:tblPr firstRow="1" bandRow="1">
                <a:tableStyleId>{073A0DAA-6AF3-43AB-8588-CEC1D06C72B9}</a:tableStyleId>
              </a:tblPr>
              <a:tblGrid>
                <a:gridCol w="1856777">
                  <a:extLst>
                    <a:ext uri="{9D8B030D-6E8A-4147-A177-3AD203B41FA5}">
                      <a16:colId xmlns:a16="http://schemas.microsoft.com/office/drawing/2014/main" val="3058747423"/>
                    </a:ext>
                  </a:extLst>
                </a:gridCol>
                <a:gridCol w="1856777">
                  <a:extLst>
                    <a:ext uri="{9D8B030D-6E8A-4147-A177-3AD203B41FA5}">
                      <a16:colId xmlns:a16="http://schemas.microsoft.com/office/drawing/2014/main" val="4196203761"/>
                    </a:ext>
                  </a:extLst>
                </a:gridCol>
                <a:gridCol w="1856777">
                  <a:extLst>
                    <a:ext uri="{9D8B030D-6E8A-4147-A177-3AD203B41FA5}">
                      <a16:colId xmlns:a16="http://schemas.microsoft.com/office/drawing/2014/main" val="4169164792"/>
                    </a:ext>
                  </a:extLst>
                </a:gridCol>
              </a:tblGrid>
              <a:tr h="361627">
                <a:tc>
                  <a:txBody>
                    <a:bodyPr/>
                    <a:lstStyle/>
                    <a:p>
                      <a:r>
                        <a:rPr lang="en-GB" dirty="0"/>
                        <a:t>D A (120)</a:t>
                      </a:r>
                    </a:p>
                  </a:txBody>
                  <a:tcPr/>
                </a:tc>
                <a:tc>
                  <a:txBody>
                    <a:bodyPr/>
                    <a:lstStyle/>
                    <a:p>
                      <a:r>
                        <a:rPr lang="en-GB" dirty="0"/>
                        <a:t>D E(170)</a:t>
                      </a:r>
                    </a:p>
                  </a:txBody>
                  <a:tcPr/>
                </a:tc>
                <a:tc>
                  <a:txBody>
                    <a:bodyPr/>
                    <a:lstStyle/>
                    <a:p>
                      <a:r>
                        <a:rPr lang="en-GB" dirty="0"/>
                        <a:t>D B (250)</a:t>
                      </a:r>
                    </a:p>
                  </a:txBody>
                  <a:tcPr/>
                </a:tc>
                <a:extLst>
                  <a:ext uri="{0D108BD9-81ED-4DB2-BD59-A6C34878D82A}">
                    <a16:rowId xmlns:a16="http://schemas.microsoft.com/office/drawing/2014/main" val="249890728"/>
                  </a:ext>
                </a:extLst>
              </a:tr>
              <a:tr h="361627">
                <a:tc>
                  <a:txBody>
                    <a:bodyPr/>
                    <a:lstStyle/>
                    <a:p>
                      <a:r>
                        <a:rPr lang="en-GB" dirty="0"/>
                        <a:t>D A B(420)</a:t>
                      </a:r>
                    </a:p>
                  </a:txBody>
                  <a:tcPr/>
                </a:tc>
                <a:tc>
                  <a:txBody>
                    <a:bodyPr/>
                    <a:lstStyle/>
                    <a:p>
                      <a:r>
                        <a:rPr lang="en-GB" dirty="0"/>
                        <a:t>D E B (730)</a:t>
                      </a:r>
                    </a:p>
                  </a:txBody>
                  <a:tcPr/>
                </a:tc>
                <a:tc>
                  <a:txBody>
                    <a:bodyPr/>
                    <a:lstStyle/>
                    <a:p>
                      <a:r>
                        <a:rPr lang="en-GB" dirty="0"/>
                        <a:t> D B G(850) </a:t>
                      </a:r>
                    </a:p>
                  </a:txBody>
                  <a:tcPr>
                    <a:solidFill>
                      <a:srgbClr val="C00000"/>
                    </a:solidFill>
                  </a:tcPr>
                </a:tc>
                <a:extLst>
                  <a:ext uri="{0D108BD9-81ED-4DB2-BD59-A6C34878D82A}">
                    <a16:rowId xmlns:a16="http://schemas.microsoft.com/office/drawing/2014/main" val="1410582946"/>
                  </a:ext>
                </a:extLst>
              </a:tr>
              <a:tr h="361627">
                <a:tc>
                  <a:txBody>
                    <a:bodyPr/>
                    <a:lstStyle/>
                    <a:p>
                      <a:r>
                        <a:rPr lang="en-GB" dirty="0"/>
                        <a:t>D A G (570)</a:t>
                      </a:r>
                    </a:p>
                  </a:txBody>
                  <a:tcPr/>
                </a:tc>
                <a:tc>
                  <a:txBody>
                    <a:bodyPr/>
                    <a:lstStyle/>
                    <a:p>
                      <a:r>
                        <a:rPr lang="en-GB" dirty="0"/>
                        <a:t>D E G (1290)</a:t>
                      </a:r>
                    </a:p>
                  </a:txBody>
                  <a:tcPr/>
                </a:tc>
                <a:tc>
                  <a:txBody>
                    <a:bodyPr/>
                    <a:lstStyle/>
                    <a:p>
                      <a:endParaRPr lang="en-GB"/>
                    </a:p>
                  </a:txBody>
                  <a:tcPr/>
                </a:tc>
                <a:extLst>
                  <a:ext uri="{0D108BD9-81ED-4DB2-BD59-A6C34878D82A}">
                    <a16:rowId xmlns:a16="http://schemas.microsoft.com/office/drawing/2014/main" val="474159141"/>
                  </a:ext>
                </a:extLst>
              </a:tr>
              <a:tr h="361627">
                <a:tc>
                  <a:txBody>
                    <a:bodyPr/>
                    <a:lstStyle/>
                    <a:p>
                      <a:r>
                        <a:rPr lang="en-GB" dirty="0"/>
                        <a:t>D A E (720)</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479690198"/>
                  </a:ext>
                </a:extLst>
              </a:tr>
              <a:tr h="361627">
                <a:tc>
                  <a:txBody>
                    <a:bodyPr/>
                    <a:lstStyle/>
                    <a:p>
                      <a:r>
                        <a:rPr lang="en-GB" dirty="0"/>
                        <a:t> D A B E(1400)</a:t>
                      </a:r>
                    </a:p>
                  </a:txBody>
                  <a:tcPr/>
                </a:tc>
                <a:tc>
                  <a:txBody>
                    <a:bodyPr/>
                    <a:lstStyle/>
                    <a:p>
                      <a:r>
                        <a:rPr lang="en-GB" dirty="0"/>
                        <a:t>D E B A (1530)</a:t>
                      </a:r>
                    </a:p>
                  </a:txBody>
                  <a:tcPr>
                    <a:solidFill>
                      <a:srgbClr val="C00000"/>
                    </a:solidFill>
                  </a:tcPr>
                </a:tc>
                <a:tc>
                  <a:txBody>
                    <a:bodyPr/>
                    <a:lstStyle/>
                    <a:p>
                      <a:r>
                        <a:rPr lang="en-GB" dirty="0"/>
                        <a:t>D B G A(2650)</a:t>
                      </a:r>
                    </a:p>
                  </a:txBody>
                  <a:tcPr>
                    <a:solidFill>
                      <a:srgbClr val="C00000"/>
                    </a:solidFill>
                  </a:tcPr>
                </a:tc>
                <a:extLst>
                  <a:ext uri="{0D108BD9-81ED-4DB2-BD59-A6C34878D82A}">
                    <a16:rowId xmlns:a16="http://schemas.microsoft.com/office/drawing/2014/main" val="146344488"/>
                  </a:ext>
                </a:extLst>
              </a:tr>
              <a:tr h="361627">
                <a:tc>
                  <a:txBody>
                    <a:bodyPr/>
                    <a:lstStyle/>
                    <a:p>
                      <a:r>
                        <a:rPr lang="en-GB" dirty="0"/>
                        <a:t>D A B G (1260)</a:t>
                      </a:r>
                    </a:p>
                  </a:txBody>
                  <a:tcPr/>
                </a:tc>
                <a:tc>
                  <a:txBody>
                    <a:bodyPr/>
                    <a:lstStyle/>
                    <a:p>
                      <a:r>
                        <a:rPr lang="en-GB" dirty="0"/>
                        <a:t>D E B G (1690)</a:t>
                      </a:r>
                    </a:p>
                  </a:txBody>
                  <a:tcPr/>
                </a:tc>
                <a:tc>
                  <a:txBody>
                    <a:bodyPr/>
                    <a:lstStyle/>
                    <a:p>
                      <a:endParaRPr lang="en-GB" dirty="0"/>
                    </a:p>
                  </a:txBody>
                  <a:tcPr/>
                </a:tc>
                <a:extLst>
                  <a:ext uri="{0D108BD9-81ED-4DB2-BD59-A6C34878D82A}">
                    <a16:rowId xmlns:a16="http://schemas.microsoft.com/office/drawing/2014/main" val="1249064923"/>
                  </a:ext>
                </a:extLst>
              </a:tr>
              <a:tr h="361627">
                <a:tc>
                  <a:txBody>
                    <a:bodyPr/>
                    <a:lstStyle/>
                    <a:p>
                      <a:r>
                        <a:rPr lang="en-GB" dirty="0"/>
                        <a:t>D A G B (1770)</a:t>
                      </a:r>
                    </a:p>
                  </a:txBody>
                  <a:tcPr>
                    <a:solidFill>
                      <a:srgbClr val="C00000"/>
                    </a:solidFill>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54637518"/>
                  </a:ext>
                </a:extLst>
              </a:tr>
              <a:tr h="361627">
                <a:tc>
                  <a:txBody>
                    <a:bodyPr/>
                    <a:lstStyle/>
                    <a:p>
                      <a:r>
                        <a:rPr lang="en-GB" dirty="0"/>
                        <a:t>D A G E (3370)</a:t>
                      </a:r>
                    </a:p>
                  </a:txBody>
                  <a:tcPr>
                    <a:solidFill>
                      <a:srgbClr val="C00000"/>
                    </a:solidFill>
                  </a:tcPr>
                </a:tc>
                <a:tc>
                  <a:txBody>
                    <a:bodyPr/>
                    <a:lstStyle/>
                    <a:p>
                      <a:r>
                        <a:rPr lang="en-GB" dirty="0"/>
                        <a:t>D E G A (3070)</a:t>
                      </a:r>
                    </a:p>
                  </a:txBody>
                  <a:tcPr>
                    <a:solidFill>
                      <a:srgbClr val="C00000"/>
                    </a:solidFill>
                  </a:tcPr>
                </a:tc>
                <a:tc>
                  <a:txBody>
                    <a:bodyPr/>
                    <a:lstStyle/>
                    <a:p>
                      <a:r>
                        <a:rPr lang="en-GB" dirty="0"/>
                        <a:t>D B G E (4210)</a:t>
                      </a:r>
                    </a:p>
                  </a:txBody>
                  <a:tcPr>
                    <a:solidFill>
                      <a:srgbClr val="C00000"/>
                    </a:solidFill>
                  </a:tcPr>
                </a:tc>
                <a:extLst>
                  <a:ext uri="{0D108BD9-81ED-4DB2-BD59-A6C34878D82A}">
                    <a16:rowId xmlns:a16="http://schemas.microsoft.com/office/drawing/2014/main" val="3700506523"/>
                  </a:ext>
                </a:extLst>
              </a:tr>
              <a:tr h="361627">
                <a:tc>
                  <a:txBody>
                    <a:bodyPr/>
                    <a:lstStyle/>
                    <a:p>
                      <a:r>
                        <a:rPr lang="en-GB" dirty="0"/>
                        <a:t>D A E B (1560)</a:t>
                      </a:r>
                    </a:p>
                  </a:txBody>
                  <a:tcPr>
                    <a:solidFill>
                      <a:srgbClr val="C00000"/>
                    </a:solidFill>
                  </a:tcPr>
                </a:tc>
                <a:tc>
                  <a:txBody>
                    <a:bodyPr/>
                    <a:lstStyle/>
                    <a:p>
                      <a:r>
                        <a:rPr lang="en-GB" dirty="0"/>
                        <a:t>D E G B (2740)</a:t>
                      </a:r>
                    </a:p>
                  </a:txBody>
                  <a:tcPr>
                    <a:solidFill>
                      <a:srgbClr val="C00000"/>
                    </a:solidFill>
                  </a:tcPr>
                </a:tc>
                <a:tc>
                  <a:txBody>
                    <a:bodyPr/>
                    <a:lstStyle/>
                    <a:p>
                      <a:endParaRPr lang="en-GB" dirty="0"/>
                    </a:p>
                  </a:txBody>
                  <a:tcPr/>
                </a:tc>
                <a:extLst>
                  <a:ext uri="{0D108BD9-81ED-4DB2-BD59-A6C34878D82A}">
                    <a16:rowId xmlns:a16="http://schemas.microsoft.com/office/drawing/2014/main" val="1018851852"/>
                  </a:ext>
                </a:extLst>
              </a:tr>
              <a:tr h="361627">
                <a:tc>
                  <a:txBody>
                    <a:bodyPr/>
                    <a:lstStyle/>
                    <a:p>
                      <a:r>
                        <a:rPr lang="en-GB" dirty="0"/>
                        <a:t>D A E G (2400)</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456657582"/>
                  </a:ext>
                </a:extLst>
              </a:tr>
            </a:tbl>
          </a:graphicData>
        </a:graphic>
      </p:graphicFrame>
    </p:spTree>
    <p:extLst>
      <p:ext uri="{BB962C8B-B14F-4D97-AF65-F5344CB8AC3E}">
        <p14:creationId xmlns:p14="http://schemas.microsoft.com/office/powerpoint/2010/main" val="1597946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B9F89-80F4-32B3-3C77-11E42418B8C8}"/>
              </a:ext>
            </a:extLst>
          </p:cNvPr>
          <p:cNvSpPr>
            <a:spLocks noGrp="1"/>
          </p:cNvSpPr>
          <p:nvPr>
            <p:ph type="title"/>
          </p:nvPr>
        </p:nvSpPr>
        <p:spPr>
          <a:xfrm>
            <a:off x="609600" y="328549"/>
            <a:ext cx="4099560" cy="1325563"/>
          </a:xfrm>
        </p:spPr>
        <p:txBody>
          <a:bodyPr/>
          <a:lstStyle/>
          <a:p>
            <a:r>
              <a:rPr lang="en-GB" dirty="0"/>
              <a:t>Steps</a:t>
            </a:r>
          </a:p>
        </p:txBody>
      </p:sp>
      <p:sp>
        <p:nvSpPr>
          <p:cNvPr id="3" name="Content Placeholder 2">
            <a:extLst>
              <a:ext uri="{FF2B5EF4-FFF2-40B4-BE49-F238E27FC236}">
                <a16:creationId xmlns:a16="http://schemas.microsoft.com/office/drawing/2014/main" id="{9250A14C-79D7-EC3A-36D1-1A1C4BBB781A}"/>
              </a:ext>
            </a:extLst>
          </p:cNvPr>
          <p:cNvSpPr>
            <a:spLocks noGrp="1"/>
          </p:cNvSpPr>
          <p:nvPr>
            <p:ph idx="1"/>
          </p:nvPr>
        </p:nvSpPr>
        <p:spPr>
          <a:xfrm>
            <a:off x="838200" y="1825625"/>
            <a:ext cx="4831080" cy="4511167"/>
          </a:xfrm>
        </p:spPr>
        <p:txBody>
          <a:bodyPr/>
          <a:lstStyle/>
          <a:p>
            <a:pPr marL="0" indent="0">
              <a:buNone/>
            </a:pPr>
            <a:r>
              <a:rPr lang="en-GB" dirty="0"/>
              <a:t>As for the last option we can double check the options and see that there are only ¾ remaining.</a:t>
            </a:r>
          </a:p>
        </p:txBody>
      </p:sp>
      <p:graphicFrame>
        <p:nvGraphicFramePr>
          <p:cNvPr id="34" name="Table 33">
            <a:extLst>
              <a:ext uri="{FF2B5EF4-FFF2-40B4-BE49-F238E27FC236}">
                <a16:creationId xmlns:a16="http://schemas.microsoft.com/office/drawing/2014/main" id="{17F4321F-E421-D76E-2290-7FE245802F2D}"/>
              </a:ext>
            </a:extLst>
          </p:cNvPr>
          <p:cNvGraphicFramePr>
            <a:graphicFrameLocks noGrp="1"/>
          </p:cNvGraphicFramePr>
          <p:nvPr>
            <p:extLst>
              <p:ext uri="{D42A27DB-BD31-4B8C-83A1-F6EECF244321}">
                <p14:modId xmlns:p14="http://schemas.microsoft.com/office/powerpoint/2010/main" val="271350018"/>
              </p:ext>
            </p:extLst>
          </p:nvPr>
        </p:nvGraphicFramePr>
        <p:xfrm>
          <a:off x="5868814" y="2109089"/>
          <a:ext cx="3713554" cy="2560320"/>
        </p:xfrm>
        <a:graphic>
          <a:graphicData uri="http://schemas.openxmlformats.org/drawingml/2006/table">
            <a:tbl>
              <a:tblPr firstRow="1" bandRow="1">
                <a:tableStyleId>{073A0DAA-6AF3-43AB-8588-CEC1D06C72B9}</a:tableStyleId>
              </a:tblPr>
              <a:tblGrid>
                <a:gridCol w="1856777">
                  <a:extLst>
                    <a:ext uri="{9D8B030D-6E8A-4147-A177-3AD203B41FA5}">
                      <a16:colId xmlns:a16="http://schemas.microsoft.com/office/drawing/2014/main" val="3058747423"/>
                    </a:ext>
                  </a:extLst>
                </a:gridCol>
                <a:gridCol w="1856777">
                  <a:extLst>
                    <a:ext uri="{9D8B030D-6E8A-4147-A177-3AD203B41FA5}">
                      <a16:colId xmlns:a16="http://schemas.microsoft.com/office/drawing/2014/main" val="4196203761"/>
                    </a:ext>
                  </a:extLst>
                </a:gridCol>
              </a:tblGrid>
              <a:tr h="361627">
                <a:tc>
                  <a:txBody>
                    <a:bodyPr/>
                    <a:lstStyle/>
                    <a:p>
                      <a:r>
                        <a:rPr lang="en-GB" dirty="0"/>
                        <a:t>D A (120)</a:t>
                      </a:r>
                    </a:p>
                  </a:txBody>
                  <a:tcPr/>
                </a:tc>
                <a:tc>
                  <a:txBody>
                    <a:bodyPr/>
                    <a:lstStyle/>
                    <a:p>
                      <a:r>
                        <a:rPr lang="en-GB" dirty="0"/>
                        <a:t>D E(170)</a:t>
                      </a:r>
                    </a:p>
                  </a:txBody>
                  <a:tcPr/>
                </a:tc>
                <a:extLst>
                  <a:ext uri="{0D108BD9-81ED-4DB2-BD59-A6C34878D82A}">
                    <a16:rowId xmlns:a16="http://schemas.microsoft.com/office/drawing/2014/main" val="249890728"/>
                  </a:ext>
                </a:extLst>
              </a:tr>
              <a:tr h="361627">
                <a:tc>
                  <a:txBody>
                    <a:bodyPr/>
                    <a:lstStyle/>
                    <a:p>
                      <a:r>
                        <a:rPr lang="en-GB" dirty="0"/>
                        <a:t>D A B(420)</a:t>
                      </a:r>
                    </a:p>
                  </a:txBody>
                  <a:tcPr/>
                </a:tc>
                <a:tc>
                  <a:txBody>
                    <a:bodyPr/>
                    <a:lstStyle/>
                    <a:p>
                      <a:r>
                        <a:rPr lang="en-GB" dirty="0"/>
                        <a:t>D E B (730)</a:t>
                      </a:r>
                    </a:p>
                  </a:txBody>
                  <a:tcPr/>
                </a:tc>
                <a:extLst>
                  <a:ext uri="{0D108BD9-81ED-4DB2-BD59-A6C34878D82A}">
                    <a16:rowId xmlns:a16="http://schemas.microsoft.com/office/drawing/2014/main" val="1410582946"/>
                  </a:ext>
                </a:extLst>
              </a:tr>
              <a:tr h="361627">
                <a:tc>
                  <a:txBody>
                    <a:bodyPr/>
                    <a:lstStyle/>
                    <a:p>
                      <a:r>
                        <a:rPr lang="en-GB" dirty="0"/>
                        <a:t>D A G (570)</a:t>
                      </a:r>
                    </a:p>
                  </a:txBody>
                  <a:tcPr/>
                </a:tc>
                <a:tc>
                  <a:txBody>
                    <a:bodyPr/>
                    <a:lstStyle/>
                    <a:p>
                      <a:r>
                        <a:rPr lang="en-GB" dirty="0"/>
                        <a:t>D E G (1290)</a:t>
                      </a:r>
                    </a:p>
                  </a:txBody>
                  <a:tcPr/>
                </a:tc>
                <a:extLst>
                  <a:ext uri="{0D108BD9-81ED-4DB2-BD59-A6C34878D82A}">
                    <a16:rowId xmlns:a16="http://schemas.microsoft.com/office/drawing/2014/main" val="474159141"/>
                  </a:ext>
                </a:extLst>
              </a:tr>
              <a:tr h="361627">
                <a:tc>
                  <a:txBody>
                    <a:bodyPr/>
                    <a:lstStyle/>
                    <a:p>
                      <a:r>
                        <a:rPr lang="en-GB" dirty="0"/>
                        <a:t>D A E (720)</a:t>
                      </a:r>
                    </a:p>
                  </a:txBody>
                  <a:tcPr/>
                </a:tc>
                <a:tc>
                  <a:txBody>
                    <a:bodyPr/>
                    <a:lstStyle/>
                    <a:p>
                      <a:endParaRPr lang="en-GB" dirty="0"/>
                    </a:p>
                  </a:txBody>
                  <a:tcPr/>
                </a:tc>
                <a:extLst>
                  <a:ext uri="{0D108BD9-81ED-4DB2-BD59-A6C34878D82A}">
                    <a16:rowId xmlns:a16="http://schemas.microsoft.com/office/drawing/2014/main" val="1479690198"/>
                  </a:ext>
                </a:extLst>
              </a:tr>
              <a:tr h="361627">
                <a:tc>
                  <a:txBody>
                    <a:bodyPr/>
                    <a:lstStyle/>
                    <a:p>
                      <a:r>
                        <a:rPr lang="en-GB" dirty="0"/>
                        <a:t> D A B E(1400)</a:t>
                      </a:r>
                    </a:p>
                  </a:txBody>
                  <a:tcPr/>
                </a:tc>
                <a:tc>
                  <a:txBody>
                    <a:bodyPr/>
                    <a:lstStyle/>
                    <a:p>
                      <a:r>
                        <a:rPr lang="en-GB" dirty="0"/>
                        <a:t>D E B G (1690)</a:t>
                      </a:r>
                    </a:p>
                  </a:txBody>
                  <a:tcPr>
                    <a:solidFill>
                      <a:schemeClr val="bg1">
                        <a:lumMod val="85000"/>
                      </a:schemeClr>
                    </a:solidFill>
                  </a:tcPr>
                </a:tc>
                <a:extLst>
                  <a:ext uri="{0D108BD9-81ED-4DB2-BD59-A6C34878D82A}">
                    <a16:rowId xmlns:a16="http://schemas.microsoft.com/office/drawing/2014/main" val="146344488"/>
                  </a:ext>
                </a:extLst>
              </a:tr>
              <a:tr h="361627">
                <a:tc>
                  <a:txBody>
                    <a:bodyPr/>
                    <a:lstStyle/>
                    <a:p>
                      <a:r>
                        <a:rPr lang="en-GB" dirty="0"/>
                        <a:t>D A B G (1260)</a:t>
                      </a:r>
                    </a:p>
                  </a:txBody>
                  <a:tcPr/>
                </a:tc>
                <a:tc>
                  <a:txBody>
                    <a:bodyPr/>
                    <a:lstStyle/>
                    <a:p>
                      <a:endParaRPr lang="en-GB" dirty="0"/>
                    </a:p>
                  </a:txBody>
                  <a:tcPr/>
                </a:tc>
                <a:extLst>
                  <a:ext uri="{0D108BD9-81ED-4DB2-BD59-A6C34878D82A}">
                    <a16:rowId xmlns:a16="http://schemas.microsoft.com/office/drawing/2014/main" val="1249064923"/>
                  </a:ext>
                </a:extLst>
              </a:tr>
              <a:tr h="361627">
                <a:tc>
                  <a:txBody>
                    <a:bodyPr/>
                    <a:lstStyle/>
                    <a:p>
                      <a:r>
                        <a:rPr lang="en-GB" dirty="0"/>
                        <a:t>D A E G (2400)</a:t>
                      </a:r>
                    </a:p>
                  </a:txBody>
                  <a:tcPr/>
                </a:tc>
                <a:tc>
                  <a:txBody>
                    <a:bodyPr/>
                    <a:lstStyle/>
                    <a:p>
                      <a:endParaRPr lang="en-GB" dirty="0"/>
                    </a:p>
                  </a:txBody>
                  <a:tcPr/>
                </a:tc>
                <a:extLst>
                  <a:ext uri="{0D108BD9-81ED-4DB2-BD59-A6C34878D82A}">
                    <a16:rowId xmlns:a16="http://schemas.microsoft.com/office/drawing/2014/main" val="2456657582"/>
                  </a:ext>
                </a:extLst>
              </a:tr>
            </a:tbl>
          </a:graphicData>
        </a:graphic>
      </p:graphicFrame>
      <p:graphicFrame>
        <p:nvGraphicFramePr>
          <p:cNvPr id="4" name="Table 3">
            <a:extLst>
              <a:ext uri="{FF2B5EF4-FFF2-40B4-BE49-F238E27FC236}">
                <a16:creationId xmlns:a16="http://schemas.microsoft.com/office/drawing/2014/main" id="{4894B898-8A85-A1BC-CF13-983072DBB18C}"/>
              </a:ext>
            </a:extLst>
          </p:cNvPr>
          <p:cNvGraphicFramePr>
            <a:graphicFrameLocks noGrp="1"/>
          </p:cNvGraphicFramePr>
          <p:nvPr>
            <p:extLst>
              <p:ext uri="{D42A27DB-BD31-4B8C-83A1-F6EECF244321}">
                <p14:modId xmlns:p14="http://schemas.microsoft.com/office/powerpoint/2010/main" val="2813831963"/>
              </p:ext>
            </p:extLst>
          </p:nvPr>
        </p:nvGraphicFramePr>
        <p:xfrm>
          <a:off x="609600" y="5044778"/>
          <a:ext cx="4099560" cy="752518"/>
        </p:xfrm>
        <a:graphic>
          <a:graphicData uri="http://schemas.openxmlformats.org/drawingml/2006/table">
            <a:tbl>
              <a:tblPr firstRow="1" bandRow="1">
                <a:tableStyleId>{D7AC3CCA-C797-4891-BE02-D94E43425B78}</a:tableStyleId>
              </a:tblPr>
              <a:tblGrid>
                <a:gridCol w="2049780">
                  <a:extLst>
                    <a:ext uri="{9D8B030D-6E8A-4147-A177-3AD203B41FA5}">
                      <a16:colId xmlns:a16="http://schemas.microsoft.com/office/drawing/2014/main" val="1996462297"/>
                    </a:ext>
                  </a:extLst>
                </a:gridCol>
                <a:gridCol w="2049780">
                  <a:extLst>
                    <a:ext uri="{9D8B030D-6E8A-4147-A177-3AD203B41FA5}">
                      <a16:colId xmlns:a16="http://schemas.microsoft.com/office/drawing/2014/main" val="558183158"/>
                    </a:ext>
                  </a:extLst>
                </a:gridCol>
              </a:tblGrid>
              <a:tr h="376259">
                <a:tc>
                  <a:txBody>
                    <a:bodyPr/>
                    <a:lstStyle/>
                    <a:p>
                      <a:r>
                        <a:rPr lang="en-GB" dirty="0"/>
                        <a:t>D A B E G (4200)</a:t>
                      </a:r>
                    </a:p>
                  </a:txBody>
                  <a:tcPr/>
                </a:tc>
                <a:tc>
                  <a:txBody>
                    <a:bodyPr/>
                    <a:lstStyle/>
                    <a:p>
                      <a:r>
                        <a:rPr lang="en-GB" dirty="0"/>
                        <a:t>D A E G B (3960)</a:t>
                      </a:r>
                    </a:p>
                  </a:txBody>
                  <a:tcPr/>
                </a:tc>
                <a:extLst>
                  <a:ext uri="{0D108BD9-81ED-4DB2-BD59-A6C34878D82A}">
                    <a16:rowId xmlns:a16="http://schemas.microsoft.com/office/drawing/2014/main" val="2408465269"/>
                  </a:ext>
                </a:extLst>
              </a:tr>
              <a:tr h="376259">
                <a:tc>
                  <a:txBody>
                    <a:bodyPr/>
                    <a:lstStyle/>
                    <a:p>
                      <a:r>
                        <a:rPr lang="en-GB" dirty="0"/>
                        <a:t>D A B G E (5180)</a:t>
                      </a:r>
                    </a:p>
                  </a:txBody>
                  <a:tcPr/>
                </a:tc>
                <a:tc>
                  <a:txBody>
                    <a:bodyPr/>
                    <a:lstStyle/>
                    <a:p>
                      <a:r>
                        <a:rPr lang="en-GB" dirty="0"/>
                        <a:t>D E B G A (3940)</a:t>
                      </a:r>
                    </a:p>
                  </a:txBody>
                  <a:tcPr>
                    <a:solidFill>
                      <a:schemeClr val="accent6">
                        <a:lumMod val="60000"/>
                        <a:lumOff val="40000"/>
                      </a:schemeClr>
                    </a:solidFill>
                  </a:tcPr>
                </a:tc>
                <a:extLst>
                  <a:ext uri="{0D108BD9-81ED-4DB2-BD59-A6C34878D82A}">
                    <a16:rowId xmlns:a16="http://schemas.microsoft.com/office/drawing/2014/main" val="2209483229"/>
                  </a:ext>
                </a:extLst>
              </a:tr>
            </a:tbl>
          </a:graphicData>
        </a:graphic>
      </p:graphicFrame>
    </p:spTree>
    <p:extLst>
      <p:ext uri="{BB962C8B-B14F-4D97-AF65-F5344CB8AC3E}">
        <p14:creationId xmlns:p14="http://schemas.microsoft.com/office/powerpoint/2010/main" val="4015523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6CE24-D362-D765-4005-D45A15917A0D}"/>
              </a:ext>
            </a:extLst>
          </p:cNvPr>
          <p:cNvSpPr>
            <a:spLocks noGrp="1"/>
          </p:cNvSpPr>
          <p:nvPr>
            <p:ph type="title"/>
          </p:nvPr>
        </p:nvSpPr>
        <p:spPr/>
        <p:txBody>
          <a:bodyPr/>
          <a:lstStyle/>
          <a:p>
            <a:r>
              <a:rPr lang="en-GB" dirty="0"/>
              <a:t>Answer</a:t>
            </a:r>
          </a:p>
        </p:txBody>
      </p:sp>
      <p:graphicFrame>
        <p:nvGraphicFramePr>
          <p:cNvPr id="4" name="Content Placeholder 3">
            <a:extLst>
              <a:ext uri="{FF2B5EF4-FFF2-40B4-BE49-F238E27FC236}">
                <a16:creationId xmlns:a16="http://schemas.microsoft.com/office/drawing/2014/main" id="{93E2C07C-6582-46EC-F5FB-D5C5D5243446}"/>
              </a:ext>
            </a:extLst>
          </p:cNvPr>
          <p:cNvGraphicFramePr>
            <a:graphicFrameLocks noGrp="1"/>
          </p:cNvGraphicFramePr>
          <p:nvPr>
            <p:ph idx="1"/>
            <p:extLst>
              <p:ext uri="{D42A27DB-BD31-4B8C-83A1-F6EECF244321}">
                <p14:modId xmlns:p14="http://schemas.microsoft.com/office/powerpoint/2010/main" val="3379329920"/>
              </p:ext>
            </p:extLst>
          </p:nvPr>
        </p:nvGraphicFramePr>
        <p:xfrm>
          <a:off x="8485632" y="1825625"/>
          <a:ext cx="2868168" cy="370840"/>
        </p:xfrm>
        <a:graphic>
          <a:graphicData uri="http://schemas.openxmlformats.org/drawingml/2006/table">
            <a:tbl>
              <a:tblPr firstRow="1" bandRow="1">
                <a:tableStyleId>{9D7B26C5-4107-4FEC-AEDC-1716B250A1EF}</a:tableStyleId>
              </a:tblPr>
              <a:tblGrid>
                <a:gridCol w="2868168">
                  <a:extLst>
                    <a:ext uri="{9D8B030D-6E8A-4147-A177-3AD203B41FA5}">
                      <a16:colId xmlns:a16="http://schemas.microsoft.com/office/drawing/2014/main" val="1297799947"/>
                    </a:ext>
                  </a:extLst>
                </a:gridCol>
              </a:tblGrid>
              <a:tr h="370840">
                <a:tc>
                  <a:txBody>
                    <a:bodyPr/>
                    <a:lstStyle/>
                    <a:p>
                      <a:r>
                        <a:rPr lang="en-GB" dirty="0"/>
                        <a:t>D E B G A (3940)</a:t>
                      </a:r>
                    </a:p>
                  </a:txBody>
                  <a:tcPr/>
                </a:tc>
                <a:extLst>
                  <a:ext uri="{0D108BD9-81ED-4DB2-BD59-A6C34878D82A}">
                    <a16:rowId xmlns:a16="http://schemas.microsoft.com/office/drawing/2014/main" val="2784441446"/>
                  </a:ext>
                </a:extLst>
              </a:tr>
            </a:tbl>
          </a:graphicData>
        </a:graphic>
      </p:graphicFrame>
      <p:sp>
        <p:nvSpPr>
          <p:cNvPr id="5" name="TextBox 4">
            <a:extLst>
              <a:ext uri="{FF2B5EF4-FFF2-40B4-BE49-F238E27FC236}">
                <a16:creationId xmlns:a16="http://schemas.microsoft.com/office/drawing/2014/main" id="{FDCB09AF-B1E3-3E87-AC8F-0C6EF90397DD}"/>
              </a:ext>
            </a:extLst>
          </p:cNvPr>
          <p:cNvSpPr txBox="1"/>
          <p:nvPr/>
        </p:nvSpPr>
        <p:spPr>
          <a:xfrm>
            <a:off x="838200" y="1690688"/>
            <a:ext cx="6934200" cy="2308324"/>
          </a:xfrm>
          <a:prstGeom prst="rect">
            <a:avLst/>
          </a:prstGeom>
          <a:noFill/>
        </p:spPr>
        <p:txBody>
          <a:bodyPr wrap="square" rtlCol="0">
            <a:spAutoFit/>
          </a:bodyPr>
          <a:lstStyle/>
          <a:p>
            <a:r>
              <a:rPr lang="en-GB" dirty="0"/>
              <a:t>As we can see we do not get the cheapest result like the brute force shows us, but we can still see that it is lower than the average sum from almost all the 120 possibilities available.</a:t>
            </a:r>
          </a:p>
          <a:p>
            <a:endParaRPr lang="en-GB" dirty="0"/>
          </a:p>
          <a:p>
            <a:endParaRPr lang="en-GB" dirty="0"/>
          </a:p>
          <a:p>
            <a:r>
              <a:rPr lang="en-GB" dirty="0"/>
              <a:t>This tells us that with this method you might not always be able to find the answer you want but something close to it that wouldn’t disappoint.</a:t>
            </a:r>
          </a:p>
        </p:txBody>
      </p:sp>
    </p:spTree>
    <p:extLst>
      <p:ext uri="{BB962C8B-B14F-4D97-AF65-F5344CB8AC3E}">
        <p14:creationId xmlns:p14="http://schemas.microsoft.com/office/powerpoint/2010/main" val="305317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95</TotalTime>
  <Words>792</Words>
  <Application>Microsoft Office PowerPoint</Application>
  <PresentationFormat>Widescreen</PresentationFormat>
  <Paragraphs>153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Dynamic programming</vt:lpstr>
      <vt:lpstr>theory</vt:lpstr>
      <vt:lpstr>Example</vt:lpstr>
      <vt:lpstr>Steps</vt:lpstr>
      <vt:lpstr>Steps</vt:lpstr>
      <vt:lpstr>Steps</vt:lpstr>
      <vt:lpstr>Steps</vt:lpstr>
      <vt:lpstr>Answer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Emiljano Markja</dc:creator>
  <cp:lastModifiedBy>Emiljano Markja</cp:lastModifiedBy>
  <cp:revision>1</cp:revision>
  <dcterms:created xsi:type="dcterms:W3CDTF">2024-11-26T15:40:38Z</dcterms:created>
  <dcterms:modified xsi:type="dcterms:W3CDTF">2024-11-26T17:15:50Z</dcterms:modified>
</cp:coreProperties>
</file>