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F48D-A43A-95B1-2687-8650E21AE6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F4D542A-97F4-D420-410A-879CA81AC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779A982-DAD6-F5CE-951C-445F9DD9EBD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E41E118E-7A43-2A2F-54BF-CCF3724B6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194F93-2395-F76B-11A4-288B0A8F7EF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92681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AA42-02E8-F045-34C4-3F0B9BDDA42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35E81FC-02D2-307C-5961-9254E7A225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27807E-1143-16B2-A623-7BA45D78B0B6}"/>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33EA7DB0-08B2-D29C-DD6C-67ECFE0FD8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7EB53F-4489-0BD2-97FD-8E86351E96D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61198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7C34B-C7A6-B854-3CCD-10FEDFA25A4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118AFC-27B8-230A-E1AC-5217CCF3E9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3C3D51-C7CD-08EA-732B-4D0A2165E49D}"/>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E1E6FF2-9A75-6D0D-DBCF-37A4FE55CC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6D3D2E-C88B-E556-FF46-D3EDFA44606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3609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2BC-51FA-5DFC-A39B-F2091FB2803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0F06915-2B4A-2749-332E-3ECF53C51E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FB2FB5-0BE8-193E-D443-F77B223DBAC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8F26976-406C-878B-828F-F88FC6C54C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95F27-98C4-75DB-BABE-DA26CB18602F}"/>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3176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95E1-CE9F-62ED-8226-A4BD3B622C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07B0C6-534F-6898-43E0-26E478117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5F897D-4B68-C704-6E26-A7C4392BB4BE}"/>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95616C00-599B-31CB-1157-282C9810AA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271D83-D388-B2C2-0289-6B4AD122709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70241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318F-361A-6E05-A24C-FCA3FDFF56C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235F72-DA45-F196-148F-6BB0EA62E8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F927853-E988-BD6C-53CD-9773331538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05BB1DB-16F2-18A7-06E1-3EC539441A03}"/>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30D06AEC-5878-7ABA-864A-D32EAD566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C0EED6-7051-A729-6BD0-9F74D7D9C780}"/>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09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3756-2CA2-8729-8983-BC351A92852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6FF765-73F8-D0F1-4A0A-F127DAF68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2AC1C6-823B-FD77-B90A-9117C9BF4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4CD4DD1-C01C-EE5B-A575-498AB8B61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18C84B-9152-7C4F-210E-F5F63170CF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5E523E4-472C-A80F-CD3F-489018362D59}"/>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8" name="Footer Placeholder 7">
            <a:extLst>
              <a:ext uri="{FF2B5EF4-FFF2-40B4-BE49-F238E27FC236}">
                <a16:creationId xmlns:a16="http://schemas.microsoft.com/office/drawing/2014/main" id="{D9D6A696-899B-B6CB-FD7C-6D56A0F785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CF4337-790D-69BF-5F26-54E00F9C9FD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321734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C113-B2EA-5C00-D832-0B0F8ACC615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E747997-FF02-C4F0-EBCC-B4CA391CCBFC}"/>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4" name="Footer Placeholder 3">
            <a:extLst>
              <a:ext uri="{FF2B5EF4-FFF2-40B4-BE49-F238E27FC236}">
                <a16:creationId xmlns:a16="http://schemas.microsoft.com/office/drawing/2014/main" id="{0705A4E8-F802-31EA-AAE1-F197BC92A6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9CDD52-DAA1-C327-6521-92AEFDD6FE04}"/>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9215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D6CA6-AAAC-4D0B-2730-30927862833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3" name="Footer Placeholder 2">
            <a:extLst>
              <a:ext uri="{FF2B5EF4-FFF2-40B4-BE49-F238E27FC236}">
                <a16:creationId xmlns:a16="http://schemas.microsoft.com/office/drawing/2014/main" id="{9DD90E0C-06EE-086B-9E26-EF50E4CD4F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84FAF9-E70F-E7BD-AC68-DBD67CC42C0C}"/>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14130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B18E-36AF-8A4F-47BC-9CBECD36CE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485AF06-B2E7-48D2-ACB1-4BA238320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9831EE-E66E-70B3-B3B0-395136F24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C2AAAB-F0D7-5BDA-E72B-85DE52DB4BA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10342919-A85D-9CBF-CE20-5A6161DBF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60B11-42FD-1632-9798-EA0A869BDAF2}"/>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42839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8EE8-9555-4DC3-B96F-C1BAB4BB86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176AA62-2194-C58F-F75D-18E1E87B7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114A96-B569-2E6C-C40D-6CC90A055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7BC9C0-38FA-4CE8-7CA6-F6FD42D29D9A}"/>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8674A272-6680-4DF4-E36A-92D1142BE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617C5C-14CB-7787-DB8F-036947973C71}"/>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136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5D51A-35B4-E88E-16DF-FB0E92A3B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89627AA-8CF6-4270-F06D-200F46DB2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CAB639-265D-184C-7E9F-C775D6A04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FF4D6D03-38B8-4162-9A19-2F3BCB76E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658E748-427B-8EAD-D8C4-4F6900FBE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2C4FBB-B0DE-4CA4-B392-68B7E40072F9}" type="slidenum">
              <a:rPr lang="en-GB" smtClean="0"/>
              <a:t>‹#›</a:t>
            </a:fld>
            <a:endParaRPr lang="en-GB"/>
          </a:p>
        </p:txBody>
      </p:sp>
    </p:spTree>
    <p:extLst>
      <p:ext uri="{BB962C8B-B14F-4D97-AF65-F5344CB8AC3E}">
        <p14:creationId xmlns:p14="http://schemas.microsoft.com/office/powerpoint/2010/main" val="241984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20E1-8984-0A55-7729-7DAEB26E7284}"/>
              </a:ext>
            </a:extLst>
          </p:cNvPr>
          <p:cNvSpPr>
            <a:spLocks noGrp="1"/>
          </p:cNvSpPr>
          <p:nvPr>
            <p:ph type="ctrTitle"/>
          </p:nvPr>
        </p:nvSpPr>
        <p:spPr/>
        <p:txBody>
          <a:bodyPr/>
          <a:lstStyle/>
          <a:p>
            <a:r>
              <a:rPr lang="en-GB" dirty="0"/>
              <a:t>Dynamic programming</a:t>
            </a:r>
          </a:p>
        </p:txBody>
      </p:sp>
    </p:spTree>
    <p:extLst>
      <p:ext uri="{BB962C8B-B14F-4D97-AF65-F5344CB8AC3E}">
        <p14:creationId xmlns:p14="http://schemas.microsoft.com/office/powerpoint/2010/main" val="8610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5408-AB0B-179A-1FF0-DCEA3C560180}"/>
              </a:ext>
            </a:extLst>
          </p:cNvPr>
          <p:cNvSpPr>
            <a:spLocks noGrp="1"/>
          </p:cNvSpPr>
          <p:nvPr>
            <p:ph type="title"/>
          </p:nvPr>
        </p:nvSpPr>
        <p:spPr/>
        <p:txBody>
          <a:bodyPr/>
          <a:lstStyle/>
          <a:p>
            <a:r>
              <a:rPr lang="en-GB" dirty="0"/>
              <a:t>theory</a:t>
            </a:r>
          </a:p>
        </p:txBody>
      </p:sp>
      <p:sp>
        <p:nvSpPr>
          <p:cNvPr id="3" name="Content Placeholder 2">
            <a:extLst>
              <a:ext uri="{FF2B5EF4-FFF2-40B4-BE49-F238E27FC236}">
                <a16:creationId xmlns:a16="http://schemas.microsoft.com/office/drawing/2014/main" id="{443D00A3-13A7-62B9-7EFC-3CDC33042F5C}"/>
              </a:ext>
            </a:extLst>
          </p:cNvPr>
          <p:cNvSpPr>
            <a:spLocks noGrp="1"/>
          </p:cNvSpPr>
          <p:nvPr>
            <p:ph idx="1"/>
          </p:nvPr>
        </p:nvSpPr>
        <p:spPr/>
        <p:txBody>
          <a:bodyPr/>
          <a:lstStyle/>
          <a:p>
            <a:pPr marL="0" indent="0">
              <a:buNone/>
            </a:pPr>
            <a:r>
              <a:rPr lang="en-GB" dirty="0"/>
              <a:t>Dynamic Programming helps you solve difficult problems into easier task to improve and speed up the process of the root to get.</a:t>
            </a:r>
          </a:p>
          <a:p>
            <a:pPr marL="0" indent="0">
              <a:buNone/>
            </a:pPr>
            <a:r>
              <a:rPr lang="en-GB" dirty="0"/>
              <a:t>In this case we will use yet again Tasks 1 example to help us understand.</a:t>
            </a:r>
          </a:p>
          <a:p>
            <a:pPr marL="0" indent="0">
              <a:buNone/>
            </a:pPr>
            <a:endParaRPr lang="en-GB" dirty="0"/>
          </a:p>
        </p:txBody>
      </p:sp>
    </p:spTree>
    <p:extLst>
      <p:ext uri="{BB962C8B-B14F-4D97-AF65-F5344CB8AC3E}">
        <p14:creationId xmlns:p14="http://schemas.microsoft.com/office/powerpoint/2010/main" val="139893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6DA1-8206-C1B8-5D72-D169DF56833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2B20701-BB53-8DFB-5B5A-8C78E8115F56}"/>
              </a:ext>
            </a:extLst>
          </p:cNvPr>
          <p:cNvSpPr>
            <a:spLocks noGrp="1"/>
          </p:cNvSpPr>
          <p:nvPr>
            <p:ph idx="1"/>
          </p:nvPr>
        </p:nvSpPr>
        <p:spPr>
          <a:xfrm>
            <a:off x="838200" y="1825625"/>
            <a:ext cx="3715327" cy="4351338"/>
          </a:xfrm>
        </p:spPr>
        <p:txBody>
          <a:bodyPr/>
          <a:lstStyle/>
          <a:p>
            <a:pPr marL="0" indent="0">
              <a:buNone/>
            </a:pPr>
            <a:r>
              <a:rPr lang="en-GB" dirty="0"/>
              <a:t>As you can see we take in this case delta to see if we can recreate the fastest root with the lowest weight.</a:t>
            </a:r>
          </a:p>
        </p:txBody>
      </p:sp>
      <p:sp>
        <p:nvSpPr>
          <p:cNvPr id="34" name="Oval 33">
            <a:extLst>
              <a:ext uri="{FF2B5EF4-FFF2-40B4-BE49-F238E27FC236}">
                <a16:creationId xmlns:a16="http://schemas.microsoft.com/office/drawing/2014/main" id="{D80F06D7-65E5-D20B-E1EF-8F2981660D41}"/>
              </a:ext>
            </a:extLst>
          </p:cNvPr>
          <p:cNvSpPr/>
          <p:nvPr/>
        </p:nvSpPr>
        <p:spPr>
          <a:xfrm>
            <a:off x="653205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35" name="Oval 34">
            <a:extLst>
              <a:ext uri="{FF2B5EF4-FFF2-40B4-BE49-F238E27FC236}">
                <a16:creationId xmlns:a16="http://schemas.microsoft.com/office/drawing/2014/main" id="{31CE4311-F90C-DE42-CD25-6C644382EC09}"/>
              </a:ext>
            </a:extLst>
          </p:cNvPr>
          <p:cNvSpPr/>
          <p:nvPr/>
        </p:nvSpPr>
        <p:spPr>
          <a:xfrm>
            <a:off x="5891971" y="325221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36" name="Oval 35">
            <a:extLst>
              <a:ext uri="{FF2B5EF4-FFF2-40B4-BE49-F238E27FC236}">
                <a16:creationId xmlns:a16="http://schemas.microsoft.com/office/drawing/2014/main" id="{ABFA9E92-9D0E-CC70-E8A4-A101EF44B32D}"/>
              </a:ext>
            </a:extLst>
          </p:cNvPr>
          <p:cNvSpPr/>
          <p:nvPr/>
        </p:nvSpPr>
        <p:spPr>
          <a:xfrm>
            <a:off x="7172131" y="2319528"/>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37" name="Oval 36">
            <a:extLst>
              <a:ext uri="{FF2B5EF4-FFF2-40B4-BE49-F238E27FC236}">
                <a16:creationId xmlns:a16="http://schemas.microsoft.com/office/drawing/2014/main" id="{31A44F11-2788-8C7F-FA85-71DFB0CA1A4B}"/>
              </a:ext>
            </a:extLst>
          </p:cNvPr>
          <p:cNvSpPr/>
          <p:nvPr/>
        </p:nvSpPr>
        <p:spPr>
          <a:xfrm>
            <a:off x="781221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38" name="Oval 37">
            <a:extLst>
              <a:ext uri="{FF2B5EF4-FFF2-40B4-BE49-F238E27FC236}">
                <a16:creationId xmlns:a16="http://schemas.microsoft.com/office/drawing/2014/main" id="{EA0127E4-B4EF-FBC0-6672-5BD9C26C38C0}"/>
              </a:ext>
            </a:extLst>
          </p:cNvPr>
          <p:cNvSpPr/>
          <p:nvPr/>
        </p:nvSpPr>
        <p:spPr>
          <a:xfrm>
            <a:off x="8452290" y="3252216"/>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39" name="Straight Connector 38">
            <a:extLst>
              <a:ext uri="{FF2B5EF4-FFF2-40B4-BE49-F238E27FC236}">
                <a16:creationId xmlns:a16="http://schemas.microsoft.com/office/drawing/2014/main" id="{2F607829-5458-D462-8731-068C937CCD5C}"/>
              </a:ext>
            </a:extLst>
          </p:cNvPr>
          <p:cNvCxnSpPr>
            <a:stCxn id="36" idx="3"/>
            <a:endCxn id="35" idx="7"/>
          </p:cNvCxnSpPr>
          <p:nvPr/>
        </p:nvCxnSpPr>
        <p:spPr>
          <a:xfrm flipH="1">
            <a:off x="6688070" y="3123432"/>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0" name="Straight Connector 39">
            <a:extLst>
              <a:ext uri="{FF2B5EF4-FFF2-40B4-BE49-F238E27FC236}">
                <a16:creationId xmlns:a16="http://schemas.microsoft.com/office/drawing/2014/main" id="{2C0802A3-9AAA-BE9F-FA81-2F364CE78AD2}"/>
              </a:ext>
            </a:extLst>
          </p:cNvPr>
          <p:cNvCxnSpPr>
            <a:cxnSpLocks/>
            <a:stCxn id="36" idx="5"/>
            <a:endCxn id="38" idx="1"/>
          </p:cNvCxnSpPr>
          <p:nvPr/>
        </p:nvCxnSpPr>
        <p:spPr>
          <a:xfrm>
            <a:off x="7968230" y="3123432"/>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1" name="Straight Connector 40">
            <a:extLst>
              <a:ext uri="{FF2B5EF4-FFF2-40B4-BE49-F238E27FC236}">
                <a16:creationId xmlns:a16="http://schemas.microsoft.com/office/drawing/2014/main" id="{4B991486-0A17-414C-4558-45D217390725}"/>
              </a:ext>
            </a:extLst>
          </p:cNvPr>
          <p:cNvCxnSpPr>
            <a:cxnSpLocks/>
            <a:stCxn id="38" idx="3"/>
            <a:endCxn id="37" idx="7"/>
          </p:cNvCxnSpPr>
          <p:nvPr/>
        </p:nvCxnSpPr>
        <p:spPr>
          <a:xfrm flipH="1">
            <a:off x="8608310" y="4056120"/>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2" name="Straight Connector 41">
            <a:extLst>
              <a:ext uri="{FF2B5EF4-FFF2-40B4-BE49-F238E27FC236}">
                <a16:creationId xmlns:a16="http://schemas.microsoft.com/office/drawing/2014/main" id="{47E2047B-64B6-F484-5C3B-248B16BE8C39}"/>
              </a:ext>
            </a:extLst>
          </p:cNvPr>
          <p:cNvCxnSpPr>
            <a:stCxn id="34" idx="6"/>
            <a:endCxn id="37" idx="2"/>
          </p:cNvCxnSpPr>
          <p:nvPr/>
        </p:nvCxnSpPr>
        <p:spPr>
          <a:xfrm>
            <a:off x="7464739" y="4933188"/>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3" name="Straight Connector 42">
            <a:extLst>
              <a:ext uri="{FF2B5EF4-FFF2-40B4-BE49-F238E27FC236}">
                <a16:creationId xmlns:a16="http://schemas.microsoft.com/office/drawing/2014/main" id="{81F7D582-6C26-7E6D-913E-727FFABCCA86}"/>
              </a:ext>
            </a:extLst>
          </p:cNvPr>
          <p:cNvCxnSpPr>
            <a:stCxn id="35" idx="5"/>
            <a:endCxn id="34" idx="1"/>
          </p:cNvCxnSpPr>
          <p:nvPr/>
        </p:nvCxnSpPr>
        <p:spPr>
          <a:xfrm flipH="1">
            <a:off x="6668640" y="4056120"/>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4" name="Straight Connector 43">
            <a:extLst>
              <a:ext uri="{FF2B5EF4-FFF2-40B4-BE49-F238E27FC236}">
                <a16:creationId xmlns:a16="http://schemas.microsoft.com/office/drawing/2014/main" id="{56345E6B-4465-9E19-C362-88311D45A580}"/>
              </a:ext>
            </a:extLst>
          </p:cNvPr>
          <p:cNvCxnSpPr>
            <a:stCxn id="36" idx="4"/>
            <a:endCxn id="34" idx="0"/>
          </p:cNvCxnSpPr>
          <p:nvPr/>
        </p:nvCxnSpPr>
        <p:spPr>
          <a:xfrm flipH="1">
            <a:off x="699839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5" name="Straight Connector 44">
            <a:extLst>
              <a:ext uri="{FF2B5EF4-FFF2-40B4-BE49-F238E27FC236}">
                <a16:creationId xmlns:a16="http://schemas.microsoft.com/office/drawing/2014/main" id="{3D2F371B-F05C-13D8-56AB-9C5A6B6D4F69}"/>
              </a:ext>
            </a:extLst>
          </p:cNvPr>
          <p:cNvCxnSpPr>
            <a:cxnSpLocks/>
            <a:stCxn id="35" idx="6"/>
            <a:endCxn id="37" idx="0"/>
          </p:cNvCxnSpPr>
          <p:nvPr/>
        </p:nvCxnSpPr>
        <p:spPr>
          <a:xfrm>
            <a:off x="6824659" y="3723132"/>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6" name="Straight Connector 45">
            <a:extLst>
              <a:ext uri="{FF2B5EF4-FFF2-40B4-BE49-F238E27FC236}">
                <a16:creationId xmlns:a16="http://schemas.microsoft.com/office/drawing/2014/main" id="{5172FA60-E41C-540C-4F55-CB9A4D58A242}"/>
              </a:ext>
            </a:extLst>
          </p:cNvPr>
          <p:cNvCxnSpPr>
            <a:stCxn id="36" idx="4"/>
            <a:endCxn id="37" idx="0"/>
          </p:cNvCxnSpPr>
          <p:nvPr/>
        </p:nvCxnSpPr>
        <p:spPr>
          <a:xfrm>
            <a:off x="763847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7" name="Straight Connector 46">
            <a:extLst>
              <a:ext uri="{FF2B5EF4-FFF2-40B4-BE49-F238E27FC236}">
                <a16:creationId xmlns:a16="http://schemas.microsoft.com/office/drawing/2014/main" id="{F5B9334C-1474-17E8-99AA-D1EDAD00BB3C}"/>
              </a:ext>
            </a:extLst>
          </p:cNvPr>
          <p:cNvCxnSpPr>
            <a:cxnSpLocks/>
            <a:stCxn id="38" idx="2"/>
            <a:endCxn id="34" idx="0"/>
          </p:cNvCxnSpPr>
          <p:nvPr/>
        </p:nvCxnSpPr>
        <p:spPr>
          <a:xfrm flipH="1">
            <a:off x="6998395" y="3723132"/>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8" name="Straight Connector 47">
            <a:extLst>
              <a:ext uri="{FF2B5EF4-FFF2-40B4-BE49-F238E27FC236}">
                <a16:creationId xmlns:a16="http://schemas.microsoft.com/office/drawing/2014/main" id="{925ADE1C-6855-2254-533B-69FADB8CABB7}"/>
              </a:ext>
            </a:extLst>
          </p:cNvPr>
          <p:cNvCxnSpPr>
            <a:cxnSpLocks/>
            <a:stCxn id="35" idx="6"/>
            <a:endCxn id="38" idx="2"/>
          </p:cNvCxnSpPr>
          <p:nvPr/>
        </p:nvCxnSpPr>
        <p:spPr>
          <a:xfrm>
            <a:off x="6824659" y="3723132"/>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49" name="TextBox 48">
            <a:extLst>
              <a:ext uri="{FF2B5EF4-FFF2-40B4-BE49-F238E27FC236}">
                <a16:creationId xmlns:a16="http://schemas.microsoft.com/office/drawing/2014/main" id="{E3683E52-9F88-02DC-64F7-CAB3A9314149}"/>
              </a:ext>
            </a:extLst>
          </p:cNvPr>
          <p:cNvSpPr txBox="1"/>
          <p:nvPr/>
        </p:nvSpPr>
        <p:spPr>
          <a:xfrm>
            <a:off x="6650924"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50" name="TextBox 49">
            <a:extLst>
              <a:ext uri="{FF2B5EF4-FFF2-40B4-BE49-F238E27FC236}">
                <a16:creationId xmlns:a16="http://schemas.microsoft.com/office/drawing/2014/main" id="{2CEC8121-9EE2-5D93-5A5B-45811E00611D}"/>
              </a:ext>
            </a:extLst>
          </p:cNvPr>
          <p:cNvSpPr txBox="1"/>
          <p:nvPr/>
        </p:nvSpPr>
        <p:spPr>
          <a:xfrm>
            <a:off x="8185089"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1" name="TextBox 50">
            <a:extLst>
              <a:ext uri="{FF2B5EF4-FFF2-40B4-BE49-F238E27FC236}">
                <a16:creationId xmlns:a16="http://schemas.microsoft.com/office/drawing/2014/main" id="{A3CB3255-AFEA-36AB-312E-4E580F93A45C}"/>
              </a:ext>
            </a:extLst>
          </p:cNvPr>
          <p:cNvSpPr txBox="1"/>
          <p:nvPr/>
        </p:nvSpPr>
        <p:spPr>
          <a:xfrm>
            <a:off x="6253048" y="427965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52" name="TextBox 51">
            <a:extLst>
              <a:ext uri="{FF2B5EF4-FFF2-40B4-BE49-F238E27FC236}">
                <a16:creationId xmlns:a16="http://schemas.microsoft.com/office/drawing/2014/main" id="{F7F7F080-DF29-9FC2-373D-0890405E82B1}"/>
              </a:ext>
            </a:extLst>
          </p:cNvPr>
          <p:cNvSpPr txBox="1"/>
          <p:nvPr/>
        </p:nvSpPr>
        <p:spPr>
          <a:xfrm>
            <a:off x="7410339" y="493980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3" name="TextBox 52">
            <a:extLst>
              <a:ext uri="{FF2B5EF4-FFF2-40B4-BE49-F238E27FC236}">
                <a16:creationId xmlns:a16="http://schemas.microsoft.com/office/drawing/2014/main" id="{91F6FCF4-8D45-7FE4-84DC-6594B6B224E0}"/>
              </a:ext>
            </a:extLst>
          </p:cNvPr>
          <p:cNvSpPr txBox="1"/>
          <p:nvPr/>
        </p:nvSpPr>
        <p:spPr>
          <a:xfrm>
            <a:off x="8614684" y="4278127"/>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4" name="TextBox 53">
            <a:extLst>
              <a:ext uri="{FF2B5EF4-FFF2-40B4-BE49-F238E27FC236}">
                <a16:creationId xmlns:a16="http://schemas.microsoft.com/office/drawing/2014/main" id="{36491A29-32DD-A4CF-4427-7878AFD6E646}"/>
              </a:ext>
            </a:extLst>
          </p:cNvPr>
          <p:cNvSpPr txBox="1"/>
          <p:nvPr/>
        </p:nvSpPr>
        <p:spPr>
          <a:xfrm>
            <a:off x="6911701" y="351727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55" name="TextBox 54">
            <a:extLst>
              <a:ext uri="{FF2B5EF4-FFF2-40B4-BE49-F238E27FC236}">
                <a16:creationId xmlns:a16="http://schemas.microsoft.com/office/drawing/2014/main" id="{E0F3395A-4EA7-AA0B-02AD-E15356067432}"/>
              </a:ext>
            </a:extLst>
          </p:cNvPr>
          <p:cNvSpPr txBox="1"/>
          <p:nvPr/>
        </p:nvSpPr>
        <p:spPr>
          <a:xfrm>
            <a:off x="7279088" y="326150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56" name="TextBox 55">
            <a:extLst>
              <a:ext uri="{FF2B5EF4-FFF2-40B4-BE49-F238E27FC236}">
                <a16:creationId xmlns:a16="http://schemas.microsoft.com/office/drawing/2014/main" id="{E9193531-F7EF-1A51-D248-99019CBC9EC5}"/>
              </a:ext>
            </a:extLst>
          </p:cNvPr>
          <p:cNvSpPr txBox="1"/>
          <p:nvPr/>
        </p:nvSpPr>
        <p:spPr>
          <a:xfrm>
            <a:off x="7708589" y="337261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57" name="TextBox 56">
            <a:extLst>
              <a:ext uri="{FF2B5EF4-FFF2-40B4-BE49-F238E27FC236}">
                <a16:creationId xmlns:a16="http://schemas.microsoft.com/office/drawing/2014/main" id="{C05064FC-E561-255F-08D9-6EE6F5A3452C}"/>
              </a:ext>
            </a:extLst>
          </p:cNvPr>
          <p:cNvSpPr txBox="1"/>
          <p:nvPr/>
        </p:nvSpPr>
        <p:spPr>
          <a:xfrm>
            <a:off x="6848681" y="3801634"/>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8" name="TextBox 57">
            <a:extLst>
              <a:ext uri="{FF2B5EF4-FFF2-40B4-BE49-F238E27FC236}">
                <a16:creationId xmlns:a16="http://schemas.microsoft.com/office/drawing/2014/main" id="{A89BEB2F-7ABD-3599-851F-D893CD5C5926}"/>
              </a:ext>
            </a:extLst>
          </p:cNvPr>
          <p:cNvSpPr txBox="1"/>
          <p:nvPr/>
        </p:nvSpPr>
        <p:spPr>
          <a:xfrm>
            <a:off x="8168429" y="377342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spTree>
    <p:extLst>
      <p:ext uri="{BB962C8B-B14F-4D97-AF65-F5344CB8AC3E}">
        <p14:creationId xmlns:p14="http://schemas.microsoft.com/office/powerpoint/2010/main" val="389864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351338"/>
          </a:xfrm>
        </p:spPr>
        <p:txBody>
          <a:bodyPr/>
          <a:lstStyle/>
          <a:p>
            <a:pPr marL="0" indent="0">
              <a:buNone/>
            </a:pPr>
            <a:r>
              <a:rPr lang="en-GB" dirty="0"/>
              <a:t>Starting from Delta we need to check all the possible option available and look for the cheapest one </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2326398408"/>
              </p:ext>
            </p:extLst>
          </p:nvPr>
        </p:nvGraphicFramePr>
        <p:xfrm>
          <a:off x="201168" y="3987387"/>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tc>
                <a:tc>
                  <a:txBody>
                    <a:bodyPr/>
                    <a:lstStyle/>
                    <a:p>
                      <a:r>
                        <a:rPr lang="en-GB" dirty="0"/>
                        <a:t>D to G(160)</a:t>
                      </a:r>
                    </a:p>
                  </a:txBody>
                  <a:tcPr/>
                </a:tc>
                <a:tc>
                  <a:txBody>
                    <a:bodyPr/>
                    <a:lstStyle/>
                    <a:p>
                      <a:r>
                        <a:rPr lang="en-GB" dirty="0"/>
                        <a:t>D to E(170)</a:t>
                      </a:r>
                    </a:p>
                  </a:txBody>
                  <a:tcPr/>
                </a:tc>
                <a:tc>
                  <a:txBody>
                    <a:bodyPr/>
                    <a:lstStyle/>
                    <a:p>
                      <a:r>
                        <a:rPr lang="en-GB" dirty="0"/>
                        <a:t>D to B(250)</a:t>
                      </a:r>
                    </a:p>
                  </a:txBody>
                  <a:tcPr/>
                </a:tc>
                <a:extLst>
                  <a:ext uri="{0D108BD9-81ED-4DB2-BD59-A6C34878D82A}">
                    <a16:rowId xmlns:a16="http://schemas.microsoft.com/office/drawing/2014/main" val="897369681"/>
                  </a:ext>
                </a:extLst>
              </a:tr>
              <a:tr h="368724">
                <a:tc>
                  <a:txBody>
                    <a:bodyPr/>
                    <a:lstStyle/>
                    <a:p>
                      <a:r>
                        <a:rPr lang="en-GB" dirty="0"/>
                        <a:t>D A B(420)</a:t>
                      </a:r>
                    </a:p>
                  </a:txBody>
                  <a:tcPr/>
                </a:tc>
                <a:tc>
                  <a:txBody>
                    <a:bodyPr/>
                    <a:lstStyle/>
                    <a:p>
                      <a:r>
                        <a:rPr lang="en-GB" dirty="0"/>
                        <a:t>D G B(1120)</a:t>
                      </a:r>
                    </a:p>
                  </a:txBody>
                  <a:tcPr/>
                </a:tc>
                <a:tc>
                  <a:txBody>
                    <a:bodyPr/>
                    <a:lstStyle/>
                    <a:p>
                      <a:r>
                        <a:rPr lang="en-GB" dirty="0"/>
                        <a:t>D E B (730)</a:t>
                      </a:r>
                    </a:p>
                  </a:txBody>
                  <a:tcPr/>
                </a:tc>
                <a:tc>
                  <a:txBody>
                    <a:bodyPr/>
                    <a:lstStyle/>
                    <a:p>
                      <a:r>
                        <a:rPr lang="en-GB" dirty="0"/>
                        <a:t>D B A (750)</a:t>
                      </a:r>
                    </a:p>
                  </a:txBody>
                  <a:tcPr/>
                </a:tc>
                <a:extLst>
                  <a:ext uri="{0D108BD9-81ED-4DB2-BD59-A6C34878D82A}">
                    <a16:rowId xmlns:a16="http://schemas.microsoft.com/office/drawing/2014/main" val="2449430685"/>
                  </a:ext>
                </a:extLst>
              </a:tr>
              <a:tr h="368724">
                <a:tc>
                  <a:txBody>
                    <a:bodyPr/>
                    <a:lstStyle/>
                    <a:p>
                      <a:r>
                        <a:rPr lang="en-GB" dirty="0"/>
                        <a:t>D A G (570)</a:t>
                      </a:r>
                    </a:p>
                  </a:txBody>
                  <a:tcPr/>
                </a:tc>
                <a:tc>
                  <a:txBody>
                    <a:bodyPr/>
                    <a:lstStyle/>
                    <a:p>
                      <a:r>
                        <a:rPr lang="en-GB" dirty="0"/>
                        <a:t>D G A (1360)</a:t>
                      </a:r>
                    </a:p>
                  </a:txBody>
                  <a:tcPr/>
                </a:tc>
                <a:tc>
                  <a:txBody>
                    <a:bodyPr/>
                    <a:lstStyle/>
                    <a:p>
                      <a:r>
                        <a:rPr lang="en-GB" dirty="0"/>
                        <a:t>D E A (970)</a:t>
                      </a:r>
                    </a:p>
                  </a:txBody>
                  <a:tcPr/>
                </a:tc>
                <a:tc>
                  <a:txBody>
                    <a:bodyPr/>
                    <a:lstStyle/>
                    <a:p>
                      <a:r>
                        <a:rPr lang="en-GB" dirty="0"/>
                        <a:t> D B G(850) </a:t>
                      </a:r>
                    </a:p>
                  </a:txBody>
                  <a:tcPr/>
                </a:tc>
                <a:extLst>
                  <a:ext uri="{0D108BD9-81ED-4DB2-BD59-A6C34878D82A}">
                    <a16:rowId xmlns:a16="http://schemas.microsoft.com/office/drawing/2014/main" val="3842473139"/>
                  </a:ext>
                </a:extLst>
              </a:tr>
              <a:tr h="368724">
                <a:tc>
                  <a:txBody>
                    <a:bodyPr/>
                    <a:lstStyle/>
                    <a:p>
                      <a:r>
                        <a:rPr lang="en-GB" dirty="0"/>
                        <a:t>D A E (720)</a:t>
                      </a:r>
                    </a:p>
                  </a:txBody>
                  <a:tcPr/>
                </a:tc>
                <a:tc>
                  <a:txBody>
                    <a:bodyPr/>
                    <a:lstStyle/>
                    <a:p>
                      <a:r>
                        <a:rPr lang="en-GB" dirty="0"/>
                        <a:t>D G E  (2400)</a:t>
                      </a:r>
                    </a:p>
                  </a:txBody>
                  <a:tcPr/>
                </a:tc>
                <a:tc>
                  <a:txBody>
                    <a:bodyPr/>
                    <a:lstStyle/>
                    <a:p>
                      <a:r>
                        <a:rPr lang="en-GB" dirty="0"/>
                        <a:t>D E G (1290)</a:t>
                      </a:r>
                    </a:p>
                  </a:txBody>
                  <a:tcPr/>
                </a:tc>
                <a:tc>
                  <a:txBody>
                    <a:bodyPr/>
                    <a:lstStyle/>
                    <a:p>
                      <a:r>
                        <a:rPr lang="en-GB" dirty="0"/>
                        <a:t>D B E (950)</a:t>
                      </a:r>
                    </a:p>
                  </a:txBody>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spTree>
    <p:extLst>
      <p:ext uri="{BB962C8B-B14F-4D97-AF65-F5344CB8AC3E}">
        <p14:creationId xmlns:p14="http://schemas.microsoft.com/office/powerpoint/2010/main" val="67200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2536063"/>
          </a:xfrm>
        </p:spPr>
        <p:txBody>
          <a:bodyPr/>
          <a:lstStyle/>
          <a:p>
            <a:pPr marL="0" indent="0">
              <a:buNone/>
            </a:pPr>
            <a:r>
              <a:rPr lang="en-GB" dirty="0"/>
              <a:t>A finding the values I  see multiple of the same combinations, and so I will remove the higher values one to keep the pair with the lower value.</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865765841"/>
              </p:ext>
            </p:extLst>
          </p:nvPr>
        </p:nvGraphicFramePr>
        <p:xfrm>
          <a:off x="254508" y="4873580"/>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G(160)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E(170)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B(250)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369681"/>
                  </a:ext>
                </a:extLst>
              </a:tr>
              <a:tr h="368724">
                <a:tc>
                  <a:txBody>
                    <a:bodyPr/>
                    <a:lstStyle/>
                    <a:p>
                      <a:r>
                        <a:rPr lang="en-GB" dirty="0"/>
                        <a:t>D A B(420)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B(1120)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B (730)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A (750)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lnBlToTr w="12700" cap="flat" cmpd="sng" algn="ctr">
                      <a:solidFill>
                        <a:srgbClr val="C00000"/>
                      </a:solidFill>
                      <a:prstDash val="solid"/>
                      <a:round/>
                      <a:headEnd type="none" w="med" len="med"/>
                      <a:tailEnd type="none" w="med" len="med"/>
                    </a:lnBlToTr>
                    <a:solidFill>
                      <a:srgbClr val="C00000">
                        <a:alpha val="20000"/>
                      </a:srgbClr>
                    </a:solidFill>
                  </a:tcPr>
                </a:tc>
                <a:extLst>
                  <a:ext uri="{0D108BD9-81ED-4DB2-BD59-A6C34878D82A}">
                    <a16:rowId xmlns:a16="http://schemas.microsoft.com/office/drawing/2014/main" val="2449430685"/>
                  </a:ext>
                </a:extLst>
              </a:tr>
              <a:tr h="368724">
                <a:tc>
                  <a:txBody>
                    <a:bodyPr/>
                    <a:lstStyle/>
                    <a:p>
                      <a:r>
                        <a:rPr lang="en-GB" dirty="0"/>
                        <a:t>D A G (570)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A (1360)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A (970)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 D B G(850)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473139"/>
                  </a:ext>
                </a:extLst>
              </a:tr>
              <a:tr h="368724">
                <a:tc>
                  <a:txBody>
                    <a:bodyPr/>
                    <a:lstStyle/>
                    <a:p>
                      <a:r>
                        <a:rPr lang="en-GB" dirty="0"/>
                        <a:t>D A E (720)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E  (2400)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G (1290)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E (950)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C00000">
                        <a:alpha val="20000"/>
                      </a:srgbClr>
                    </a:solidFill>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3687379280"/>
              </p:ext>
            </p:extLst>
          </p:nvPr>
        </p:nvGraphicFramePr>
        <p:xfrm>
          <a:off x="6966094" y="4885436"/>
          <a:ext cx="4573200" cy="1463040"/>
        </p:xfrm>
        <a:graphic>
          <a:graphicData uri="http://schemas.openxmlformats.org/drawingml/2006/table">
            <a:tbl>
              <a:tblPr firstRow="1" bandRow="1">
                <a:tableStyleId>{073A0DAA-6AF3-43AB-8588-CEC1D06C72B9}</a:tableStyleId>
              </a:tblPr>
              <a:tblGrid>
                <a:gridCol w="1524400">
                  <a:extLst>
                    <a:ext uri="{9D8B030D-6E8A-4147-A177-3AD203B41FA5}">
                      <a16:colId xmlns:a16="http://schemas.microsoft.com/office/drawing/2014/main" val="3058747423"/>
                    </a:ext>
                  </a:extLst>
                </a:gridCol>
                <a:gridCol w="1524400">
                  <a:extLst>
                    <a:ext uri="{9D8B030D-6E8A-4147-A177-3AD203B41FA5}">
                      <a16:colId xmlns:a16="http://schemas.microsoft.com/office/drawing/2014/main" val="4196203761"/>
                    </a:ext>
                  </a:extLst>
                </a:gridCol>
                <a:gridCol w="1524400">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479690198"/>
                  </a:ext>
                </a:extLst>
              </a:tr>
            </a:tbl>
          </a:graphicData>
        </a:graphic>
      </p:graphicFrame>
    </p:spTree>
    <p:extLst>
      <p:ext uri="{BB962C8B-B14F-4D97-AF65-F5344CB8AC3E}">
        <p14:creationId xmlns:p14="http://schemas.microsoft.com/office/powerpoint/2010/main" val="239064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After sorting  the options from the first selection it’s time to go further down in the problem and check for the faster root.</a:t>
            </a:r>
          </a:p>
          <a:p>
            <a:pPr marL="0" indent="0">
              <a:buNone/>
            </a:pPr>
            <a:endParaRPr lang="en-GB" dirty="0"/>
          </a:p>
          <a:p>
            <a:pPr marL="0" indent="0">
              <a:buNone/>
            </a:pPr>
            <a:r>
              <a:rPr lang="en-GB" dirty="0"/>
              <a:t>And yet again just keep the lowest cost pair </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2012966972"/>
              </p:ext>
            </p:extLst>
          </p:nvPr>
        </p:nvGraphicFramePr>
        <p:xfrm>
          <a:off x="5868814" y="2109089"/>
          <a:ext cx="5570331" cy="365760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gridCol w="1856777">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solidFill>
                      <a:srgbClr val="C00000"/>
                    </a:solidFill>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A (1530)</a:t>
                      </a:r>
                    </a:p>
                  </a:txBody>
                  <a:tcPr>
                    <a:solidFill>
                      <a:srgbClr val="C00000"/>
                    </a:solidFill>
                  </a:tcPr>
                </a:tc>
                <a:tc>
                  <a:txBody>
                    <a:bodyPr/>
                    <a:lstStyle/>
                    <a:p>
                      <a:r>
                        <a:rPr lang="en-GB" dirty="0"/>
                        <a:t>D B G A(2650)</a:t>
                      </a:r>
                    </a:p>
                  </a:txBody>
                  <a:tcPr>
                    <a:solidFill>
                      <a:srgbClr val="C00000"/>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r>
                        <a:rPr lang="en-GB" dirty="0"/>
                        <a:t>D E B G (1690)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G B (1770)</a:t>
                      </a:r>
                    </a:p>
                  </a:txBody>
                  <a:tcPr>
                    <a:solidFill>
                      <a:srgbClr val="C00000"/>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54637518"/>
                  </a:ext>
                </a:extLst>
              </a:tr>
              <a:tr h="361627">
                <a:tc>
                  <a:txBody>
                    <a:bodyPr/>
                    <a:lstStyle/>
                    <a:p>
                      <a:r>
                        <a:rPr lang="en-GB" dirty="0"/>
                        <a:t>D A G E (3370)</a:t>
                      </a:r>
                    </a:p>
                  </a:txBody>
                  <a:tcPr>
                    <a:solidFill>
                      <a:srgbClr val="C00000"/>
                    </a:solidFill>
                  </a:tcPr>
                </a:tc>
                <a:tc>
                  <a:txBody>
                    <a:bodyPr/>
                    <a:lstStyle/>
                    <a:p>
                      <a:r>
                        <a:rPr lang="en-GB" dirty="0"/>
                        <a:t>D E G A (2940)</a:t>
                      </a:r>
                    </a:p>
                  </a:txBody>
                  <a:tcPr>
                    <a:solidFill>
                      <a:srgbClr val="C00000"/>
                    </a:solidFill>
                  </a:tcPr>
                </a:tc>
                <a:tc>
                  <a:txBody>
                    <a:bodyPr/>
                    <a:lstStyle/>
                    <a:p>
                      <a:r>
                        <a:rPr lang="en-GB" dirty="0"/>
                        <a:t>D B G E (4210)</a:t>
                      </a:r>
                    </a:p>
                  </a:txBody>
                  <a:tcPr>
                    <a:solidFill>
                      <a:srgbClr val="C00000"/>
                    </a:solidFill>
                  </a:tcPr>
                </a:tc>
                <a:extLst>
                  <a:ext uri="{0D108BD9-81ED-4DB2-BD59-A6C34878D82A}">
                    <a16:rowId xmlns:a16="http://schemas.microsoft.com/office/drawing/2014/main" val="3700506523"/>
                  </a:ext>
                </a:extLst>
              </a:tr>
              <a:tr h="361627">
                <a:tc>
                  <a:txBody>
                    <a:bodyPr/>
                    <a:lstStyle/>
                    <a:p>
                      <a:r>
                        <a:rPr lang="en-GB" dirty="0"/>
                        <a:t>D A E B (1560)</a:t>
                      </a:r>
                    </a:p>
                  </a:txBody>
                  <a:tcPr>
                    <a:solidFill>
                      <a:srgbClr val="C00000"/>
                    </a:solidFill>
                  </a:tcPr>
                </a:tc>
                <a:tc>
                  <a:txBody>
                    <a:bodyPr/>
                    <a:lstStyle/>
                    <a:p>
                      <a:r>
                        <a:rPr lang="en-GB" dirty="0"/>
                        <a:t>D E G B (2610)</a:t>
                      </a:r>
                    </a:p>
                  </a:txBody>
                  <a:tcPr>
                    <a:solidFill>
                      <a:srgbClr val="C00000"/>
                    </a:solidFill>
                  </a:tcPr>
                </a:tc>
                <a:tc>
                  <a:txBody>
                    <a:bodyPr/>
                    <a:lstStyle/>
                    <a:p>
                      <a:endParaRPr lang="en-GB" dirty="0"/>
                    </a:p>
                  </a:txBody>
                  <a:tcPr/>
                </a:tc>
                <a:extLst>
                  <a:ext uri="{0D108BD9-81ED-4DB2-BD59-A6C34878D82A}">
                    <a16:rowId xmlns:a16="http://schemas.microsoft.com/office/drawing/2014/main" val="1018851852"/>
                  </a:ext>
                </a:extLst>
              </a:tr>
              <a:tr h="361627">
                <a:tc>
                  <a:txBody>
                    <a:bodyPr/>
                    <a:lstStyle/>
                    <a:p>
                      <a:r>
                        <a:rPr lang="en-GB" dirty="0"/>
                        <a:t>D A E G (2400)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p:spTree>
    <p:extLst>
      <p:ext uri="{BB962C8B-B14F-4D97-AF65-F5344CB8AC3E}">
        <p14:creationId xmlns:p14="http://schemas.microsoft.com/office/powerpoint/2010/main" val="159794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As for the last option we can double check the options and see that there are only ¾ remaining.</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271350018"/>
              </p:ext>
            </p:extLst>
          </p:nvPr>
        </p:nvGraphicFramePr>
        <p:xfrm>
          <a:off x="5868814" y="2109089"/>
          <a:ext cx="3713554" cy="256032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tblGrid>
              <a:tr h="361627">
                <a:tc>
                  <a:txBody>
                    <a:bodyPr/>
                    <a:lstStyle/>
                    <a:p>
                      <a:r>
                        <a:rPr lang="en-GB" dirty="0"/>
                        <a:t>D A (120)</a:t>
                      </a:r>
                    </a:p>
                  </a:txBody>
                  <a:tcPr/>
                </a:tc>
                <a:tc>
                  <a:txBody>
                    <a:bodyPr/>
                    <a:lstStyle/>
                    <a:p>
                      <a:r>
                        <a:rPr lang="en-GB" dirty="0"/>
                        <a:t>D E(170)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G (1690)</a:t>
                      </a:r>
                    </a:p>
                  </a:txBody>
                  <a:tcPr>
                    <a:solidFill>
                      <a:schemeClr val="bg1">
                        <a:lumMod val="85000"/>
                      </a:schemeClr>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E G (2400)</a:t>
                      </a:r>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p:graphicFrame>
        <p:nvGraphicFramePr>
          <p:cNvPr id="4" name="Table 3">
            <a:extLst>
              <a:ext uri="{FF2B5EF4-FFF2-40B4-BE49-F238E27FC236}">
                <a16:creationId xmlns:a16="http://schemas.microsoft.com/office/drawing/2014/main" id="{4894B898-8A85-A1BC-CF13-983072DBB18C}"/>
              </a:ext>
            </a:extLst>
          </p:cNvPr>
          <p:cNvGraphicFramePr>
            <a:graphicFrameLocks noGrp="1"/>
          </p:cNvGraphicFramePr>
          <p:nvPr>
            <p:extLst>
              <p:ext uri="{D42A27DB-BD31-4B8C-83A1-F6EECF244321}">
                <p14:modId xmlns:p14="http://schemas.microsoft.com/office/powerpoint/2010/main" val="2813831963"/>
              </p:ext>
            </p:extLst>
          </p:nvPr>
        </p:nvGraphicFramePr>
        <p:xfrm>
          <a:off x="609600" y="5044778"/>
          <a:ext cx="4099560" cy="752518"/>
        </p:xfrm>
        <a:graphic>
          <a:graphicData uri="http://schemas.openxmlformats.org/drawingml/2006/table">
            <a:tbl>
              <a:tblPr firstRow="1" bandRow="1">
                <a:tableStyleId>{D7AC3CCA-C797-4891-BE02-D94E43425B78}</a:tableStyleId>
              </a:tblPr>
              <a:tblGrid>
                <a:gridCol w="2049780">
                  <a:extLst>
                    <a:ext uri="{9D8B030D-6E8A-4147-A177-3AD203B41FA5}">
                      <a16:colId xmlns:a16="http://schemas.microsoft.com/office/drawing/2014/main" val="1996462297"/>
                    </a:ext>
                  </a:extLst>
                </a:gridCol>
                <a:gridCol w="2049780">
                  <a:extLst>
                    <a:ext uri="{9D8B030D-6E8A-4147-A177-3AD203B41FA5}">
                      <a16:colId xmlns:a16="http://schemas.microsoft.com/office/drawing/2014/main" val="558183158"/>
                    </a:ext>
                  </a:extLst>
                </a:gridCol>
              </a:tblGrid>
              <a:tr h="376259">
                <a:tc>
                  <a:txBody>
                    <a:bodyPr/>
                    <a:lstStyle/>
                    <a:p>
                      <a:r>
                        <a:rPr lang="en-GB" dirty="0"/>
                        <a:t>D A B E G (4200)</a:t>
                      </a:r>
                    </a:p>
                  </a:txBody>
                  <a:tcPr/>
                </a:tc>
                <a:tc>
                  <a:txBody>
                    <a:bodyPr/>
                    <a:lstStyle/>
                    <a:p>
                      <a:r>
                        <a:rPr lang="en-GB" dirty="0"/>
                        <a:t>D A E G B (3960)</a:t>
                      </a:r>
                    </a:p>
                  </a:txBody>
                  <a:tcPr/>
                </a:tc>
                <a:extLst>
                  <a:ext uri="{0D108BD9-81ED-4DB2-BD59-A6C34878D82A}">
                    <a16:rowId xmlns:a16="http://schemas.microsoft.com/office/drawing/2014/main" val="2408465269"/>
                  </a:ext>
                </a:extLst>
              </a:tr>
              <a:tr h="376259">
                <a:tc>
                  <a:txBody>
                    <a:bodyPr/>
                    <a:lstStyle/>
                    <a:p>
                      <a:r>
                        <a:rPr lang="en-GB" dirty="0"/>
                        <a:t>D A B G E (5180)</a:t>
                      </a:r>
                    </a:p>
                  </a:txBody>
                  <a:tcPr/>
                </a:tc>
                <a:tc>
                  <a:txBody>
                    <a:bodyPr/>
                    <a:lstStyle/>
                    <a:p>
                      <a:r>
                        <a:rPr lang="en-GB" dirty="0"/>
                        <a:t>D E B G A (3940)</a:t>
                      </a:r>
                    </a:p>
                  </a:txBody>
                  <a:tcPr>
                    <a:solidFill>
                      <a:schemeClr val="accent6">
                        <a:lumMod val="60000"/>
                        <a:lumOff val="40000"/>
                      </a:schemeClr>
                    </a:solidFill>
                  </a:tcPr>
                </a:tc>
                <a:extLst>
                  <a:ext uri="{0D108BD9-81ED-4DB2-BD59-A6C34878D82A}">
                    <a16:rowId xmlns:a16="http://schemas.microsoft.com/office/drawing/2014/main" val="2209483229"/>
                  </a:ext>
                </a:extLst>
              </a:tr>
            </a:tbl>
          </a:graphicData>
        </a:graphic>
      </p:graphicFrame>
    </p:spTree>
    <p:extLst>
      <p:ext uri="{BB962C8B-B14F-4D97-AF65-F5344CB8AC3E}">
        <p14:creationId xmlns:p14="http://schemas.microsoft.com/office/powerpoint/2010/main" val="401552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CE24-D362-D765-4005-D45A15917A0D}"/>
              </a:ext>
            </a:extLst>
          </p:cNvPr>
          <p:cNvSpPr>
            <a:spLocks noGrp="1"/>
          </p:cNvSpPr>
          <p:nvPr>
            <p:ph type="title"/>
          </p:nvPr>
        </p:nvSpPr>
        <p:spPr/>
        <p:txBody>
          <a:bodyPr/>
          <a:lstStyle/>
          <a:p>
            <a:r>
              <a:rPr lang="en-GB" dirty="0"/>
              <a:t>Answer</a:t>
            </a:r>
          </a:p>
        </p:txBody>
      </p:sp>
      <p:graphicFrame>
        <p:nvGraphicFramePr>
          <p:cNvPr id="4" name="Content Placeholder 3">
            <a:extLst>
              <a:ext uri="{FF2B5EF4-FFF2-40B4-BE49-F238E27FC236}">
                <a16:creationId xmlns:a16="http://schemas.microsoft.com/office/drawing/2014/main" id="{93E2C07C-6582-46EC-F5FB-D5C5D5243446}"/>
              </a:ext>
            </a:extLst>
          </p:cNvPr>
          <p:cNvGraphicFramePr>
            <a:graphicFrameLocks noGrp="1"/>
          </p:cNvGraphicFramePr>
          <p:nvPr>
            <p:ph idx="1"/>
            <p:extLst>
              <p:ext uri="{D42A27DB-BD31-4B8C-83A1-F6EECF244321}">
                <p14:modId xmlns:p14="http://schemas.microsoft.com/office/powerpoint/2010/main" val="3379329920"/>
              </p:ext>
            </p:extLst>
          </p:nvPr>
        </p:nvGraphicFramePr>
        <p:xfrm>
          <a:off x="8485632" y="1825625"/>
          <a:ext cx="2868168" cy="370840"/>
        </p:xfrm>
        <a:graphic>
          <a:graphicData uri="http://schemas.openxmlformats.org/drawingml/2006/table">
            <a:tbl>
              <a:tblPr firstRow="1" bandRow="1">
                <a:tableStyleId>{9D7B26C5-4107-4FEC-AEDC-1716B250A1EF}</a:tableStyleId>
              </a:tblPr>
              <a:tblGrid>
                <a:gridCol w="2868168">
                  <a:extLst>
                    <a:ext uri="{9D8B030D-6E8A-4147-A177-3AD203B41FA5}">
                      <a16:colId xmlns:a16="http://schemas.microsoft.com/office/drawing/2014/main" val="1297799947"/>
                    </a:ext>
                  </a:extLst>
                </a:gridCol>
              </a:tblGrid>
              <a:tr h="370840">
                <a:tc>
                  <a:txBody>
                    <a:bodyPr/>
                    <a:lstStyle/>
                    <a:p>
                      <a:r>
                        <a:rPr lang="en-GB" dirty="0"/>
                        <a:t>D E B G A (3940)</a:t>
                      </a:r>
                    </a:p>
                  </a:txBody>
                  <a:tcPr/>
                </a:tc>
                <a:extLst>
                  <a:ext uri="{0D108BD9-81ED-4DB2-BD59-A6C34878D82A}">
                    <a16:rowId xmlns:a16="http://schemas.microsoft.com/office/drawing/2014/main" val="2784441446"/>
                  </a:ext>
                </a:extLst>
              </a:tr>
            </a:tbl>
          </a:graphicData>
        </a:graphic>
      </p:graphicFrame>
      <p:sp>
        <p:nvSpPr>
          <p:cNvPr id="5" name="TextBox 4">
            <a:extLst>
              <a:ext uri="{FF2B5EF4-FFF2-40B4-BE49-F238E27FC236}">
                <a16:creationId xmlns:a16="http://schemas.microsoft.com/office/drawing/2014/main" id="{FDCB09AF-B1E3-3E87-AC8F-0C6EF90397DD}"/>
              </a:ext>
            </a:extLst>
          </p:cNvPr>
          <p:cNvSpPr txBox="1"/>
          <p:nvPr/>
        </p:nvSpPr>
        <p:spPr>
          <a:xfrm>
            <a:off x="838200" y="1690688"/>
            <a:ext cx="6934200" cy="2308324"/>
          </a:xfrm>
          <a:prstGeom prst="rect">
            <a:avLst/>
          </a:prstGeom>
          <a:noFill/>
        </p:spPr>
        <p:txBody>
          <a:bodyPr wrap="square" rtlCol="0">
            <a:spAutoFit/>
          </a:bodyPr>
          <a:lstStyle/>
          <a:p>
            <a:r>
              <a:rPr lang="en-GB" dirty="0"/>
              <a:t>As we can see we do not get the cheapest result like the brute force shows us, but we can still see that it is lower than the average sum from almost all the 120 possibilities available.</a:t>
            </a:r>
          </a:p>
          <a:p>
            <a:endParaRPr lang="en-GB" dirty="0"/>
          </a:p>
          <a:p>
            <a:endParaRPr lang="en-GB" dirty="0"/>
          </a:p>
          <a:p>
            <a:r>
              <a:rPr lang="en-GB" dirty="0"/>
              <a:t>This tells us that with this method you might not always be able to find the answer you want but something close to it that wouldn’t disappoint.</a:t>
            </a:r>
          </a:p>
        </p:txBody>
      </p:sp>
    </p:spTree>
    <p:extLst>
      <p:ext uri="{BB962C8B-B14F-4D97-AF65-F5344CB8AC3E}">
        <p14:creationId xmlns:p14="http://schemas.microsoft.com/office/powerpoint/2010/main" val="30531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792</Words>
  <Application>Microsoft Office PowerPoint</Application>
  <PresentationFormat>Widescreen</PresentationFormat>
  <Paragraphs>153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Dynamic programming</vt:lpstr>
      <vt:lpstr>theory</vt:lpstr>
      <vt:lpstr>Example</vt:lpstr>
      <vt:lpstr>Steps</vt:lpstr>
      <vt:lpstr>Steps</vt:lpstr>
      <vt:lpstr>Steps</vt:lpstr>
      <vt:lpstr>Steps</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Emiljano Markja</dc:creator>
  <cp:lastModifiedBy>Emiljano Markja</cp:lastModifiedBy>
  <cp:revision>2</cp:revision>
  <dcterms:created xsi:type="dcterms:W3CDTF">2024-11-26T15:40:38Z</dcterms:created>
  <dcterms:modified xsi:type="dcterms:W3CDTF">2024-11-26T22:24:57Z</dcterms:modified>
</cp:coreProperties>
</file>