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0" r:id="rId1"/>
  </p:sldMasterIdLst>
  <p:notesMasterIdLst>
    <p:notesMasterId r:id="rId28"/>
  </p:notesMasterIdLst>
  <p:sldIdLst>
    <p:sldId id="256" r:id="rId2"/>
    <p:sldId id="258" r:id="rId3"/>
    <p:sldId id="345" r:id="rId4"/>
    <p:sldId id="262" r:id="rId5"/>
    <p:sldId id="346" r:id="rId6"/>
    <p:sldId id="347" r:id="rId7"/>
    <p:sldId id="348" r:id="rId8"/>
    <p:sldId id="276" r:id="rId9"/>
    <p:sldId id="277" r:id="rId10"/>
    <p:sldId id="278" r:id="rId11"/>
    <p:sldId id="279" r:id="rId12"/>
    <p:sldId id="283" r:id="rId13"/>
    <p:sldId id="290" r:id="rId14"/>
    <p:sldId id="353" r:id="rId15"/>
    <p:sldId id="355" r:id="rId16"/>
    <p:sldId id="314" r:id="rId17"/>
    <p:sldId id="351" r:id="rId18"/>
    <p:sldId id="349" r:id="rId19"/>
    <p:sldId id="350" r:id="rId20"/>
    <p:sldId id="316" r:id="rId21"/>
    <p:sldId id="322" r:id="rId22"/>
    <p:sldId id="321" r:id="rId23"/>
    <p:sldId id="352" r:id="rId24"/>
    <p:sldId id="354" r:id="rId25"/>
    <p:sldId id="333" r:id="rId26"/>
    <p:sldId id="336" r:id="rId27"/>
  </p:sldIdLst>
  <p:sldSz cx="9144000" cy="5143500" type="screen16x9"/>
  <p:notesSz cx="6858000" cy="9144000"/>
  <p:embeddedFontLst>
    <p:embeddedFont>
      <p:font typeface="Garamond" panose="02020404030301010803" pitchFamily="18" charset="0"/>
      <p:regular r:id="rId29"/>
      <p:bold r:id="rId30"/>
      <p: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610979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9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01222ada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01222ada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350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01222adac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01222adac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96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135906ef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135906ef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85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0135906ef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0135906ef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43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014fde0a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014fde0a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055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1014fde0a6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1014fde0a6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0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0c842a31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0c842a31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05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0c842a31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0c842a31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62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fa469d34fb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fa469d34fb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589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a469d36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a469d36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559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fa469d3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fa469d3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50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a469d37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a469d37b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036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16aa15cfe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016aa15cfe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85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fa469d3a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fa469d3a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767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4952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5942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91109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1724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37169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22333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7280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2486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86162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78089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12900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538585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682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0661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61260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418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658531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743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8777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8189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7/11/2023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4473050"/>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735129" y="1383914"/>
            <a:ext cx="5783400" cy="1832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UNIT II</a:t>
            </a:r>
            <a:endParaRPr dirty="0">
              <a:latin typeface="Times New Roman"/>
              <a:ea typeface="Times New Roman"/>
              <a:cs typeface="Times New Roman"/>
              <a:sym typeface="Times New Roman"/>
            </a:endParaRPr>
          </a:p>
          <a:p>
            <a:pPr marL="0" lvl="0" indent="0" algn="ctr" rtl="0">
              <a:spcBef>
                <a:spcPts val="0"/>
              </a:spcBef>
              <a:spcAft>
                <a:spcPts val="0"/>
              </a:spcAft>
              <a:buNone/>
            </a:pPr>
            <a:r>
              <a:rPr lang="en" dirty="0">
                <a:latin typeface="Times New Roman"/>
                <a:ea typeface="Times New Roman"/>
                <a:cs typeface="Times New Roman"/>
                <a:sym typeface="Times New Roman"/>
              </a:rPr>
              <a:t>Activities, Fragments &amp; Intents</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just" rtl="0">
              <a:lnSpc>
                <a:spcPct val="115000"/>
              </a:lnSpc>
              <a:spcBef>
                <a:spcPts val="600"/>
              </a:spcBef>
              <a:spcAft>
                <a:spcPts val="1200"/>
              </a:spcAft>
              <a:buNone/>
            </a:pPr>
            <a:r>
              <a:rPr lang="en" sz="2400" dirty="0">
                <a:highlight>
                  <a:schemeClr val="lt1"/>
                </a:highlight>
                <a:latin typeface="Times New Roman"/>
                <a:ea typeface="Times New Roman"/>
                <a:cs typeface="Times New Roman"/>
                <a:sym typeface="Times New Roman"/>
              </a:rPr>
              <a:t>Hiding the Activity Title</a:t>
            </a:r>
            <a:endParaRPr sz="2400" dirty="0"/>
          </a:p>
        </p:txBody>
      </p:sp>
      <p:sp>
        <p:nvSpPr>
          <p:cNvPr id="226" name="Google Shape;226;p35"/>
          <p:cNvSpPr txBox="1">
            <a:spLocks noGrp="1"/>
          </p:cNvSpPr>
          <p:nvPr>
            <p:ph type="body" idx="1"/>
          </p:nvPr>
        </p:nvSpPr>
        <p:spPr>
          <a:xfrm>
            <a:off x="4650389" y="2037641"/>
            <a:ext cx="2257714" cy="2529828"/>
          </a:xfrm>
          <a:prstGeom prst="rect">
            <a:avLst/>
          </a:prstGeom>
        </p:spPr>
        <p:txBody>
          <a:bodyPr spcFirstLastPara="1" wrap="square" lIns="91425" tIns="91425" rIns="91425" bIns="91425" anchor="t" anchorCtr="0">
            <a:normAutofit/>
          </a:bodyPr>
          <a:lstStyle/>
          <a:p>
            <a:pPr marL="0" marR="368300" lvl="0" indent="0" algn="just" rtl="0">
              <a:lnSpc>
                <a:spcPct val="106000"/>
              </a:lnSpc>
              <a:spcBef>
                <a:spcPts val="700"/>
              </a:spcBef>
              <a:spcAft>
                <a:spcPts val="0"/>
              </a:spcAft>
              <a:buNone/>
            </a:pPr>
            <a:r>
              <a:rPr lang="en" sz="1200" dirty="0">
                <a:highlight>
                  <a:schemeClr val="lt1"/>
                </a:highlight>
                <a:latin typeface="Times New Roman"/>
                <a:ea typeface="Times New Roman"/>
                <a:cs typeface="Times New Roman"/>
                <a:sym typeface="Times New Roman"/>
              </a:rPr>
              <a:t>Without ActionBar</a:t>
            </a:r>
            <a:endParaRPr sz="1200" dirty="0">
              <a:highlight>
                <a:schemeClr val="lt1"/>
              </a:highlight>
            </a:endParaRPr>
          </a:p>
        </p:txBody>
      </p:sp>
      <p:pic>
        <p:nvPicPr>
          <p:cNvPr id="227" name="Google Shape;227;p35"/>
          <p:cNvPicPr preferRelativeResize="0"/>
          <p:nvPr/>
        </p:nvPicPr>
        <p:blipFill>
          <a:blip r:embed="rId3">
            <a:alphaModFix/>
          </a:blip>
          <a:stretch>
            <a:fillRect/>
          </a:stretch>
        </p:blipFill>
        <p:spPr>
          <a:xfrm>
            <a:off x="1265812" y="2396646"/>
            <a:ext cx="1880200" cy="2104425"/>
          </a:xfrm>
          <a:prstGeom prst="rect">
            <a:avLst/>
          </a:prstGeom>
          <a:noFill/>
          <a:ln>
            <a:noFill/>
          </a:ln>
        </p:spPr>
      </p:pic>
      <p:pic>
        <p:nvPicPr>
          <p:cNvPr id="228" name="Google Shape;228;p35"/>
          <p:cNvPicPr preferRelativeResize="0"/>
          <p:nvPr/>
        </p:nvPicPr>
        <p:blipFill>
          <a:blip r:embed="rId4">
            <a:alphaModFix/>
          </a:blip>
          <a:stretch>
            <a:fillRect/>
          </a:stretch>
        </p:blipFill>
        <p:spPr>
          <a:xfrm>
            <a:off x="4572000" y="2499084"/>
            <a:ext cx="1954600" cy="2104400"/>
          </a:xfrm>
          <a:prstGeom prst="rect">
            <a:avLst/>
          </a:prstGeom>
          <a:noFill/>
          <a:ln>
            <a:noFill/>
          </a:ln>
        </p:spPr>
      </p:pic>
      <p:sp>
        <p:nvSpPr>
          <p:cNvPr id="3" name="Rectangle 2"/>
          <p:cNvSpPr/>
          <p:nvPr/>
        </p:nvSpPr>
        <p:spPr>
          <a:xfrm>
            <a:off x="544982" y="1462135"/>
            <a:ext cx="7867498" cy="2462213"/>
          </a:xfrm>
          <a:prstGeom prst="rect">
            <a:avLst/>
          </a:prstGeom>
        </p:spPr>
        <p:txBody>
          <a:bodyPr wrap="square">
            <a:spAutoFit/>
          </a:bodyPr>
          <a:lstStyle/>
          <a:p>
            <a:r>
              <a:rPr lang="en-US" dirty="0">
                <a:solidFill>
                  <a:schemeClr val="tx1">
                    <a:lumMod val="95000"/>
                  </a:schemeClr>
                </a:solidFill>
              </a:rPr>
              <a:t>Android Title Bar or </a:t>
            </a:r>
            <a:r>
              <a:rPr lang="en-US" dirty="0" err="1">
                <a:solidFill>
                  <a:schemeClr val="tx1">
                    <a:lumMod val="95000"/>
                  </a:schemeClr>
                </a:solidFill>
              </a:rPr>
              <a:t>ActionBar</a:t>
            </a:r>
            <a:r>
              <a:rPr lang="en-US" dirty="0">
                <a:solidFill>
                  <a:schemeClr val="tx1">
                    <a:lumMod val="95000"/>
                  </a:schemeClr>
                </a:solidFill>
              </a:rPr>
              <a:t> or Toolbar is the header of any screen in an App. We usually keep fixed title names for every Activity. Sometimes, it is necessary to remove the bar from the activity. </a:t>
            </a:r>
            <a:endParaRPr lang="en-US" dirty="0" smtClean="0">
              <a:solidFill>
                <a:schemeClr val="tx1">
                  <a:lumMod val="95000"/>
                </a:schemeClr>
              </a:solidFill>
            </a:endParaRPr>
          </a:p>
          <a:p>
            <a:endParaRPr lang="en-US" dirty="0" smtClean="0">
              <a:solidFill>
                <a:schemeClr val="tx1">
                  <a:lumMod val="95000"/>
                </a:schemeClr>
              </a:solidFill>
            </a:endParaRPr>
          </a:p>
          <a:p>
            <a:endParaRPr lang="en-US" dirty="0">
              <a:solidFill>
                <a:schemeClr val="tx1">
                  <a:lumMod val="95000"/>
                </a:schemeClr>
              </a:solidFill>
            </a:endParaRPr>
          </a:p>
          <a:p>
            <a:endParaRPr lang="en-US" dirty="0" smtClean="0">
              <a:solidFill>
                <a:schemeClr val="tx1">
                  <a:lumMod val="95000"/>
                </a:schemeClr>
              </a:solidFill>
            </a:endParaRPr>
          </a:p>
          <a:p>
            <a:endParaRPr lang="en-US" dirty="0">
              <a:solidFill>
                <a:schemeClr val="tx1">
                  <a:lumMod val="95000"/>
                </a:schemeClr>
              </a:solidFill>
            </a:endParaRPr>
          </a:p>
          <a:p>
            <a:endParaRPr lang="en-US" dirty="0" smtClean="0">
              <a:solidFill>
                <a:schemeClr val="tx1">
                  <a:lumMod val="95000"/>
                </a:schemeClr>
              </a:solidFill>
            </a:endParaRPr>
          </a:p>
          <a:p>
            <a:endParaRPr lang="en-US" dirty="0">
              <a:solidFill>
                <a:schemeClr val="tx1">
                  <a:lumMod val="95000"/>
                </a:schemeClr>
              </a:solidFill>
            </a:endParaRPr>
          </a:p>
          <a:p>
            <a:endParaRPr lang="en-US" dirty="0" smtClean="0">
              <a:solidFill>
                <a:schemeClr val="tx1">
                  <a:lumMod val="95000"/>
                </a:schemeClr>
              </a:solidFill>
            </a:endParaRPr>
          </a:p>
          <a:p>
            <a:endParaRPr lang="en-US" dirty="0">
              <a:solidFill>
                <a:schemeClr val="tx1">
                  <a:lumMod val="95000"/>
                </a:schemeClr>
              </a:solidFill>
            </a:endParaRPr>
          </a:p>
          <a:p>
            <a:endParaRPr lang="en-US" dirty="0" smtClean="0">
              <a:solidFill>
                <a:schemeClr val="tx1">
                  <a:lumMod val="9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just" rtl="0">
              <a:lnSpc>
                <a:spcPct val="115000"/>
              </a:lnSpc>
              <a:spcBef>
                <a:spcPts val="600"/>
              </a:spcBef>
              <a:spcAft>
                <a:spcPts val="1200"/>
              </a:spcAft>
              <a:buNone/>
            </a:pPr>
            <a:r>
              <a:rPr lang="en" sz="2400" dirty="0">
                <a:highlight>
                  <a:schemeClr val="lt1"/>
                </a:highlight>
                <a:latin typeface="Times New Roman"/>
                <a:ea typeface="Times New Roman"/>
                <a:cs typeface="Times New Roman"/>
                <a:sym typeface="Times New Roman"/>
              </a:rPr>
              <a:t>Displaying a Dialog Window</a:t>
            </a:r>
            <a:endParaRPr sz="2400" dirty="0"/>
          </a:p>
        </p:txBody>
      </p:sp>
      <p:sp>
        <p:nvSpPr>
          <p:cNvPr id="237" name="Google Shape;237;p36"/>
          <p:cNvSpPr txBox="1">
            <a:spLocks noGrp="1"/>
          </p:cNvSpPr>
          <p:nvPr>
            <p:ph type="body" idx="1"/>
          </p:nvPr>
        </p:nvSpPr>
        <p:spPr>
          <a:xfrm>
            <a:off x="424475" y="671477"/>
            <a:ext cx="7120133" cy="30789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dirty="0">
                <a:highlight>
                  <a:schemeClr val="lt1"/>
                </a:highlight>
                <a:latin typeface="Times New Roman"/>
                <a:ea typeface="Times New Roman"/>
                <a:cs typeface="Times New Roman"/>
                <a:sym typeface="Times New Roman"/>
              </a:rPr>
              <a:t>A dialog is a small window that prompts the user to make a decision or enter additional information. A dialog does not fill the screen and is normally used for modal events that require users to take an action before they can proceed.</a:t>
            </a:r>
            <a:endParaRPr dirty="0">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r>
              <a:rPr lang="en" dirty="0">
                <a:highlight>
                  <a:schemeClr val="lt1"/>
                </a:highlight>
                <a:latin typeface="Times New Roman"/>
                <a:ea typeface="Times New Roman"/>
                <a:cs typeface="Times New Roman"/>
                <a:sym typeface="Times New Roman"/>
              </a:rPr>
              <a:t>A modal dialog forces the user to interact with the dialog before going back to the application or activity the user was interacting with in the first place. Basically a modal dialog is used to get essential user input before continuing the application</a:t>
            </a:r>
            <a:r>
              <a:rPr lang="en" sz="1600" dirty="0">
                <a:highlight>
                  <a:schemeClr val="lt1"/>
                </a:highlight>
                <a:latin typeface="Times New Roman"/>
                <a:ea typeface="Times New Roman"/>
                <a:cs typeface="Times New Roman"/>
                <a:sym typeface="Times New Roman"/>
              </a:rPr>
              <a:t>.</a:t>
            </a:r>
            <a:endParaRPr sz="1600" dirty="0">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endParaRPr sz="1400" b="1" dirty="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
        <p:nvSpPr>
          <p:cNvPr id="236" name="Google Shape;236;p36"/>
          <p:cNvSpPr txBox="1"/>
          <p:nvPr/>
        </p:nvSpPr>
        <p:spPr>
          <a:xfrm>
            <a:off x="544525" y="4568725"/>
            <a:ext cx="5878200" cy="400200"/>
          </a:xfrm>
          <a:prstGeom prst="rect">
            <a:avLst/>
          </a:prstGeom>
          <a:noFill/>
          <a:ln>
            <a:noFill/>
          </a:ln>
        </p:spPr>
        <p:txBody>
          <a:bodyPr spcFirstLastPara="1" wrap="square" lIns="91425" tIns="91425" rIns="91425" bIns="91425" anchor="t" anchorCtr="0">
            <a:spAutoFit/>
          </a:bodyPr>
          <a:lstStyle/>
          <a:p>
            <a:pPr marL="457200" marR="736600" lvl="0" indent="0" algn="just" rtl="0">
              <a:lnSpc>
                <a:spcPct val="106000"/>
              </a:lnSpc>
              <a:spcBef>
                <a:spcPts val="600"/>
              </a:spcBef>
              <a:spcAft>
                <a:spcPts val="800"/>
              </a:spcAft>
              <a:buNone/>
            </a:pPr>
            <a:endParaRPr>
              <a:solidFill>
                <a:schemeClr val="dk1"/>
              </a:solidFill>
              <a:latin typeface="Roboto"/>
              <a:ea typeface="Roboto"/>
              <a:cs typeface="Roboto"/>
              <a:sym typeface="Roboto"/>
            </a:endParaRPr>
          </a:p>
        </p:txBody>
      </p:sp>
      <p:pic>
        <p:nvPicPr>
          <p:cNvPr id="5" name="Google Shape;243;p37"/>
          <p:cNvPicPr preferRelativeResize="0"/>
          <p:nvPr/>
        </p:nvPicPr>
        <p:blipFill>
          <a:blip r:embed="rId3">
            <a:alphaModFix/>
          </a:blip>
          <a:stretch>
            <a:fillRect/>
          </a:stretch>
        </p:blipFill>
        <p:spPr>
          <a:xfrm>
            <a:off x="6143148" y="3015802"/>
            <a:ext cx="2349375" cy="146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just" rtl="0">
              <a:lnSpc>
                <a:spcPct val="100000"/>
              </a:lnSpc>
              <a:spcBef>
                <a:spcPts val="1200"/>
              </a:spcBef>
              <a:spcAft>
                <a:spcPts val="1200"/>
              </a:spcAft>
              <a:buNone/>
            </a:pPr>
            <a:r>
              <a:rPr lang="en" sz="2400" dirty="0">
                <a:highlight>
                  <a:schemeClr val="lt1"/>
                </a:highlight>
                <a:latin typeface="Times New Roman"/>
                <a:ea typeface="Times New Roman"/>
                <a:cs typeface="Times New Roman"/>
                <a:sym typeface="Times New Roman"/>
              </a:rPr>
              <a:t>Displaying a Progress Dialog</a:t>
            </a:r>
            <a:endParaRPr sz="2400" dirty="0">
              <a:highlight>
                <a:schemeClr val="lt1"/>
              </a:highlight>
            </a:endParaRPr>
          </a:p>
        </p:txBody>
      </p:sp>
      <p:sp>
        <p:nvSpPr>
          <p:cNvPr id="267" name="Google Shape;267;p40"/>
          <p:cNvSpPr txBox="1">
            <a:spLocks noGrp="1"/>
          </p:cNvSpPr>
          <p:nvPr>
            <p:ph type="body" idx="1"/>
          </p:nvPr>
        </p:nvSpPr>
        <p:spPr>
          <a:xfrm>
            <a:off x="387900" y="941184"/>
            <a:ext cx="6666043" cy="30789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dirty="0">
                <a:highlight>
                  <a:schemeClr val="lt1"/>
                </a:highlight>
                <a:latin typeface="Times New Roman"/>
                <a:ea typeface="Times New Roman"/>
                <a:cs typeface="Times New Roman"/>
                <a:sym typeface="Times New Roman"/>
              </a:rPr>
              <a:t>One common UI feature in an Android device is the “Please wait” dialog that you typically see when an application is performing a long-running task. For example, the application might be logging in to a server before the user is allowed to use it, or it might be doing a calculation before displaying the result to the user. In such cases, it is helpful to display a dialog, known as a </a:t>
            </a:r>
            <a:r>
              <a:rPr lang="en" i="1" dirty="0">
                <a:highlight>
                  <a:schemeClr val="lt1"/>
                </a:highlight>
                <a:latin typeface="Times New Roman"/>
                <a:ea typeface="Times New Roman"/>
                <a:cs typeface="Times New Roman"/>
                <a:sym typeface="Times New Roman"/>
              </a:rPr>
              <a:t>progress dialog</a:t>
            </a:r>
            <a:r>
              <a:rPr lang="en" dirty="0">
                <a:highlight>
                  <a:schemeClr val="lt1"/>
                </a:highlight>
                <a:latin typeface="Times New Roman"/>
                <a:ea typeface="Times New Roman"/>
                <a:cs typeface="Times New Roman"/>
                <a:sym typeface="Times New Roman"/>
              </a:rPr>
              <a:t>, so that the user is kept in the loop.</a:t>
            </a:r>
            <a:endParaRPr dirty="0">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r>
              <a:rPr lang="en" dirty="0">
                <a:highlight>
                  <a:schemeClr val="lt1"/>
                </a:highlight>
                <a:latin typeface="Times New Roman"/>
                <a:ea typeface="Times New Roman"/>
                <a:cs typeface="Times New Roman"/>
                <a:sym typeface="Times New Roman"/>
              </a:rPr>
              <a:t>Android provides a ProgressDialog class you can call when you want to display a running meter to the user.</a:t>
            </a:r>
            <a:endParaRPr dirty="0">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endParaRPr sz="1400" dirty="0">
              <a:highlight>
                <a:schemeClr val="dk1"/>
              </a:highlight>
              <a:latin typeface="Times New Roman"/>
              <a:ea typeface="Times New Roman"/>
              <a:cs typeface="Times New Roman"/>
              <a:sym typeface="Times New Roman"/>
            </a:endParaRPr>
          </a:p>
          <a:p>
            <a:pPr marL="0" lvl="0" indent="0" algn="just" rtl="0">
              <a:spcBef>
                <a:spcPts val="1200"/>
              </a:spcBef>
              <a:spcAft>
                <a:spcPts val="1200"/>
              </a:spcAft>
              <a:buNone/>
            </a:pPr>
            <a:endParaRPr sz="1400" dirty="0">
              <a:highlight>
                <a:schemeClr val="dk1"/>
              </a:highlight>
              <a:latin typeface="Times New Roman"/>
              <a:ea typeface="Times New Roman"/>
              <a:cs typeface="Times New Roman"/>
              <a:sym typeface="Times New Roman"/>
            </a:endParaRPr>
          </a:p>
        </p:txBody>
      </p:sp>
      <p:pic>
        <p:nvPicPr>
          <p:cNvPr id="4" name="Google Shape;288;p43"/>
          <p:cNvPicPr preferRelativeResize="0"/>
          <p:nvPr/>
        </p:nvPicPr>
        <p:blipFill>
          <a:blip r:embed="rId3">
            <a:alphaModFix/>
          </a:blip>
          <a:stretch>
            <a:fillRect/>
          </a:stretch>
        </p:blipFill>
        <p:spPr>
          <a:xfrm>
            <a:off x="7053943" y="1711757"/>
            <a:ext cx="1690630" cy="2856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7"/>
          <p:cNvSpPr txBox="1">
            <a:spLocks noGrp="1"/>
          </p:cNvSpPr>
          <p:nvPr>
            <p:ph type="title"/>
          </p:nvPr>
        </p:nvSpPr>
        <p:spPr>
          <a:xfrm>
            <a:off x="453737" y="395799"/>
            <a:ext cx="8368200" cy="686100"/>
          </a:xfrm>
          <a:prstGeom prst="rect">
            <a:avLst/>
          </a:prstGeom>
        </p:spPr>
        <p:txBody>
          <a:bodyPr spcFirstLastPara="1" wrap="square" lIns="91425" tIns="91425" rIns="91425" bIns="91425" anchor="b" anchorCtr="0">
            <a:noAutofit/>
          </a:bodyPr>
          <a:lstStyle/>
          <a:p>
            <a:pPr marL="0" lvl="0" indent="0" algn="just" rtl="0">
              <a:lnSpc>
                <a:spcPct val="115000"/>
              </a:lnSpc>
              <a:spcBef>
                <a:spcPts val="600"/>
              </a:spcBef>
              <a:spcAft>
                <a:spcPts val="1200"/>
              </a:spcAft>
              <a:buNone/>
            </a:pPr>
            <a:r>
              <a:rPr lang="en" sz="2400" dirty="0">
                <a:highlight>
                  <a:schemeClr val="lt1"/>
                </a:highlight>
                <a:latin typeface="Times New Roman"/>
                <a:ea typeface="Times New Roman"/>
                <a:cs typeface="Times New Roman"/>
                <a:sym typeface="Times New Roman"/>
              </a:rPr>
              <a:t>Linking Activities - Using Intents</a:t>
            </a:r>
            <a:endParaRPr sz="2400" dirty="0"/>
          </a:p>
        </p:txBody>
      </p:sp>
      <p:sp>
        <p:nvSpPr>
          <p:cNvPr id="315" name="Google Shape;315;p47"/>
          <p:cNvSpPr txBox="1">
            <a:spLocks noGrp="1"/>
          </p:cNvSpPr>
          <p:nvPr>
            <p:ph type="body" idx="1"/>
          </p:nvPr>
        </p:nvSpPr>
        <p:spPr>
          <a:xfrm>
            <a:off x="544526" y="651053"/>
            <a:ext cx="8482432" cy="4191610"/>
          </a:xfrm>
          <a:prstGeom prst="rect">
            <a:avLst/>
          </a:prstGeom>
        </p:spPr>
        <p:txBody>
          <a:bodyPr spcFirstLastPara="1" wrap="square" lIns="91425" tIns="91425" rIns="91425" bIns="91425" anchor="t" anchorCtr="0">
            <a:normAutofit fontScale="92500" lnSpcReduction="10000"/>
          </a:bodyPr>
          <a:lstStyle/>
          <a:p>
            <a:pPr marL="0" lvl="0" indent="0" algn="l" rtl="0">
              <a:spcBef>
                <a:spcPts val="1200"/>
              </a:spcBef>
              <a:spcAft>
                <a:spcPts val="0"/>
              </a:spcAft>
              <a:buNone/>
            </a:pPr>
            <a:r>
              <a:rPr lang="en" sz="2100" dirty="0" smtClean="0">
                <a:latin typeface="Times New Roman" panose="02020603050405020304" pitchFamily="18" charset="0"/>
                <a:cs typeface="Times New Roman" panose="02020603050405020304" pitchFamily="18" charset="0"/>
                <a:sym typeface="Times New Roman"/>
              </a:rPr>
              <a:t>An </a:t>
            </a:r>
            <a:r>
              <a:rPr lang="en" sz="2100" dirty="0">
                <a:latin typeface="Times New Roman" panose="02020603050405020304" pitchFamily="18" charset="0"/>
                <a:cs typeface="Times New Roman" panose="02020603050405020304" pitchFamily="18" charset="0"/>
                <a:sym typeface="Times New Roman"/>
              </a:rPr>
              <a:t>Android application can contain zero or more activities. When your application has more than one activity, you often need to navigate from one to another. In Android, you navigate between activities through what is known as an intent</a:t>
            </a:r>
            <a:r>
              <a:rPr lang="en" sz="2100" dirty="0" smtClean="0">
                <a:latin typeface="Times New Roman" panose="02020603050405020304" pitchFamily="18" charset="0"/>
                <a:cs typeface="Times New Roman" panose="02020603050405020304" pitchFamily="18" charset="0"/>
                <a:sym typeface="Times New Roman"/>
              </a:rPr>
              <a:t>.</a:t>
            </a:r>
          </a:p>
          <a:p>
            <a:pPr marL="0" lvl="0" indent="0">
              <a:spcBef>
                <a:spcPts val="1200"/>
              </a:spcBef>
              <a:buNone/>
            </a:pPr>
            <a:r>
              <a:rPr lang="en-US" sz="2000" b="1" dirty="0">
                <a:latin typeface="Times New Roman" panose="02020603050405020304" pitchFamily="18" charset="0"/>
                <a:cs typeface="Times New Roman" panose="02020603050405020304" pitchFamily="18" charset="0"/>
              </a:rPr>
              <a:t>Android Intent</a:t>
            </a:r>
            <a:r>
              <a:rPr lang="en-US" sz="2000" dirty="0">
                <a:latin typeface="Times New Roman" panose="02020603050405020304" pitchFamily="18" charset="0"/>
                <a:cs typeface="Times New Roman" panose="02020603050405020304" pitchFamily="18" charset="0"/>
              </a:rPr>
              <a:t> is the </a:t>
            </a:r>
            <a:r>
              <a:rPr lang="en-US" sz="2000" i="1" dirty="0">
                <a:latin typeface="Times New Roman" panose="02020603050405020304" pitchFamily="18" charset="0"/>
                <a:cs typeface="Times New Roman" panose="02020603050405020304" pitchFamily="18" charset="0"/>
              </a:rPr>
              <a:t>message</a:t>
            </a:r>
            <a:r>
              <a:rPr lang="en-US" sz="2000" dirty="0">
                <a:latin typeface="Times New Roman" panose="02020603050405020304" pitchFamily="18" charset="0"/>
                <a:cs typeface="Times New Roman" panose="02020603050405020304" pitchFamily="18" charset="0"/>
              </a:rPr>
              <a:t> that is passed between components such as activities, content providers, broadcast receivers, services etc</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sym typeface="Times New Roman"/>
              </a:rPr>
              <a:t>It </a:t>
            </a:r>
            <a:r>
              <a:rPr lang="en-US" sz="2000" dirty="0">
                <a:latin typeface="Times New Roman" panose="02020603050405020304" pitchFamily="18" charset="0"/>
                <a:cs typeface="Times New Roman" panose="02020603050405020304" pitchFamily="18" charset="0"/>
                <a:sym typeface="Times New Roman"/>
              </a:rPr>
              <a:t>is generally used with </a:t>
            </a:r>
            <a:r>
              <a:rPr lang="en-US" sz="2000" dirty="0" err="1">
                <a:latin typeface="Times New Roman" panose="02020603050405020304" pitchFamily="18" charset="0"/>
                <a:cs typeface="Times New Roman" panose="02020603050405020304" pitchFamily="18" charset="0"/>
                <a:sym typeface="Times New Roman"/>
              </a:rPr>
              <a:t>startActivity</a:t>
            </a:r>
            <a:r>
              <a:rPr lang="en-US" sz="2000" dirty="0">
                <a:latin typeface="Times New Roman" panose="02020603050405020304" pitchFamily="18" charset="0"/>
                <a:cs typeface="Times New Roman" panose="02020603050405020304" pitchFamily="18" charset="0"/>
                <a:sym typeface="Times New Roman"/>
              </a:rPr>
              <a:t>() method to invoke activity, broadcast receivers etc.</a:t>
            </a:r>
            <a:endParaRPr sz="2000" dirty="0">
              <a:latin typeface="Times New Roman" panose="02020603050405020304" pitchFamily="18" charset="0"/>
              <a:cs typeface="Times New Roman" panose="02020603050405020304" pitchFamily="18" charset="0"/>
              <a:sym typeface="Times New Roman"/>
            </a:endParaRPr>
          </a:p>
          <a:p>
            <a:pPr marL="114300" lvl="0" indent="0">
              <a:lnSpc>
                <a:spcPct val="125000"/>
              </a:lnSpc>
              <a:buNone/>
            </a:pPr>
            <a:r>
              <a:rPr lang="en-US" sz="2100" dirty="0" smtClean="0">
                <a:latin typeface="Times New Roman" panose="02020603050405020304" pitchFamily="18" charset="0"/>
                <a:cs typeface="Times New Roman" panose="02020603050405020304" pitchFamily="18" charset="0"/>
                <a:sym typeface="Times New Roman"/>
              </a:rPr>
              <a:t>Android </a:t>
            </a:r>
            <a:r>
              <a:rPr lang="en-US" sz="2100" dirty="0">
                <a:latin typeface="Times New Roman" panose="02020603050405020304" pitchFamily="18" charset="0"/>
                <a:cs typeface="Times New Roman" panose="02020603050405020304" pitchFamily="18" charset="0"/>
                <a:sym typeface="Times New Roman"/>
              </a:rPr>
              <a:t>intents are mainly used to: </a:t>
            </a:r>
            <a:endParaRPr lang="en-US" sz="2100" dirty="0" smtClean="0">
              <a:latin typeface="Times New Roman" panose="02020603050405020304" pitchFamily="18" charset="0"/>
              <a:cs typeface="Times New Roman" panose="02020603050405020304" pitchFamily="18" charset="0"/>
              <a:sym typeface="Times New Roman"/>
            </a:endParaRPr>
          </a:p>
          <a:p>
            <a:pPr lvl="0">
              <a:lnSpc>
                <a:spcPct val="125000"/>
              </a:lnSpc>
            </a:pPr>
            <a:r>
              <a:rPr lang="en-US" sz="2100" dirty="0" smtClean="0">
                <a:latin typeface="Times New Roman" panose="02020603050405020304" pitchFamily="18" charset="0"/>
                <a:cs typeface="Times New Roman" panose="02020603050405020304" pitchFamily="18" charset="0"/>
                <a:sym typeface="Times New Roman"/>
              </a:rPr>
              <a:t>Start </a:t>
            </a:r>
            <a:r>
              <a:rPr lang="en-US" sz="2100" dirty="0">
                <a:latin typeface="Times New Roman" panose="02020603050405020304" pitchFamily="18" charset="0"/>
                <a:cs typeface="Times New Roman" panose="02020603050405020304" pitchFamily="18" charset="0"/>
                <a:sym typeface="Times New Roman"/>
              </a:rPr>
              <a:t>the service</a:t>
            </a:r>
          </a:p>
          <a:p>
            <a:pPr lvl="0">
              <a:lnSpc>
                <a:spcPct val="125000"/>
              </a:lnSpc>
            </a:pPr>
            <a:r>
              <a:rPr lang="en-US" sz="2100" dirty="0">
                <a:latin typeface="Times New Roman" panose="02020603050405020304" pitchFamily="18" charset="0"/>
                <a:cs typeface="Times New Roman" panose="02020603050405020304" pitchFamily="18" charset="0"/>
                <a:sym typeface="Times New Roman"/>
              </a:rPr>
              <a:t>Launch an activity</a:t>
            </a:r>
          </a:p>
          <a:p>
            <a:pPr lvl="0">
              <a:lnSpc>
                <a:spcPct val="125000"/>
              </a:lnSpc>
            </a:pPr>
            <a:r>
              <a:rPr lang="en-US" sz="2100" dirty="0">
                <a:latin typeface="Times New Roman" panose="02020603050405020304" pitchFamily="18" charset="0"/>
                <a:cs typeface="Times New Roman" panose="02020603050405020304" pitchFamily="18" charset="0"/>
                <a:sym typeface="Times New Roman"/>
              </a:rPr>
              <a:t>Display a web page</a:t>
            </a:r>
          </a:p>
          <a:p>
            <a:pPr lvl="0">
              <a:lnSpc>
                <a:spcPct val="125000"/>
              </a:lnSpc>
            </a:pPr>
            <a:r>
              <a:rPr lang="en-US" sz="2100" dirty="0">
                <a:latin typeface="Times New Roman" panose="02020603050405020304" pitchFamily="18" charset="0"/>
                <a:cs typeface="Times New Roman" panose="02020603050405020304" pitchFamily="18" charset="0"/>
                <a:sym typeface="Times New Roman"/>
              </a:rPr>
              <a:t>Display a list of contacts</a:t>
            </a:r>
          </a:p>
          <a:p>
            <a:pPr lvl="0">
              <a:lnSpc>
                <a:spcPct val="125000"/>
              </a:lnSpc>
            </a:pPr>
            <a:r>
              <a:rPr lang="en-US" sz="2100" dirty="0">
                <a:latin typeface="Times New Roman" panose="02020603050405020304" pitchFamily="18" charset="0"/>
                <a:cs typeface="Times New Roman" panose="02020603050405020304" pitchFamily="18" charset="0"/>
                <a:sym typeface="Times New Roman"/>
              </a:rPr>
              <a:t>Broadcast a </a:t>
            </a:r>
            <a:r>
              <a:rPr lang="en-US" sz="2100" dirty="0" smtClean="0">
                <a:latin typeface="Times New Roman" panose="02020603050405020304" pitchFamily="18" charset="0"/>
                <a:cs typeface="Times New Roman" panose="02020603050405020304" pitchFamily="18" charset="0"/>
                <a:sym typeface="Times New Roman"/>
              </a:rPr>
              <a:t>message or Dial </a:t>
            </a:r>
            <a:r>
              <a:rPr lang="en-US" sz="2100" dirty="0">
                <a:latin typeface="Times New Roman" panose="02020603050405020304" pitchFamily="18" charset="0"/>
                <a:cs typeface="Times New Roman" panose="02020603050405020304" pitchFamily="18" charset="0"/>
                <a:sym typeface="Times New Roman"/>
              </a:rPr>
              <a:t>a phone call etc.</a:t>
            </a:r>
            <a:endParaRPr sz="2100" dirty="0">
              <a:latin typeface="Times New Roman" panose="02020603050405020304" pitchFamily="18" charset="0"/>
              <a:cs typeface="Times New Roman" panose="02020603050405020304" pitchFamily="18" charset="0"/>
              <a:sym typeface="Times New Roman"/>
            </a:endParaRPr>
          </a:p>
        </p:txBody>
      </p:sp>
      <p:sp>
        <p:nvSpPr>
          <p:cNvPr id="314" name="Google Shape;314;p47"/>
          <p:cNvSpPr txBox="1"/>
          <p:nvPr/>
        </p:nvSpPr>
        <p:spPr>
          <a:xfrm>
            <a:off x="544525" y="4568725"/>
            <a:ext cx="5878200" cy="400200"/>
          </a:xfrm>
          <a:prstGeom prst="rect">
            <a:avLst/>
          </a:prstGeom>
          <a:noFill/>
          <a:ln>
            <a:noFill/>
          </a:ln>
        </p:spPr>
        <p:txBody>
          <a:bodyPr spcFirstLastPara="1" wrap="square" lIns="91425" tIns="91425" rIns="91425" bIns="91425" anchor="t" anchorCtr="0">
            <a:spAutoFit/>
          </a:bodyPr>
          <a:lstStyle/>
          <a:p>
            <a:pPr marL="457200" marR="736600" lvl="0" indent="0" algn="just" rtl="0">
              <a:lnSpc>
                <a:spcPct val="106000"/>
              </a:lnSpc>
              <a:spcBef>
                <a:spcPts val="600"/>
              </a:spcBef>
              <a:spcAft>
                <a:spcPts val="800"/>
              </a:spcAft>
              <a:buNone/>
            </a:pPr>
            <a:endParaRPr>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2"/>
          <a:srcRect t="57365" r="434"/>
          <a:stretch/>
        </p:blipFill>
        <p:spPr>
          <a:xfrm>
            <a:off x="567460" y="736320"/>
            <a:ext cx="7896225" cy="755650"/>
          </a:xfrm>
          <a:prstGeom prst="rect">
            <a:avLst/>
          </a:prstGeom>
        </p:spPr>
      </p:pic>
      <p:sp>
        <p:nvSpPr>
          <p:cNvPr id="6" name="Rectangle 5"/>
          <p:cNvSpPr/>
          <p:nvPr/>
        </p:nvSpPr>
        <p:spPr>
          <a:xfrm>
            <a:off x="567460" y="1648780"/>
            <a:ext cx="8139557" cy="307777"/>
          </a:xfrm>
          <a:prstGeom prst="rect">
            <a:avLst/>
          </a:prstGeom>
        </p:spPr>
        <p:txBody>
          <a:bodyPr wrap="square">
            <a:spAutoFit/>
          </a:bodyPr>
          <a:lstStyle/>
          <a:p>
            <a:r>
              <a:rPr lang="en-US" dirty="0">
                <a:solidFill>
                  <a:schemeClr val="tx1"/>
                </a:solidFill>
              </a:rPr>
              <a:t>The </a:t>
            </a:r>
            <a:r>
              <a:rPr lang="en-US" dirty="0" err="1">
                <a:solidFill>
                  <a:schemeClr val="tx1"/>
                </a:solidFill>
              </a:rPr>
              <a:t>startActivity</a:t>
            </a:r>
            <a:r>
              <a:rPr lang="en-US" dirty="0">
                <a:solidFill>
                  <a:schemeClr val="tx1"/>
                </a:solidFill>
              </a:rPr>
              <a:t>() method invokes another activity but does not return a result to the current activity. </a:t>
            </a:r>
          </a:p>
        </p:txBody>
      </p:sp>
    </p:spTree>
    <p:extLst>
      <p:ext uri="{BB962C8B-B14F-4D97-AF65-F5344CB8AC3E}">
        <p14:creationId xmlns:p14="http://schemas.microsoft.com/office/powerpoint/2010/main" val="316652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dobe Arabic" panose="02040503050201020203" pitchFamily="18" charset="-78"/>
                <a:cs typeface="Adobe Arabic" panose="02040503050201020203" pitchFamily="18" charset="-78"/>
              </a:rPr>
              <a:t>Pending Intent </a:t>
            </a:r>
            <a:r>
              <a:rPr lang="en-US" dirty="0" smtClean="0">
                <a:latin typeface="Adobe Arabic" panose="02040503050201020203" pitchFamily="18" charset="-78"/>
                <a:cs typeface="Adobe Arabic" panose="02040503050201020203" pitchFamily="18" charset="-78"/>
              </a:rPr>
              <a:t> </a:t>
            </a:r>
            <a:endParaRPr lang="en-IN" dirty="0">
              <a:latin typeface="Adobe Arabic" panose="02040503050201020203" pitchFamily="18" charset="-78"/>
              <a:cs typeface="Adobe Arabic" panose="02040503050201020203" pitchFamily="18" charset="-78"/>
            </a:endParaRPr>
          </a:p>
        </p:txBody>
      </p:sp>
      <p:sp>
        <p:nvSpPr>
          <p:cNvPr id="3" name="Text Placeholder 2"/>
          <p:cNvSpPr>
            <a:spLocks noGrp="1"/>
          </p:cNvSpPr>
          <p:nvPr>
            <p:ph type="body" idx="1"/>
          </p:nvPr>
        </p:nvSpPr>
        <p:spPr/>
        <p:txBody>
          <a:bodyPr/>
          <a:lstStyle/>
          <a:p>
            <a:r>
              <a:rPr lang="en-US" dirty="0" smtClean="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PendingIntent</a:t>
            </a:r>
            <a:r>
              <a:rPr lang="en-US" dirty="0">
                <a:latin typeface="Times New Roman" panose="02020603050405020304" pitchFamily="18" charset="0"/>
                <a:cs typeface="Times New Roman" panose="02020603050405020304" pitchFamily="18" charset="0"/>
              </a:rPr>
              <a:t> object helps you to perform an action on your application’s behalf, often later, regardless of whether your application is running or not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pending intent is a wrapper around regular intent that is designed to be used by another application.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gives that other application the ability to perform the included action as it was your application with all the permissions your application has been </a:t>
            </a:r>
            <a:r>
              <a:rPr lang="en-US" dirty="0" smtClean="0">
                <a:latin typeface="Times New Roman" panose="02020603050405020304" pitchFamily="18" charset="0"/>
                <a:cs typeface="Times New Roman" panose="02020603050405020304" pitchFamily="18" charset="0"/>
              </a:rPr>
              <a:t>granted.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218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1"/>
          <p:cNvSpPr txBox="1">
            <a:spLocks noGrp="1"/>
          </p:cNvSpPr>
          <p:nvPr>
            <p:ph type="title"/>
          </p:nvPr>
        </p:nvSpPr>
        <p:spPr>
          <a:xfrm>
            <a:off x="453737" y="490119"/>
            <a:ext cx="8368200" cy="686100"/>
          </a:xfrm>
          <a:prstGeom prst="rect">
            <a:avLst/>
          </a:prstGeom>
        </p:spPr>
        <p:txBody>
          <a:bodyPr spcFirstLastPara="1" wrap="square" lIns="91425" tIns="91425" rIns="91425" bIns="91425" anchor="b" anchorCtr="0">
            <a:normAutofit fontScale="90000"/>
          </a:bodyPr>
          <a:lstStyle/>
          <a:p>
            <a:pPr marL="0" lvl="0" indent="0" algn="just" rtl="0">
              <a:lnSpc>
                <a:spcPct val="86818"/>
              </a:lnSpc>
              <a:spcBef>
                <a:spcPts val="1200"/>
              </a:spcBef>
              <a:spcAft>
                <a:spcPts val="1200"/>
              </a:spcAft>
              <a:buNone/>
            </a:pPr>
            <a:r>
              <a:rPr lang="en" dirty="0">
                <a:highlight>
                  <a:schemeClr val="lt1"/>
                </a:highlight>
                <a:latin typeface="Adobe Arabic" panose="02040503050201020203" pitchFamily="18" charset="-78"/>
                <a:ea typeface="Times New Roman"/>
                <a:cs typeface="Adobe Arabic" panose="02040503050201020203" pitchFamily="18" charset="-78"/>
                <a:sym typeface="Times New Roman"/>
              </a:rPr>
              <a:t>Fragments</a:t>
            </a:r>
            <a:endParaRPr sz="4600" dirty="0">
              <a:highlight>
                <a:schemeClr val="lt1"/>
              </a:highlight>
              <a:latin typeface="Adobe Arabic" panose="02040503050201020203" pitchFamily="18" charset="-78"/>
              <a:cs typeface="Adobe Arabic" panose="02040503050201020203" pitchFamily="18" charset="-78"/>
            </a:endParaRPr>
          </a:p>
        </p:txBody>
      </p:sp>
      <p:sp>
        <p:nvSpPr>
          <p:cNvPr id="494" name="Google Shape;494;p71"/>
          <p:cNvSpPr txBox="1">
            <a:spLocks noGrp="1"/>
          </p:cNvSpPr>
          <p:nvPr>
            <p:ph type="body" idx="1"/>
          </p:nvPr>
        </p:nvSpPr>
        <p:spPr>
          <a:xfrm>
            <a:off x="563465" y="929029"/>
            <a:ext cx="7988004" cy="3328417"/>
          </a:xfrm>
          <a:prstGeom prst="rect">
            <a:avLst/>
          </a:prstGeom>
        </p:spPr>
        <p:txBody>
          <a:bodyPr spcFirstLastPara="1" wrap="square" lIns="91425" tIns="91425" rIns="91425" bIns="91425" anchor="t" anchorCtr="0">
            <a:noAutofit/>
          </a:bodyPr>
          <a:lstStyle/>
          <a:p>
            <a:pPr marL="0" indent="0" algn="just">
              <a:spcBef>
                <a:spcPts val="1200"/>
              </a:spcBef>
              <a:buNone/>
            </a:pPr>
            <a:r>
              <a:rPr lang="en-US" dirty="0">
                <a:highlight>
                  <a:schemeClr val="lt1"/>
                </a:highlight>
                <a:latin typeface="Times New Roman"/>
                <a:ea typeface="Times New Roman"/>
                <a:cs typeface="Times New Roman"/>
                <a:sym typeface="Times New Roman"/>
              </a:rPr>
              <a:t>A fragment is a part of applications user interface that is bound to an activity. Fragments have their lifecycle and layouts or UI components.</a:t>
            </a:r>
          </a:p>
          <a:p>
            <a:pPr marL="0" indent="0" algn="just">
              <a:spcBef>
                <a:spcPts val="1200"/>
              </a:spcBef>
              <a:buNone/>
            </a:pPr>
            <a:r>
              <a:rPr lang="en" dirty="0">
                <a:highlight>
                  <a:schemeClr val="lt1"/>
                </a:highlight>
                <a:latin typeface="Times New Roman"/>
                <a:ea typeface="Times New Roman"/>
                <a:cs typeface="Times New Roman"/>
                <a:sym typeface="Times New Roman"/>
              </a:rPr>
              <a:t>Android </a:t>
            </a:r>
            <a:r>
              <a:rPr lang="en" dirty="0">
                <a:highlight>
                  <a:schemeClr val="lt1"/>
                </a:highlight>
                <a:latin typeface="Times New Roman"/>
                <a:ea typeface="Times New Roman"/>
                <a:cs typeface="Times New Roman"/>
                <a:sym typeface="Times New Roman"/>
              </a:rPr>
              <a:t>Fragment is the part of activity, it is also known as sub-activity. There can be more than one fragment in an activity. Fragments represent multiple screen inside one activity</a:t>
            </a:r>
            <a:r>
              <a:rPr lang="en" dirty="0">
                <a:highlight>
                  <a:schemeClr val="lt1"/>
                </a:highlight>
                <a:latin typeface="Times New Roman"/>
                <a:ea typeface="Times New Roman"/>
                <a:cs typeface="Times New Roman"/>
                <a:sym typeface="Times New Roman"/>
              </a:rPr>
              <a:t>.</a:t>
            </a:r>
          </a:p>
          <a:p>
            <a:pPr marL="0" indent="0" algn="just">
              <a:spcBef>
                <a:spcPts val="1200"/>
              </a:spcBef>
              <a:buNone/>
            </a:pPr>
            <a:r>
              <a:rPr lang="en-US" dirty="0">
                <a:highlight>
                  <a:schemeClr val="lt1"/>
                </a:highlight>
                <a:latin typeface="Times New Roman"/>
                <a:ea typeface="Times New Roman"/>
                <a:cs typeface="Times New Roman"/>
                <a:sym typeface="Times New Roman"/>
              </a:rPr>
              <a:t>A </a:t>
            </a:r>
            <a:r>
              <a:rPr lang="en-US" dirty="0">
                <a:highlight>
                  <a:schemeClr val="lt1"/>
                </a:highlight>
                <a:latin typeface="Times New Roman"/>
                <a:ea typeface="Times New Roman"/>
                <a:cs typeface="Times New Roman"/>
                <a:sym typeface="Times New Roman"/>
              </a:rPr>
              <a:t>Fragment is a combination of an XML layout file and a java class much like an Activity. Fragments encapsulate views and logic so that it is easier to reuse within activities. Fragments are always embedded in an activity.</a:t>
            </a:r>
          </a:p>
          <a:p>
            <a:pPr marL="0" indent="0" algn="just">
              <a:spcBef>
                <a:spcPts val="1200"/>
              </a:spcBef>
              <a:buNone/>
            </a:pPr>
            <a:r>
              <a:rPr lang="en-US" dirty="0">
                <a:highlight>
                  <a:schemeClr val="lt1"/>
                </a:highlight>
                <a:latin typeface="Times New Roman"/>
                <a:ea typeface="Times New Roman"/>
                <a:cs typeface="Times New Roman"/>
                <a:sym typeface="Times New Roman"/>
              </a:rPr>
              <a:t>Fragments also have their logic and can thus, accept and handle different events. Fragments are beneficial since they allow code to be divided into smaller and more manageable chunks.</a:t>
            </a:r>
          </a:p>
          <a:p>
            <a:pPr marL="0" lvl="0" indent="0" algn="just" rtl="0">
              <a:spcBef>
                <a:spcPts val="1200"/>
              </a:spcBef>
              <a:spcAft>
                <a:spcPts val="0"/>
              </a:spcAft>
              <a:buNone/>
            </a:pPr>
            <a:endParaRPr lang="en" sz="1400" dirty="0" smtClean="0">
              <a:highlight>
                <a:srgbClr val="00517C"/>
              </a:highlight>
              <a:latin typeface="Times New Roman"/>
              <a:ea typeface="Times New Roman"/>
              <a:cs typeface="Times New Roman"/>
              <a:sym typeface="Times New Roman"/>
            </a:endParaRPr>
          </a:p>
          <a:p>
            <a:pPr marL="0" lvl="0" indent="0" algn="just" rtl="0">
              <a:spcBef>
                <a:spcPts val="1200"/>
              </a:spcBef>
              <a:spcAft>
                <a:spcPts val="0"/>
              </a:spcAft>
              <a:buNone/>
            </a:pPr>
            <a:endParaRPr sz="1400" dirty="0">
              <a:highlight>
                <a:srgbClr val="00517C"/>
              </a:highlight>
              <a:latin typeface="Times New Roman"/>
              <a:ea typeface="Times New Roman"/>
              <a:cs typeface="Times New Roman"/>
              <a:sym typeface="Times New Roman"/>
            </a:endParaRPr>
          </a:p>
          <a:p>
            <a:pPr marL="0" lvl="0" indent="0" algn="l" rtl="0">
              <a:spcBef>
                <a:spcPts val="1200"/>
              </a:spcBef>
              <a:spcAft>
                <a:spcPts val="1200"/>
              </a:spcAft>
              <a:buNone/>
            </a:pPr>
            <a:endParaRPr sz="1200" dirty="0">
              <a:highlight>
                <a:srgbClr val="00517C"/>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8096" y="707096"/>
            <a:ext cx="7995320" cy="3682023"/>
          </a:xfrm>
        </p:spPr>
        <p:txBody>
          <a:bodyPr>
            <a:normAutofit/>
          </a:bodyPr>
          <a:lstStyle/>
          <a:p>
            <a:pPr lvl="0"/>
            <a:r>
              <a:rPr lang="en-US" dirty="0">
                <a:latin typeface="Times New Roman" panose="02020603050405020304" pitchFamily="18" charset="0"/>
                <a:cs typeface="Times New Roman" panose="02020603050405020304" pitchFamily="18" charset="0"/>
                <a:sym typeface="Times New Roman"/>
              </a:rPr>
              <a:t>Each fragment has its own life cycle methods that is affected by activity life cycle because fragments are embedded in activity.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Fragments can exist only inside an activity as its lifecycle is dependent on the lifecycle of host activity.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the host activity is paused, then all the methods and operations of the fragment related to that activity will stop functioning, thus fragment is also termed as sub-activity. Fragments can be added, removed, or replaced dynamically i.e., while activity is running.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2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6227" y="694943"/>
            <a:ext cx="8273491" cy="4286709"/>
          </a:xfrm>
        </p:spPr>
        <p:txBody>
          <a:bodyPr>
            <a:normAutofit/>
          </a:bodyPr>
          <a:lstStyle/>
          <a:p>
            <a:pPr marL="114300" indent="0">
              <a:buNone/>
            </a:pPr>
            <a:r>
              <a:rPr lang="en-US" sz="2800" dirty="0">
                <a:latin typeface="Adobe Arabic" panose="02040503050201020203" pitchFamily="18" charset="-78"/>
                <a:cs typeface="Adobe Arabic" panose="02040503050201020203" pitchFamily="18" charset="-78"/>
              </a:rPr>
              <a:t>Need Of Fragments In Android:</a:t>
            </a:r>
          </a:p>
          <a:p>
            <a:r>
              <a:rPr lang="en-US" sz="1600" dirty="0">
                <a:latin typeface="Times New Roman" panose="02020603050405020304" pitchFamily="18" charset="0"/>
                <a:cs typeface="Times New Roman" panose="02020603050405020304" pitchFamily="18" charset="0"/>
              </a:rPr>
              <a:t>Before the introduction of Fragment’s we can only show a single Activity on the screen at one given point of time so we were not able to divide the screen and control different parts separately. With the help of Fragment’s we can divide the screens in different parts and controls different parts separately.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By using Fragments we can comprise multiple Fragments in a single Activity. Fragments have their own events, layouts and complete life cycle. It provide flexibility and also removed the limitation of single Activity on the screen at a time.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508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21805"/>
            <a:ext cx="8368200" cy="3078900"/>
          </a:xfrm>
        </p:spPr>
        <p:txBody>
          <a:bodyPr/>
          <a:lstStyle/>
          <a:p>
            <a:r>
              <a:rPr lang="en-US" dirty="0">
                <a:latin typeface="Times New Roman" panose="02020603050405020304" pitchFamily="18" charset="0"/>
                <a:cs typeface="Times New Roman" panose="02020603050405020304" pitchFamily="18" charset="0"/>
              </a:rPr>
              <a:t>Following is a typical example of how two UI modules defined by fragments can be combined into one activity for a tablet design, but separated for a handset design.</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82265" y="1061636"/>
            <a:ext cx="3723438" cy="2085297"/>
          </a:xfrm>
          <a:prstGeom prst="rect">
            <a:avLst/>
          </a:prstGeom>
        </p:spPr>
      </p:pic>
      <p:sp>
        <p:nvSpPr>
          <p:cNvPr id="6" name="Rectangle 5"/>
          <p:cNvSpPr/>
          <p:nvPr/>
        </p:nvSpPr>
        <p:spPr>
          <a:xfrm>
            <a:off x="146304" y="3146933"/>
            <a:ext cx="8485632" cy="1685077"/>
          </a:xfrm>
          <a:prstGeom prst="rect">
            <a:avLst/>
          </a:prstGeom>
        </p:spPr>
        <p:txBody>
          <a:bodyPr wrap="square">
            <a:spAutoFit/>
          </a:bodyPr>
          <a:lstStyle/>
          <a:p>
            <a:pPr marL="457200" indent="-342900">
              <a:lnSpc>
                <a:spcPct val="115000"/>
              </a:lnSpc>
              <a:buClr>
                <a:schemeClr val="dk1"/>
              </a:buClr>
              <a:buSzPts val="1800"/>
              <a:buFont typeface="Roboto"/>
              <a:buChar char="●"/>
            </a:pPr>
            <a:r>
              <a:rPr lang="en-US" sz="1800" dirty="0">
                <a:solidFill>
                  <a:schemeClr val="dk1"/>
                </a:solidFill>
                <a:latin typeface="Times New Roman" panose="02020603050405020304" pitchFamily="18" charset="0"/>
                <a:ea typeface="Roboto"/>
                <a:cs typeface="Times New Roman" panose="02020603050405020304" pitchFamily="18" charset="0"/>
                <a:sym typeface="Roboto"/>
              </a:rPr>
              <a:t>The application can embed two fragments in Activity A, when running on a tablet-sized device. However, on a handset-sized screen, there's not enough room for both fragments, so Activity A includes only the fragment for the list of articles, and when the user selects an article, it starts Activity B, which includes the second fragment to read the article.</a:t>
            </a:r>
            <a:endParaRPr lang="en-IN" sz="1800" dirty="0">
              <a:solidFill>
                <a:schemeClr val="dk1"/>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364110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578096" y="428764"/>
            <a:ext cx="8368200" cy="686100"/>
          </a:xfrm>
          <a:prstGeom prst="rect">
            <a:avLst/>
          </a:prstGeom>
        </p:spPr>
        <p:txBody>
          <a:bodyPr spcFirstLastPara="1" wrap="square" lIns="91425" tIns="91425" rIns="91425" bIns="91425" anchor="b" anchorCtr="0">
            <a:normAutofit fontScale="90000"/>
          </a:bodyPr>
          <a:lstStyle/>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dirty="0">
              <a:latin typeface="Times New Roman"/>
              <a:ea typeface="Times New Roman"/>
              <a:cs typeface="Times New Roman"/>
              <a:sym typeface="Times New Roman"/>
            </a:endParaRPr>
          </a:p>
          <a:p>
            <a:pPr marL="0" lvl="0" indent="0" algn="l" rtl="0">
              <a:spcBef>
                <a:spcPts val="1200"/>
              </a:spcBef>
              <a:spcAft>
                <a:spcPts val="0"/>
              </a:spcAft>
              <a:buNone/>
            </a:pPr>
            <a:r>
              <a:rPr lang="en" dirty="0">
                <a:latin typeface="Adobe Arabic" panose="02040503050201020203" pitchFamily="18" charset="-78"/>
                <a:cs typeface="Adobe Arabic" panose="02040503050201020203" pitchFamily="18" charset="-78"/>
              </a:rPr>
              <a:t>Understanding Activities</a:t>
            </a:r>
            <a:endParaRPr dirty="0">
              <a:latin typeface="Adobe Arabic" panose="02040503050201020203" pitchFamily="18" charset="-78"/>
              <a:cs typeface="Adobe Arabic" panose="02040503050201020203" pitchFamily="18" charset="-78"/>
            </a:endParaRPr>
          </a:p>
        </p:txBody>
      </p:sp>
      <p:sp>
        <p:nvSpPr>
          <p:cNvPr id="75" name="Google Shape;75;p15"/>
          <p:cNvSpPr txBox="1">
            <a:spLocks noGrp="1"/>
          </p:cNvSpPr>
          <p:nvPr>
            <p:ph type="body" idx="1"/>
          </p:nvPr>
        </p:nvSpPr>
        <p:spPr>
          <a:prstGeom prst="rect">
            <a:avLst/>
          </a:prstGeom>
        </p:spPr>
        <p:txBody>
          <a:bodyPr spcFirstLastPara="1" wrap="square" lIns="91425" tIns="91425" rIns="91425" bIns="91425" anchor="t" anchorCtr="0">
            <a:noAutofit/>
          </a:bodyPr>
          <a:lstStyle/>
          <a:p>
            <a:pPr algn="just">
              <a:buFont typeface="Times New Roman"/>
              <a:buChar char="●"/>
            </a:pPr>
            <a:r>
              <a:rPr lang="en" sz="2000" dirty="0" smtClean="0">
                <a:latin typeface="Times New Roman"/>
                <a:ea typeface="Times New Roman"/>
                <a:cs typeface="Times New Roman"/>
                <a:sym typeface="Times New Roman"/>
              </a:rPr>
              <a:t>An </a:t>
            </a:r>
            <a:r>
              <a:rPr lang="en" sz="2000" dirty="0">
                <a:latin typeface="Times New Roman"/>
                <a:ea typeface="Times New Roman"/>
                <a:cs typeface="Times New Roman"/>
                <a:sym typeface="Times New Roman"/>
              </a:rPr>
              <a:t>Android application can have zero or more </a:t>
            </a:r>
            <a:r>
              <a:rPr lang="en" sz="2000" i="1" dirty="0">
                <a:latin typeface="Times New Roman"/>
                <a:ea typeface="Times New Roman"/>
                <a:cs typeface="Times New Roman"/>
                <a:sym typeface="Times New Roman"/>
              </a:rPr>
              <a:t>activities</a:t>
            </a:r>
            <a:r>
              <a:rPr lang="en" sz="2000" dirty="0">
                <a:latin typeface="Times New Roman"/>
                <a:ea typeface="Times New Roman"/>
                <a:cs typeface="Times New Roman"/>
                <a:sym typeface="Times New Roman"/>
              </a:rPr>
              <a:t>. Typically, applications have one or more activities. </a:t>
            </a:r>
            <a:r>
              <a:rPr lang="en-US" sz="2000" dirty="0">
                <a:latin typeface="Times New Roman"/>
                <a:ea typeface="Times New Roman"/>
                <a:cs typeface="Times New Roman"/>
                <a:sym typeface="Times New Roman"/>
              </a:rPr>
              <a:t>An activity is a single screen in android.</a:t>
            </a:r>
          </a:p>
          <a:p>
            <a:pPr marL="457200" lvl="0" indent="-342900" algn="just" rtl="0">
              <a:spcBef>
                <a:spcPts val="0"/>
              </a:spcBef>
              <a:spcAft>
                <a:spcPts val="0"/>
              </a:spcAft>
              <a:buSzPts val="1800"/>
              <a:buFont typeface="Times New Roman"/>
              <a:buChar char="●"/>
            </a:pPr>
            <a:r>
              <a:rPr lang="en" sz="2000" dirty="0" smtClean="0">
                <a:latin typeface="Times New Roman"/>
                <a:ea typeface="Times New Roman"/>
                <a:cs typeface="Times New Roman"/>
                <a:sym typeface="Times New Roman"/>
              </a:rPr>
              <a:t>The </a:t>
            </a:r>
            <a:r>
              <a:rPr lang="en" sz="2000" dirty="0">
                <a:latin typeface="Times New Roman"/>
                <a:ea typeface="Times New Roman"/>
                <a:cs typeface="Times New Roman"/>
                <a:sym typeface="Times New Roman"/>
              </a:rPr>
              <a:t>main purpose of an activity is to interact with the user. From the moment an activity appears on the screen to the moment it is hidden, it goes through a number of stages. These stages are known as an activity’s </a:t>
            </a:r>
            <a:r>
              <a:rPr lang="en" sz="2000" i="1" dirty="0">
                <a:latin typeface="Times New Roman"/>
                <a:ea typeface="Times New Roman"/>
                <a:cs typeface="Times New Roman"/>
                <a:sym typeface="Times New Roman"/>
              </a:rPr>
              <a:t>life cycle</a:t>
            </a:r>
            <a:r>
              <a:rPr lang="en"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 sz="2000" dirty="0">
                <a:latin typeface="Times New Roman"/>
                <a:ea typeface="Times New Roman"/>
                <a:cs typeface="Times New Roman"/>
                <a:sym typeface="Times New Roman"/>
              </a:rPr>
              <a:t>The Activity base class defines a series of events that govern the life cycle of an activity.</a:t>
            </a:r>
            <a:endParaRPr sz="2000" dirty="0">
              <a:latin typeface="Times New Roman"/>
              <a:ea typeface="Times New Roman"/>
              <a:cs typeface="Times New Roman"/>
              <a:sym typeface="Times New Roman"/>
            </a:endParaRPr>
          </a:p>
          <a:p>
            <a:pPr marL="0" lvl="0" indent="0" algn="just" rtl="0">
              <a:spcBef>
                <a:spcPts val="1200"/>
              </a:spcBef>
              <a:spcAft>
                <a:spcPts val="0"/>
              </a:spcAft>
              <a:buNone/>
            </a:pPr>
            <a:endParaRPr dirty="0">
              <a:latin typeface="Times New Roman"/>
              <a:ea typeface="Times New Roman"/>
              <a:cs typeface="Times New Roman"/>
              <a:sym typeface="Times New Roman"/>
            </a:endParaRPr>
          </a:p>
          <a:p>
            <a:pPr marL="0" lvl="0" indent="0" algn="just" rtl="0">
              <a:spcBef>
                <a:spcPts val="1200"/>
              </a:spcBef>
              <a:spcAft>
                <a:spcPts val="1200"/>
              </a:spcAft>
              <a:buNone/>
            </a:pPr>
            <a:endParaRPr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3"/>
          <p:cNvSpPr txBox="1">
            <a:spLocks noGrp="1"/>
          </p:cNvSpPr>
          <p:nvPr>
            <p:ph type="title"/>
          </p:nvPr>
        </p:nvSpPr>
        <p:spPr>
          <a:xfrm>
            <a:off x="460857" y="497434"/>
            <a:ext cx="8316993" cy="6195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1200"/>
              </a:spcBef>
              <a:spcAft>
                <a:spcPts val="1200"/>
              </a:spcAft>
              <a:buNone/>
            </a:pPr>
            <a:r>
              <a:rPr lang="en" sz="2700" dirty="0">
                <a:highlight>
                  <a:schemeClr val="lt1"/>
                </a:highlight>
                <a:latin typeface="Times New Roman"/>
                <a:ea typeface="Times New Roman"/>
                <a:cs typeface="Times New Roman"/>
                <a:sym typeface="Times New Roman"/>
              </a:rPr>
              <a:t>Importance of Fragments</a:t>
            </a:r>
            <a:endParaRPr sz="4300" dirty="0">
              <a:highlight>
                <a:schemeClr val="lt1"/>
              </a:highlight>
              <a:latin typeface="Times New Roman"/>
              <a:ea typeface="Times New Roman"/>
              <a:cs typeface="Times New Roman"/>
              <a:sym typeface="Times New Roman"/>
            </a:endParaRPr>
          </a:p>
        </p:txBody>
      </p:sp>
      <p:sp>
        <p:nvSpPr>
          <p:cNvPr id="510" name="Google Shape;510;p73"/>
          <p:cNvSpPr txBox="1">
            <a:spLocks noGrp="1"/>
          </p:cNvSpPr>
          <p:nvPr>
            <p:ph type="body" idx="1"/>
          </p:nvPr>
        </p:nvSpPr>
        <p:spPr>
          <a:xfrm>
            <a:off x="153618" y="807184"/>
            <a:ext cx="8624232" cy="3871270"/>
          </a:xfrm>
          <a:prstGeom prst="rect">
            <a:avLst/>
          </a:prstGeom>
        </p:spPr>
        <p:txBody>
          <a:bodyPr spcFirstLastPara="1" wrap="square" lIns="91425" tIns="91425" rIns="91425" bIns="91425" anchor="t" anchorCtr="0">
            <a:normAutofit lnSpcReduction="10000"/>
          </a:bodyPr>
          <a:lstStyle/>
          <a:p>
            <a:pPr lvl="0"/>
            <a:r>
              <a:rPr lang="en" sz="1600" b="1" dirty="0">
                <a:latin typeface="Times New Roman" panose="02020603050405020304" pitchFamily="18" charset="0"/>
                <a:cs typeface="Times New Roman" panose="02020603050405020304" pitchFamily="18" charset="0"/>
                <a:sym typeface="Times New Roman"/>
              </a:rPr>
              <a:t>Reusing View and Logic Components </a:t>
            </a:r>
            <a:r>
              <a:rPr lang="en" sz="1600" dirty="0">
                <a:latin typeface="Times New Roman" panose="02020603050405020304" pitchFamily="18" charset="0"/>
                <a:cs typeface="Times New Roman" panose="02020603050405020304" pitchFamily="18" charset="0"/>
                <a:sym typeface="Times New Roman"/>
              </a:rPr>
              <a:t>- Fragments enable re-use of parts of your screen including views and event logic over and over in different ways across many disparate activities. For example, using the same list across different data sources within an app</a:t>
            </a:r>
            <a:r>
              <a:rPr lang="en" sz="1600" dirty="0">
                <a:latin typeface="Times New Roman" panose="02020603050405020304" pitchFamily="18" charset="0"/>
                <a:cs typeface="Times New Roman" panose="02020603050405020304" pitchFamily="18" charset="0"/>
                <a:sym typeface="Times New Roman"/>
              </a:rPr>
              <a:t>.</a:t>
            </a:r>
          </a:p>
          <a:p>
            <a:pPr lvl="0"/>
            <a:endParaRPr sz="1600" dirty="0">
              <a:latin typeface="Times New Roman" panose="02020603050405020304" pitchFamily="18" charset="0"/>
              <a:cs typeface="Times New Roman" panose="02020603050405020304" pitchFamily="18" charset="0"/>
              <a:sym typeface="Times New Roman"/>
            </a:endParaRPr>
          </a:p>
          <a:p>
            <a:pPr lvl="0"/>
            <a:r>
              <a:rPr lang="en" sz="1600" b="1" dirty="0">
                <a:latin typeface="Times New Roman" panose="02020603050405020304" pitchFamily="18" charset="0"/>
                <a:cs typeface="Times New Roman" panose="02020603050405020304" pitchFamily="18" charset="0"/>
                <a:sym typeface="Times New Roman"/>
              </a:rPr>
              <a:t>Tablet Support </a:t>
            </a:r>
            <a:r>
              <a:rPr lang="en" sz="1600" dirty="0">
                <a:latin typeface="Times New Roman" panose="02020603050405020304" pitchFamily="18" charset="0"/>
                <a:cs typeface="Times New Roman" panose="02020603050405020304" pitchFamily="18" charset="0"/>
                <a:sym typeface="Times New Roman"/>
              </a:rPr>
              <a:t>- Often within apps, the tablet version of an activity has a substantially different layout from the phone version which is different from the TV version. Fragments enable device-specific activities to reuse shared elements while also having differences</a:t>
            </a:r>
            <a:r>
              <a:rPr lang="en" sz="1600" dirty="0">
                <a:latin typeface="Times New Roman" panose="02020603050405020304" pitchFamily="18" charset="0"/>
                <a:cs typeface="Times New Roman" panose="02020603050405020304" pitchFamily="18" charset="0"/>
                <a:sym typeface="Times New Roman"/>
              </a:rPr>
              <a:t>.</a:t>
            </a:r>
          </a:p>
          <a:p>
            <a:pPr lvl="0"/>
            <a:endParaRPr sz="1600" dirty="0">
              <a:latin typeface="Times New Roman" panose="02020603050405020304" pitchFamily="18" charset="0"/>
              <a:cs typeface="Times New Roman" panose="02020603050405020304" pitchFamily="18" charset="0"/>
              <a:sym typeface="Times New Roman"/>
            </a:endParaRPr>
          </a:p>
          <a:p>
            <a:pPr lvl="0"/>
            <a:r>
              <a:rPr lang="en" sz="1600" b="1" dirty="0">
                <a:latin typeface="Times New Roman" panose="02020603050405020304" pitchFamily="18" charset="0"/>
                <a:cs typeface="Times New Roman" panose="02020603050405020304" pitchFamily="18" charset="0"/>
                <a:sym typeface="Times New Roman"/>
              </a:rPr>
              <a:t>Screen Orientation </a:t>
            </a:r>
            <a:r>
              <a:rPr lang="en" sz="1600" dirty="0">
                <a:latin typeface="Times New Roman" panose="02020603050405020304" pitchFamily="18" charset="0"/>
                <a:cs typeface="Times New Roman" panose="02020603050405020304" pitchFamily="18" charset="0"/>
                <a:sym typeface="Times New Roman"/>
              </a:rPr>
              <a:t>- Often within apps, the portrait version of an activity has a substantially different layout from the landscape version. Fragments enable both orientations to reuse shared elements while also having differences</a:t>
            </a:r>
            <a:r>
              <a:rPr lang="en" sz="1600" dirty="0">
                <a:latin typeface="Times New Roman" panose="02020603050405020304" pitchFamily="18" charset="0"/>
                <a:cs typeface="Times New Roman" panose="02020603050405020304" pitchFamily="18" charset="0"/>
                <a:sym typeface="Times New Roman"/>
              </a:rPr>
              <a:t>.</a:t>
            </a:r>
          </a:p>
          <a:p>
            <a:pPr lvl="0"/>
            <a:endParaRPr lang="en" sz="1600" dirty="0">
              <a:latin typeface="Times New Roman" panose="02020603050405020304" pitchFamily="18" charset="0"/>
              <a:cs typeface="Times New Roman" panose="02020603050405020304" pitchFamily="18" charset="0"/>
              <a:sym typeface="Times New Roman"/>
            </a:endParaRPr>
          </a:p>
          <a:p>
            <a:r>
              <a:rPr lang="en-US" sz="1600" dirty="0">
                <a:latin typeface="Times New Roman" panose="02020603050405020304" pitchFamily="18" charset="0"/>
                <a:cs typeface="Times New Roman" panose="02020603050405020304" pitchFamily="18" charset="0"/>
              </a:rPr>
              <a:t>It is the modular section of the android activity that is very helpful in creating UI designs that are flexible in nature and auto-adjustable based on the device screen size.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UI flexibility on all devices improves the user experience and adaptability of the application. </a:t>
            </a:r>
          </a:p>
          <a:p>
            <a:pPr marL="457200" lvl="0" indent="-311150" algn="just" rtl="0">
              <a:spcBef>
                <a:spcPts val="0"/>
              </a:spcBef>
              <a:spcAft>
                <a:spcPts val="0"/>
              </a:spcAft>
              <a:buSzPts val="1300"/>
              <a:buFont typeface="Times New Roman"/>
              <a:buChar char="●"/>
            </a:pPr>
            <a:endParaRPr sz="1600" dirty="0">
              <a:highlight>
                <a:srgbClr val="00517C"/>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9"/>
          <p:cNvSpPr txBox="1">
            <a:spLocks noGrp="1"/>
          </p:cNvSpPr>
          <p:nvPr>
            <p:ph type="title"/>
          </p:nvPr>
        </p:nvSpPr>
        <p:spPr>
          <a:xfrm>
            <a:off x="460858" y="439676"/>
            <a:ext cx="8368200" cy="686100"/>
          </a:xfrm>
          <a:prstGeom prst="rect">
            <a:avLst/>
          </a:prstGeom>
        </p:spPr>
        <p:txBody>
          <a:bodyPr spcFirstLastPara="1" wrap="square" lIns="91425" tIns="91425" rIns="91425" bIns="91425" anchor="b" anchorCtr="0">
            <a:normAutofit fontScale="90000"/>
          </a:bodyPr>
          <a:lstStyle/>
          <a:p>
            <a:pPr marL="0" lvl="0" indent="0" algn="just" rtl="0">
              <a:lnSpc>
                <a:spcPct val="110000"/>
              </a:lnSpc>
              <a:spcBef>
                <a:spcPts val="1200"/>
              </a:spcBef>
              <a:spcAft>
                <a:spcPts val="1200"/>
              </a:spcAft>
              <a:buNone/>
            </a:pPr>
            <a:r>
              <a:rPr lang="en" sz="2600" dirty="0">
                <a:highlight>
                  <a:schemeClr val="lt1"/>
                </a:highlight>
                <a:latin typeface="Times New Roman"/>
                <a:ea typeface="Times New Roman"/>
                <a:cs typeface="Times New Roman"/>
                <a:sym typeface="Times New Roman"/>
              </a:rPr>
              <a:t>Interactions Between Fragments</a:t>
            </a:r>
            <a:endParaRPr sz="4200" dirty="0">
              <a:highlight>
                <a:schemeClr val="lt1"/>
              </a:highlight>
            </a:endParaRPr>
          </a:p>
        </p:txBody>
      </p:sp>
      <p:sp>
        <p:nvSpPr>
          <p:cNvPr id="547" name="Google Shape;547;p79"/>
          <p:cNvSpPr txBox="1">
            <a:spLocks noGrp="1"/>
          </p:cNvSpPr>
          <p:nvPr>
            <p:ph type="body" idx="1"/>
          </p:nvPr>
        </p:nvSpPr>
        <p:spPr>
          <a:xfrm>
            <a:off x="680314" y="782726"/>
            <a:ext cx="7687886" cy="257899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dirty="0">
                <a:latin typeface="Times New Roman"/>
                <a:ea typeface="Times New Roman"/>
                <a:cs typeface="Times New Roman"/>
                <a:sym typeface="Times New Roman"/>
              </a:rPr>
              <a:t>Very often, an activity might contain one or more fragments working together to present a coherent UI to the user. </a:t>
            </a:r>
            <a:endParaRPr dirty="0">
              <a:latin typeface="Times New Roman"/>
              <a:ea typeface="Times New Roman"/>
              <a:cs typeface="Times New Roman"/>
              <a:sym typeface="Times New Roman"/>
            </a:endParaRPr>
          </a:p>
          <a:p>
            <a:pPr marL="0" lvl="0" indent="0" algn="just" rtl="0">
              <a:spcBef>
                <a:spcPts val="1200"/>
              </a:spcBef>
              <a:spcAft>
                <a:spcPts val="0"/>
              </a:spcAft>
              <a:buNone/>
            </a:pPr>
            <a:r>
              <a:rPr lang="en" dirty="0">
                <a:latin typeface="Times New Roman"/>
                <a:ea typeface="Times New Roman"/>
                <a:cs typeface="Times New Roman"/>
                <a:sym typeface="Times New Roman"/>
              </a:rPr>
              <a:t>In this case, it is important for fragments to communicate with one another and exchange data. For example, one fragment might contain a list of </a:t>
            </a:r>
            <a:r>
              <a:rPr lang="en" dirty="0" smtClean="0">
                <a:latin typeface="Times New Roman"/>
                <a:ea typeface="Times New Roman"/>
                <a:cs typeface="Times New Roman"/>
                <a:sym typeface="Times New Roman"/>
              </a:rPr>
              <a:t>items.Also</a:t>
            </a:r>
            <a:r>
              <a:rPr lang="en" dirty="0">
                <a:latin typeface="Times New Roman"/>
                <a:ea typeface="Times New Roman"/>
                <a:cs typeface="Times New Roman"/>
                <a:sym typeface="Times New Roman"/>
              </a:rPr>
              <a:t>, when the user taps on an item in that fragment, details about the selected item might be displayed in another fragment.</a:t>
            </a:r>
            <a:endParaRPr dirty="0">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2" name="Picture 1"/>
          <p:cNvPicPr>
            <a:picLocks noChangeAspect="1"/>
          </p:cNvPicPr>
          <p:nvPr/>
        </p:nvPicPr>
        <p:blipFill>
          <a:blip r:embed="rId3"/>
          <a:stretch>
            <a:fillRect/>
          </a:stretch>
        </p:blipFill>
        <p:spPr>
          <a:xfrm>
            <a:off x="4791457" y="2716315"/>
            <a:ext cx="3766938" cy="19613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1368" y="529888"/>
            <a:ext cx="5983832" cy="41502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0587" y="686100"/>
            <a:ext cx="8631935" cy="3908762"/>
          </a:xfrm>
          <a:prstGeom prst="rect">
            <a:avLst/>
          </a:prstGeom>
        </p:spPr>
        <p:txBody>
          <a:bodyPr wrap="square">
            <a:spAutoFit/>
          </a:bodyPr>
          <a:lstStyle/>
          <a:p>
            <a:endParaRPr lang="en-US" b="1" dirty="0">
              <a:solidFill>
                <a:schemeClr val="tx1">
                  <a:lumMod val="95000"/>
                </a:schemeClr>
              </a:solidFill>
            </a:endParaRP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Each Fragment instance has its own lifecycle. </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When a user navigates and interacts with your app, your fragments transition through various states in their lifecycle as they are added, removed, and enter or exit the screen.</a:t>
            </a:r>
          </a:p>
          <a:p>
            <a:endParaRPr lang="en-US" sz="1800" dirty="0">
              <a:solidFill>
                <a:schemeClr val="dk1"/>
              </a:solidFill>
              <a:latin typeface="Times New Roman" panose="02020603050405020304" pitchFamily="18" charset="0"/>
              <a:ea typeface="Roboto"/>
              <a:cs typeface="Times New Roman" panose="02020603050405020304" pitchFamily="18" charset="0"/>
              <a:sym typeface="Roboto"/>
            </a:endParaRP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Like activities, fragments have their own life cycle.</a:t>
            </a:r>
          </a:p>
          <a:p>
            <a:endParaRPr lang="en-US" sz="1800" dirty="0">
              <a:solidFill>
                <a:schemeClr val="dk1"/>
              </a:solidFill>
              <a:latin typeface="Times New Roman" panose="02020603050405020304" pitchFamily="18" charset="0"/>
              <a:ea typeface="Roboto"/>
              <a:cs typeface="Times New Roman" panose="02020603050405020304" pitchFamily="18" charset="0"/>
              <a:sym typeface="Roboto"/>
            </a:endParaRP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 Understanding the life cycle of a fragment enables you to properly save an instance of the fragment when it is destroyed, and restore it to its previous state when it is re-created.</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When a fragment is being created, it goes through the following states:</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	</a:t>
            </a:r>
            <a:r>
              <a:rPr lang="en-US" sz="1800" dirty="0" err="1">
                <a:solidFill>
                  <a:schemeClr val="dk1"/>
                </a:solidFill>
                <a:latin typeface="Times New Roman" panose="02020603050405020304" pitchFamily="18" charset="0"/>
                <a:ea typeface="Roboto"/>
                <a:cs typeface="Times New Roman" panose="02020603050405020304" pitchFamily="18" charset="0"/>
                <a:sym typeface="Roboto"/>
              </a:rPr>
              <a:t>onAttach</a:t>
            </a:r>
            <a:r>
              <a:rPr lang="en-US" sz="1800" dirty="0">
                <a:solidFill>
                  <a:schemeClr val="dk1"/>
                </a:solidFill>
                <a:latin typeface="Times New Roman" panose="02020603050405020304" pitchFamily="18" charset="0"/>
                <a:ea typeface="Roboto"/>
                <a:cs typeface="Times New Roman" panose="02020603050405020304" pitchFamily="18" charset="0"/>
                <a:sym typeface="Roboto"/>
              </a:rPr>
              <a:t>()</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	</a:t>
            </a:r>
            <a:r>
              <a:rPr lang="en-US" sz="1800" dirty="0" err="1">
                <a:solidFill>
                  <a:schemeClr val="dk1"/>
                </a:solidFill>
                <a:latin typeface="Times New Roman" panose="02020603050405020304" pitchFamily="18" charset="0"/>
                <a:ea typeface="Roboto"/>
                <a:cs typeface="Times New Roman" panose="02020603050405020304" pitchFamily="18" charset="0"/>
                <a:sym typeface="Roboto"/>
              </a:rPr>
              <a:t>onCreate</a:t>
            </a:r>
            <a:r>
              <a:rPr lang="en-US" sz="1800" dirty="0">
                <a:solidFill>
                  <a:schemeClr val="dk1"/>
                </a:solidFill>
                <a:latin typeface="Times New Roman" panose="02020603050405020304" pitchFamily="18" charset="0"/>
                <a:ea typeface="Roboto"/>
                <a:cs typeface="Times New Roman" panose="02020603050405020304" pitchFamily="18" charset="0"/>
                <a:sym typeface="Roboto"/>
              </a:rPr>
              <a:t>()</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	</a:t>
            </a:r>
            <a:r>
              <a:rPr lang="en-US" sz="1800" dirty="0" err="1">
                <a:solidFill>
                  <a:schemeClr val="dk1"/>
                </a:solidFill>
                <a:latin typeface="Times New Roman" panose="02020603050405020304" pitchFamily="18" charset="0"/>
                <a:ea typeface="Roboto"/>
                <a:cs typeface="Times New Roman" panose="02020603050405020304" pitchFamily="18" charset="0"/>
                <a:sym typeface="Roboto"/>
              </a:rPr>
              <a:t>onCreateView</a:t>
            </a:r>
            <a:r>
              <a:rPr lang="en-US" sz="1800" dirty="0">
                <a:solidFill>
                  <a:schemeClr val="dk1"/>
                </a:solidFill>
                <a:latin typeface="Times New Roman" panose="02020603050405020304" pitchFamily="18" charset="0"/>
                <a:ea typeface="Roboto"/>
                <a:cs typeface="Times New Roman" panose="02020603050405020304" pitchFamily="18" charset="0"/>
                <a:sym typeface="Roboto"/>
              </a:rPr>
              <a:t>()</a:t>
            </a:r>
          </a:p>
          <a:p>
            <a:r>
              <a:rPr lang="en-US" sz="1800" dirty="0">
                <a:solidFill>
                  <a:schemeClr val="dk1"/>
                </a:solidFill>
                <a:latin typeface="Times New Roman" panose="02020603050405020304" pitchFamily="18" charset="0"/>
                <a:ea typeface="Roboto"/>
                <a:cs typeface="Times New Roman" panose="02020603050405020304" pitchFamily="18" charset="0"/>
                <a:sym typeface="Roboto"/>
              </a:rPr>
              <a:t>	</a:t>
            </a:r>
            <a:r>
              <a:rPr lang="en-US" sz="1800" dirty="0" err="1">
                <a:solidFill>
                  <a:schemeClr val="dk1"/>
                </a:solidFill>
                <a:latin typeface="Times New Roman" panose="02020603050405020304" pitchFamily="18" charset="0"/>
                <a:ea typeface="Roboto"/>
                <a:cs typeface="Times New Roman" panose="02020603050405020304" pitchFamily="18" charset="0"/>
                <a:sym typeface="Roboto"/>
              </a:rPr>
              <a:t>onActivityCreated</a:t>
            </a:r>
            <a:r>
              <a:rPr lang="en-US" sz="1800" dirty="0">
                <a:solidFill>
                  <a:schemeClr val="dk1"/>
                </a:solidFill>
                <a:latin typeface="Times New Roman" panose="02020603050405020304" pitchFamily="18" charset="0"/>
                <a:ea typeface="Roboto"/>
                <a:cs typeface="Times New Roman" panose="02020603050405020304" pitchFamily="18" charset="0"/>
                <a:sym typeface="Roboto"/>
              </a:rPr>
              <a:t>()</a:t>
            </a:r>
          </a:p>
        </p:txBody>
      </p:sp>
      <p:sp>
        <p:nvSpPr>
          <p:cNvPr id="5" name="Title 1"/>
          <p:cNvSpPr>
            <a:spLocks noGrp="1"/>
          </p:cNvSpPr>
          <p:nvPr>
            <p:ph type="title"/>
          </p:nvPr>
        </p:nvSpPr>
        <p:spPr>
          <a:xfrm>
            <a:off x="87783" y="343050"/>
            <a:ext cx="8368200" cy="686100"/>
          </a:xfrm>
        </p:spPr>
        <p:txBody>
          <a:bodyPr/>
          <a:lstStyle/>
          <a:p>
            <a:r>
              <a:rPr lang="en-US" dirty="0">
                <a:solidFill>
                  <a:schemeClr val="tx1">
                    <a:lumMod val="95000"/>
                  </a:schemeClr>
                </a:solidFill>
                <a:latin typeface="Adobe Arabic" panose="02040503050201020203" pitchFamily="18" charset="-78"/>
                <a:cs typeface="Adobe Arabic" panose="02040503050201020203" pitchFamily="18" charset="-78"/>
              </a:rPr>
              <a:t>Fragment lifecycle </a:t>
            </a:r>
          </a:p>
        </p:txBody>
      </p:sp>
    </p:spTree>
    <p:extLst>
      <p:ext uri="{BB962C8B-B14F-4D97-AF65-F5344CB8AC3E}">
        <p14:creationId xmlns:p14="http://schemas.microsoft.com/office/powerpoint/2010/main" val="423974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1869" y="365760"/>
            <a:ext cx="8697773" cy="4202964"/>
          </a:xfrm>
        </p:spPr>
        <p:txBody>
          <a:bodyPr>
            <a:normAutofit/>
          </a:bodyPr>
          <a:lstStyle/>
          <a:p>
            <a:r>
              <a:rPr lang="en-US" dirty="0">
                <a:latin typeface="Times New Roman" panose="02020603050405020304" pitchFamily="18" charset="0"/>
                <a:cs typeface="Times New Roman" panose="02020603050405020304" pitchFamily="18" charset="0"/>
              </a:rPr>
              <a:t>When the fragment </a:t>
            </a:r>
            <a:r>
              <a:rPr lang="en-US" dirty="0">
                <a:solidFill>
                  <a:srgbClr val="FF0000"/>
                </a:solidFill>
                <a:latin typeface="Times New Roman" panose="02020603050405020304" pitchFamily="18" charset="0"/>
                <a:cs typeface="Times New Roman" panose="02020603050405020304" pitchFamily="18" charset="0"/>
              </a:rPr>
              <a:t>becomes visible</a:t>
            </a:r>
            <a:r>
              <a:rPr lang="en-US" dirty="0">
                <a:latin typeface="Times New Roman" panose="02020603050405020304" pitchFamily="18" charset="0"/>
                <a:cs typeface="Times New Roman" panose="02020603050405020304" pitchFamily="18" charset="0"/>
              </a:rPr>
              <a:t>, it goes through these states:</a:t>
            </a:r>
          </a:p>
          <a:p>
            <a:pPr lvl="1"/>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onStart</a:t>
            </a:r>
            <a:r>
              <a:rPr lang="en-US" sz="18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onResume</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When the fragment goes into the </a:t>
            </a:r>
            <a:r>
              <a:rPr lang="en-US" dirty="0">
                <a:solidFill>
                  <a:srgbClr val="FF0000"/>
                </a:solidFill>
                <a:latin typeface="Times New Roman" panose="02020603050405020304" pitchFamily="18" charset="0"/>
                <a:cs typeface="Times New Roman" panose="02020603050405020304" pitchFamily="18" charset="0"/>
              </a:rPr>
              <a:t>background </a:t>
            </a:r>
            <a:r>
              <a:rPr lang="en-US" dirty="0">
                <a:latin typeface="Times New Roman" panose="02020603050405020304" pitchFamily="18" charset="0"/>
                <a:cs typeface="Times New Roman" panose="02020603050405020304" pitchFamily="18" charset="0"/>
              </a:rPr>
              <a:t>mode, it goes through these states:</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onPause</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onStop</a:t>
            </a: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When the fragment is </a:t>
            </a:r>
            <a:r>
              <a:rPr lang="en-US" dirty="0">
                <a:solidFill>
                  <a:srgbClr val="FF0000"/>
                </a:solidFill>
                <a:latin typeface="Times New Roman" panose="02020603050405020304" pitchFamily="18" charset="0"/>
                <a:cs typeface="Times New Roman" panose="02020603050405020304" pitchFamily="18" charset="0"/>
              </a:rPr>
              <a:t>destroyed </a:t>
            </a:r>
            <a:r>
              <a:rPr lang="en-US" dirty="0">
                <a:latin typeface="Times New Roman" panose="02020603050405020304" pitchFamily="18" charset="0"/>
                <a:cs typeface="Times New Roman" panose="02020603050405020304" pitchFamily="18" charset="0"/>
              </a:rPr>
              <a:t>(when the activity in which it is currently hosted is destroyed), it goes through the following states:</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onPause</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onStop</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onDestroyView</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onDestroy</a:t>
            </a:r>
            <a:r>
              <a:rPr lang="en-US" sz="1800" dirty="0">
                <a:latin typeface="Times New Roman" panose="02020603050405020304" pitchFamily="18" charset="0"/>
                <a:cs typeface="Times New Roman" panose="02020603050405020304" pitchFamily="18" charset="0"/>
              </a:rPr>
              <a:t>()</a:t>
            </a:r>
          </a:p>
          <a:p>
            <a:pPr marL="45720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onDetach</a:t>
            </a:r>
            <a:r>
              <a:rPr lang="en-US" sz="1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91833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9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Toast</a:t>
            </a:r>
            <a:endParaRPr/>
          </a:p>
        </p:txBody>
      </p:sp>
      <p:sp>
        <p:nvSpPr>
          <p:cNvPr id="626" name="Google Shape;626;p90"/>
          <p:cNvSpPr txBox="1">
            <a:spLocks noGrp="1"/>
          </p:cNvSpPr>
          <p:nvPr>
            <p:ph type="body" idx="1"/>
          </p:nvPr>
        </p:nvSpPr>
        <p:spPr>
          <a:xfrm>
            <a:off x="614672" y="1176325"/>
            <a:ext cx="5859281" cy="1136333"/>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600" dirty="0">
                <a:highlight>
                  <a:schemeClr val="lt1"/>
                </a:highlight>
                <a:latin typeface="Times New Roman"/>
                <a:ea typeface="Times New Roman"/>
                <a:cs typeface="Times New Roman"/>
                <a:sym typeface="Times New Roman"/>
              </a:rPr>
              <a:t>A toast is a small display on the bottom of the screen. The toast is used to display alerts to the user, it is not persistent. </a:t>
            </a:r>
            <a:r>
              <a:rPr lang="en" sz="1600" dirty="0" smtClean="0">
                <a:highlight>
                  <a:schemeClr val="lt1"/>
                </a:highlight>
                <a:latin typeface="Times New Roman"/>
                <a:ea typeface="Times New Roman"/>
                <a:cs typeface="Times New Roman"/>
                <a:sym typeface="Times New Roman"/>
              </a:rPr>
              <a:t>It </a:t>
            </a:r>
            <a:r>
              <a:rPr lang="en" sz="1600" dirty="0">
                <a:highlight>
                  <a:schemeClr val="lt1"/>
                </a:highlight>
                <a:latin typeface="Times New Roman"/>
                <a:ea typeface="Times New Roman"/>
                <a:cs typeface="Times New Roman"/>
                <a:sym typeface="Times New Roman"/>
              </a:rPr>
              <a:t>flashes on the screen for a few seconds and then disappears. </a:t>
            </a:r>
            <a:r>
              <a:rPr lang="en" sz="1600" dirty="0" smtClean="0">
                <a:highlight>
                  <a:schemeClr val="lt1"/>
                </a:highlight>
                <a:latin typeface="Times New Roman"/>
                <a:ea typeface="Times New Roman"/>
                <a:cs typeface="Times New Roman"/>
                <a:sym typeface="Times New Roman"/>
              </a:rPr>
              <a:t>If </a:t>
            </a:r>
            <a:r>
              <a:rPr lang="en" sz="1600" dirty="0">
                <a:highlight>
                  <a:schemeClr val="lt1"/>
                </a:highlight>
                <a:latin typeface="Times New Roman"/>
                <a:ea typeface="Times New Roman"/>
                <a:cs typeface="Times New Roman"/>
                <a:sym typeface="Times New Roman"/>
              </a:rPr>
              <a:t>it contains important information, users may easily miss it if they are not looking at the screen.</a:t>
            </a:r>
            <a:endParaRPr sz="1600" dirty="0">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endParaRPr sz="1600" dirty="0">
              <a:highlight>
                <a:schemeClr val="lt1"/>
              </a:highlight>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5" name="Google Shape;632;p91"/>
          <p:cNvPicPr preferRelativeResize="0"/>
          <p:nvPr/>
        </p:nvPicPr>
        <p:blipFill>
          <a:blip r:embed="rId3">
            <a:alphaModFix/>
          </a:blip>
          <a:stretch>
            <a:fillRect/>
          </a:stretch>
        </p:blipFill>
        <p:spPr>
          <a:xfrm>
            <a:off x="6347000" y="490225"/>
            <a:ext cx="2557900" cy="4331776"/>
          </a:xfrm>
          <a:prstGeom prst="rect">
            <a:avLst/>
          </a:prstGeom>
          <a:noFill/>
          <a:ln>
            <a:noFill/>
          </a:ln>
        </p:spPr>
      </p:pic>
      <p:pic>
        <p:nvPicPr>
          <p:cNvPr id="7" name="Picture 6"/>
          <p:cNvPicPr>
            <a:picLocks noChangeAspect="1"/>
          </p:cNvPicPr>
          <p:nvPr/>
        </p:nvPicPr>
        <p:blipFill>
          <a:blip r:embed="rId4"/>
          <a:stretch>
            <a:fillRect/>
          </a:stretch>
        </p:blipFill>
        <p:spPr>
          <a:xfrm>
            <a:off x="519824" y="2897202"/>
            <a:ext cx="5695252" cy="3434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93"/>
          <p:cNvSpPr txBox="1">
            <a:spLocks noGrp="1"/>
          </p:cNvSpPr>
          <p:nvPr>
            <p:ph type="title"/>
          </p:nvPr>
        </p:nvSpPr>
        <p:spPr>
          <a:xfrm>
            <a:off x="544525" y="542102"/>
            <a:ext cx="8368200" cy="686100"/>
          </a:xfrm>
          <a:prstGeom prst="rect">
            <a:avLst/>
          </a:prstGeom>
        </p:spPr>
        <p:txBody>
          <a:bodyPr spcFirstLastPara="1" wrap="square" lIns="91425" tIns="91425" rIns="91425" bIns="91425" anchor="b" anchorCtr="0">
            <a:normAutofit fontScale="90000"/>
          </a:bodyPr>
          <a:lstStyle/>
          <a:p>
            <a:pPr marL="0" lvl="0" indent="0" algn="just" rtl="0">
              <a:lnSpc>
                <a:spcPct val="115000"/>
              </a:lnSpc>
              <a:spcBef>
                <a:spcPts val="600"/>
              </a:spcBef>
              <a:spcAft>
                <a:spcPts val="1200"/>
              </a:spcAft>
              <a:buNone/>
            </a:pPr>
            <a:r>
              <a:rPr lang="en" dirty="0">
                <a:highlight>
                  <a:schemeClr val="lt1"/>
                </a:highlight>
                <a:latin typeface="Times New Roman"/>
                <a:ea typeface="Times New Roman"/>
                <a:cs typeface="Times New Roman"/>
                <a:sym typeface="Times New Roman"/>
              </a:rPr>
              <a:t>Android Notification</a:t>
            </a:r>
            <a:endParaRPr dirty="0"/>
          </a:p>
        </p:txBody>
      </p:sp>
      <p:sp>
        <p:nvSpPr>
          <p:cNvPr id="646" name="Google Shape;646;p93"/>
          <p:cNvSpPr txBox="1">
            <a:spLocks noGrp="1"/>
          </p:cNvSpPr>
          <p:nvPr>
            <p:ph type="body" idx="1"/>
          </p:nvPr>
        </p:nvSpPr>
        <p:spPr>
          <a:xfrm>
            <a:off x="424476" y="1111911"/>
            <a:ext cx="8185514" cy="1331366"/>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852"/>
              <a:buNone/>
            </a:pPr>
            <a:r>
              <a:rPr lang="en" dirty="0">
                <a:highlight>
                  <a:schemeClr val="lt1"/>
                </a:highlight>
                <a:latin typeface="Times New Roman"/>
                <a:ea typeface="Times New Roman"/>
                <a:cs typeface="Times New Roman"/>
                <a:sym typeface="Times New Roman"/>
              </a:rPr>
              <a:t>Android Notification provides short, timely information about the action happened in the application, even it is not running. The notification displays the icon, title and some amount of the content text</a:t>
            </a:r>
            <a:r>
              <a:rPr lang="en" dirty="0" smtClean="0">
                <a:highlight>
                  <a:schemeClr val="lt1"/>
                </a:highlight>
                <a:latin typeface="Times New Roman"/>
                <a:ea typeface="Times New Roman"/>
                <a:cs typeface="Times New Roman"/>
                <a:sym typeface="Times New Roman"/>
              </a:rPr>
              <a:t>.</a:t>
            </a:r>
            <a:endParaRPr dirty="0">
              <a:highlight>
                <a:schemeClr val="lt1"/>
              </a:highlight>
              <a:latin typeface="Times New Roman"/>
              <a:ea typeface="Times New Roman"/>
              <a:cs typeface="Times New Roman"/>
              <a:sym typeface="Times New Roman"/>
            </a:endParaRPr>
          </a:p>
        </p:txBody>
      </p:sp>
      <p:sp>
        <p:nvSpPr>
          <p:cNvPr id="645" name="Google Shape;645;p93"/>
          <p:cNvSpPr txBox="1"/>
          <p:nvPr/>
        </p:nvSpPr>
        <p:spPr>
          <a:xfrm>
            <a:off x="544525" y="4568725"/>
            <a:ext cx="5878200" cy="400200"/>
          </a:xfrm>
          <a:prstGeom prst="rect">
            <a:avLst/>
          </a:prstGeom>
          <a:noFill/>
          <a:ln>
            <a:noFill/>
          </a:ln>
        </p:spPr>
        <p:txBody>
          <a:bodyPr spcFirstLastPara="1" wrap="square" lIns="91425" tIns="91425" rIns="91425" bIns="91425" anchor="t" anchorCtr="0">
            <a:spAutoFit/>
          </a:bodyPr>
          <a:lstStyle/>
          <a:p>
            <a:pPr marL="457200" marR="736600" lvl="0" indent="0" algn="just" rtl="0">
              <a:lnSpc>
                <a:spcPct val="106000"/>
              </a:lnSpc>
              <a:spcBef>
                <a:spcPts val="600"/>
              </a:spcBef>
              <a:spcAft>
                <a:spcPts val="800"/>
              </a:spcAft>
              <a:buNone/>
            </a:pP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65" y="472655"/>
            <a:ext cx="8368200" cy="686100"/>
          </a:xfrm>
        </p:spPr>
        <p:txBody>
          <a:bodyPr/>
          <a:lstStyle/>
          <a:p>
            <a:r>
              <a:rPr lang="en-IN" dirty="0">
                <a:latin typeface="Adobe Arabic" panose="02040503050201020203" pitchFamily="18" charset="-78"/>
                <a:cs typeface="Adobe Arabic" panose="02040503050201020203" pitchFamily="18" charset="-78"/>
              </a:rPr>
              <a:t>The </a:t>
            </a:r>
            <a:r>
              <a:rPr lang="en-IN" dirty="0" smtClean="0">
                <a:latin typeface="Adobe Arabic" panose="02040503050201020203" pitchFamily="18" charset="-78"/>
                <a:cs typeface="Adobe Arabic" panose="02040503050201020203" pitchFamily="18" charset="-78"/>
              </a:rPr>
              <a:t>Activity </a:t>
            </a:r>
            <a:r>
              <a:rPr lang="en-IN" dirty="0">
                <a:latin typeface="Adobe Arabic" panose="02040503050201020203" pitchFamily="18" charset="-78"/>
                <a:cs typeface="Adobe Arabic" panose="02040503050201020203" pitchFamily="18" charset="-78"/>
              </a:rPr>
              <a:t>L</a:t>
            </a:r>
            <a:r>
              <a:rPr lang="en-IN" dirty="0" smtClean="0">
                <a:latin typeface="Adobe Arabic" panose="02040503050201020203" pitchFamily="18" charset="-78"/>
                <a:cs typeface="Adobe Arabic" panose="02040503050201020203" pitchFamily="18" charset="-78"/>
              </a:rPr>
              <a:t>ifecycle</a:t>
            </a:r>
            <a:endParaRPr lang="en-IN" dirty="0">
              <a:latin typeface="Adobe Arabic" panose="02040503050201020203" pitchFamily="18" charset="-78"/>
              <a:cs typeface="Adobe Arabic" panose="02040503050201020203" pitchFamily="18" charset="-78"/>
            </a:endParaRPr>
          </a:p>
        </p:txBody>
      </p:sp>
      <p:sp>
        <p:nvSpPr>
          <p:cNvPr id="3" name="Text Placeholder 2"/>
          <p:cNvSpPr>
            <a:spLocks noGrp="1"/>
          </p:cNvSpPr>
          <p:nvPr>
            <p:ph type="body" idx="1"/>
          </p:nvPr>
        </p:nvSpPr>
        <p:spPr/>
        <p:txBody>
          <a:bodyPr>
            <a:normAutofit/>
          </a:bodyPr>
          <a:lstStyle/>
          <a:p>
            <a:r>
              <a:rPr lang="en-US" sz="1800" dirty="0">
                <a:latin typeface="Times New Roman"/>
                <a:ea typeface="Times New Roman"/>
                <a:cs typeface="Times New Roman"/>
              </a:rPr>
              <a:t>As a user navigates through, out of, and back to your app, the Activity instances in your app transition through different states in their lifecycle. The Activity class provides a number of callbacks that let the activity know when a state changes or that the system is creating, stopping, or resuming an activity or destroying the process the activity resides in</a:t>
            </a:r>
            <a:r>
              <a:rPr lang="en-US" sz="1800" dirty="0" smtClean="0">
                <a:latin typeface="Times New Roman"/>
                <a:ea typeface="Times New Roman"/>
                <a:cs typeface="Times New Roman"/>
              </a:rPr>
              <a:t>.</a:t>
            </a:r>
          </a:p>
          <a:p>
            <a:endParaRPr lang="en-US" sz="1800" dirty="0">
              <a:latin typeface="Times New Roman"/>
              <a:ea typeface="Times New Roman"/>
              <a:cs typeface="Times New Roman"/>
            </a:endParaRPr>
          </a:p>
          <a:p>
            <a:r>
              <a:rPr lang="en-US" sz="1800" dirty="0">
                <a:latin typeface="Times New Roman"/>
                <a:ea typeface="Times New Roman"/>
                <a:cs typeface="Times New Roman"/>
              </a:rPr>
              <a:t>To navigate transitions between stages of the activity lifecycle, the Activity class provides a core set of six callbacks: </a:t>
            </a:r>
            <a:r>
              <a:rPr lang="en-US" sz="1800" dirty="0" err="1">
                <a:latin typeface="Times New Roman"/>
                <a:ea typeface="Times New Roman"/>
                <a:cs typeface="Times New Roman"/>
              </a:rPr>
              <a:t>onCreate</a:t>
            </a:r>
            <a:r>
              <a:rPr lang="en-US" sz="1800" dirty="0">
                <a:latin typeface="Times New Roman"/>
                <a:ea typeface="Times New Roman"/>
                <a:cs typeface="Times New Roman"/>
              </a:rPr>
              <a:t>(), </a:t>
            </a:r>
            <a:r>
              <a:rPr lang="en-US" sz="1800" dirty="0" err="1">
                <a:latin typeface="Times New Roman"/>
                <a:ea typeface="Times New Roman"/>
                <a:cs typeface="Times New Roman"/>
              </a:rPr>
              <a:t>onStart</a:t>
            </a:r>
            <a:r>
              <a:rPr lang="en-US" sz="1800" dirty="0">
                <a:latin typeface="Times New Roman"/>
                <a:ea typeface="Times New Roman"/>
                <a:cs typeface="Times New Roman"/>
              </a:rPr>
              <a:t>(), </a:t>
            </a:r>
            <a:r>
              <a:rPr lang="en-US" sz="1800" dirty="0" err="1">
                <a:latin typeface="Times New Roman"/>
                <a:ea typeface="Times New Roman"/>
                <a:cs typeface="Times New Roman"/>
              </a:rPr>
              <a:t>onResume</a:t>
            </a:r>
            <a:r>
              <a:rPr lang="en-US" sz="1800" dirty="0">
                <a:latin typeface="Times New Roman"/>
                <a:ea typeface="Times New Roman"/>
                <a:cs typeface="Times New Roman"/>
              </a:rPr>
              <a:t>(), </a:t>
            </a:r>
            <a:r>
              <a:rPr lang="en-US" sz="1800" dirty="0" err="1">
                <a:latin typeface="Times New Roman"/>
                <a:ea typeface="Times New Roman"/>
                <a:cs typeface="Times New Roman"/>
              </a:rPr>
              <a:t>onPause</a:t>
            </a:r>
            <a:r>
              <a:rPr lang="en-US" sz="1800" dirty="0">
                <a:latin typeface="Times New Roman"/>
                <a:ea typeface="Times New Roman"/>
                <a:cs typeface="Times New Roman"/>
              </a:rPr>
              <a:t>(), </a:t>
            </a:r>
            <a:r>
              <a:rPr lang="en-US" sz="1800" dirty="0" err="1">
                <a:latin typeface="Times New Roman"/>
                <a:ea typeface="Times New Roman"/>
                <a:cs typeface="Times New Roman"/>
              </a:rPr>
              <a:t>onStop</a:t>
            </a:r>
            <a:r>
              <a:rPr lang="en-US" sz="1800" dirty="0">
                <a:latin typeface="Times New Roman"/>
                <a:ea typeface="Times New Roman"/>
                <a:cs typeface="Times New Roman"/>
              </a:rPr>
              <a:t>(), and </a:t>
            </a:r>
            <a:r>
              <a:rPr lang="en-US" sz="1800" dirty="0" err="1">
                <a:latin typeface="Times New Roman"/>
                <a:ea typeface="Times New Roman"/>
                <a:cs typeface="Times New Roman"/>
              </a:rPr>
              <a:t>onDestroy</a:t>
            </a:r>
            <a:r>
              <a:rPr lang="en-US" sz="1800" dirty="0">
                <a:latin typeface="Times New Roman"/>
                <a:ea typeface="Times New Roman"/>
                <a:cs typeface="Times New Roman"/>
              </a:rPr>
              <a:t>(). The system invokes each of these callbacks as the activity enters a new state.</a:t>
            </a:r>
            <a:endParaRPr lang="en-IN" sz="1800" dirty="0">
              <a:latin typeface="Times New Roman"/>
              <a:ea typeface="Times New Roman"/>
              <a:cs typeface="Times New Roman"/>
            </a:endParaRPr>
          </a:p>
        </p:txBody>
      </p:sp>
    </p:spTree>
    <p:extLst>
      <p:ext uri="{BB962C8B-B14F-4D97-AF65-F5344CB8AC3E}">
        <p14:creationId xmlns:p14="http://schemas.microsoft.com/office/powerpoint/2010/main" val="318216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512453" y="348297"/>
            <a:ext cx="8368200" cy="686100"/>
          </a:xfrm>
          <a:prstGeom prst="rect">
            <a:avLst/>
          </a:prstGeom>
        </p:spPr>
        <p:txBody>
          <a:bodyPr spcFirstLastPara="1" wrap="square" lIns="91425" tIns="91425" rIns="91425" bIns="91425" anchor="b" anchorCtr="0">
            <a:normAutofit fontScale="90000"/>
          </a:bodyPr>
          <a:lstStyle/>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dirty="0">
              <a:latin typeface="Times New Roman"/>
              <a:ea typeface="Times New Roman"/>
              <a:cs typeface="Times New Roman"/>
              <a:sym typeface="Times New Roman"/>
            </a:endParaRPr>
          </a:p>
          <a:p>
            <a:pPr marL="0" lvl="0" indent="0" algn="l" rtl="0">
              <a:spcBef>
                <a:spcPts val="12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Understanding Activities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b="1"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dirty="0">
              <a:latin typeface="Times New Roman"/>
              <a:ea typeface="Times New Roman"/>
              <a:cs typeface="Times New Roman"/>
              <a:sym typeface="Times New Roman"/>
            </a:endParaRPr>
          </a:p>
          <a:p>
            <a:pPr marL="0" lvl="0" indent="0" algn="l" rtl="0">
              <a:spcBef>
                <a:spcPts val="12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Understanding Activities</a:t>
            </a:r>
            <a:endParaRPr dirty="0"/>
          </a:p>
        </p:txBody>
      </p:sp>
      <p:pic>
        <p:nvPicPr>
          <p:cNvPr id="99" name="Google Shape;99;p19"/>
          <p:cNvPicPr preferRelativeResize="0"/>
          <p:nvPr/>
        </p:nvPicPr>
        <p:blipFill>
          <a:blip r:embed="rId3">
            <a:alphaModFix/>
          </a:blip>
          <a:stretch>
            <a:fillRect/>
          </a:stretch>
        </p:blipFill>
        <p:spPr>
          <a:xfrm>
            <a:off x="3138221" y="965606"/>
            <a:ext cx="5193792" cy="3621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294" y="431596"/>
            <a:ext cx="8390534" cy="4403751"/>
          </a:xfrm>
        </p:spPr>
        <p:txBody>
          <a:bodyPr>
            <a:normAutofit lnSpcReduction="10000"/>
          </a:bodyPr>
          <a:lstStyle/>
          <a:p>
            <a:pPr marL="114300" indent="0">
              <a:buNone/>
            </a:pPr>
            <a:r>
              <a:rPr lang="en-US" sz="1800" dirty="0" smtClean="0">
                <a:latin typeface="Times New Roman" panose="02020603050405020304" pitchFamily="18" charset="0"/>
                <a:cs typeface="Times New Roman" panose="02020603050405020304" pitchFamily="18" charset="0"/>
              </a:rPr>
              <a:t>1. </a:t>
            </a:r>
            <a:r>
              <a:rPr lang="en-US" sz="1800" dirty="0" err="1" smtClean="0">
                <a:latin typeface="Times New Roman" panose="02020603050405020304" pitchFamily="18" charset="0"/>
                <a:cs typeface="Times New Roman" panose="02020603050405020304" pitchFamily="18" charset="0"/>
              </a:rPr>
              <a:t>onCreate</a:t>
            </a:r>
            <a:r>
              <a:rPr lang="en-US" sz="1800" dirty="0">
                <a:latin typeface="Times New Roman" panose="02020603050405020304" pitchFamily="18" charset="0"/>
                <a:cs typeface="Times New Roman" panose="02020603050405020304" pitchFamily="18" charset="0"/>
              </a:rPr>
              <a:t>()</a:t>
            </a:r>
          </a:p>
          <a:p>
            <a:pPr marL="571500" lvl="1" indent="0">
              <a:buNone/>
            </a:pPr>
            <a:r>
              <a:rPr lang="en-US" sz="1800" dirty="0">
                <a:latin typeface="Times New Roman" panose="02020603050405020304" pitchFamily="18" charset="0"/>
                <a:cs typeface="Times New Roman" panose="02020603050405020304" pitchFamily="18" charset="0"/>
              </a:rPr>
              <a:t>You must implement this callback, which fires when the system first creates the activity. On activity creation, the activity enters the Created state. In the </a:t>
            </a:r>
            <a:r>
              <a:rPr lang="en-US" sz="1800" dirty="0" err="1">
                <a:latin typeface="Times New Roman" panose="02020603050405020304" pitchFamily="18" charset="0"/>
                <a:cs typeface="Times New Roman" panose="02020603050405020304" pitchFamily="18" charset="0"/>
              </a:rPr>
              <a:t>onCreate</a:t>
            </a:r>
            <a:r>
              <a:rPr lang="en-US" sz="1800" dirty="0">
                <a:latin typeface="Times New Roman" panose="02020603050405020304" pitchFamily="18" charset="0"/>
                <a:cs typeface="Times New Roman" panose="02020603050405020304" pitchFamily="18" charset="0"/>
              </a:rPr>
              <a:t>() method, perform basic application startup logic that happens only once for the entire life of the activity</a:t>
            </a:r>
            <a:r>
              <a:rPr lang="en-US" sz="1800" dirty="0" smtClean="0">
                <a:latin typeface="Times New Roman" panose="02020603050405020304" pitchFamily="18" charset="0"/>
                <a:cs typeface="Times New Roman" panose="02020603050405020304" pitchFamily="18" charset="0"/>
              </a:rPr>
              <a:t>.</a:t>
            </a:r>
          </a:p>
          <a:p>
            <a:pPr marL="114300" indent="0">
              <a:buNone/>
            </a:pPr>
            <a:r>
              <a:rPr lang="en-US" sz="1800" dirty="0" smtClean="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onStart</a:t>
            </a:r>
            <a:r>
              <a:rPr lang="en-US" sz="1800" dirty="0">
                <a:latin typeface="Times New Roman" panose="02020603050405020304" pitchFamily="18" charset="0"/>
                <a:cs typeface="Times New Roman" panose="02020603050405020304" pitchFamily="18" charset="0"/>
              </a:rPr>
              <a:t>()</a:t>
            </a:r>
          </a:p>
          <a:p>
            <a:pPr marL="571500" lvl="1" indent="0">
              <a:buNone/>
            </a:pPr>
            <a:r>
              <a:rPr lang="en-US" sz="1800" dirty="0">
                <a:latin typeface="Times New Roman" panose="02020603050405020304" pitchFamily="18" charset="0"/>
                <a:cs typeface="Times New Roman" panose="02020603050405020304" pitchFamily="18" charset="0"/>
              </a:rPr>
              <a:t>When the activity enters the Started state, the system invokes </a:t>
            </a:r>
            <a:r>
              <a:rPr lang="en-US" sz="1800" dirty="0" err="1">
                <a:latin typeface="Times New Roman" panose="02020603050405020304" pitchFamily="18" charset="0"/>
                <a:cs typeface="Times New Roman" panose="02020603050405020304" pitchFamily="18" charset="0"/>
              </a:rPr>
              <a:t>onStart</a:t>
            </a:r>
            <a:r>
              <a:rPr lang="en-US" sz="1800" dirty="0">
                <a:latin typeface="Times New Roman" panose="02020603050405020304" pitchFamily="18" charset="0"/>
                <a:cs typeface="Times New Roman" panose="02020603050405020304" pitchFamily="18" charset="0"/>
              </a:rPr>
              <a:t>(). This call makes the activity visible to the user as the app prepares for the activity to enter the foreground and become interactive. For example, this method is where the code that maintains the UI is initialized</a:t>
            </a:r>
            <a:r>
              <a:rPr lang="en-US" sz="1800" dirty="0" smtClean="0">
                <a:latin typeface="Times New Roman" panose="02020603050405020304" pitchFamily="18" charset="0"/>
                <a:cs typeface="Times New Roman" panose="02020603050405020304" pitchFamily="18" charset="0"/>
              </a:rPr>
              <a:t>.</a:t>
            </a:r>
          </a:p>
          <a:p>
            <a:pPr marL="114300"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onResume</a:t>
            </a:r>
            <a:r>
              <a:rPr lang="en-US" sz="1800" dirty="0">
                <a:latin typeface="Times New Roman" panose="02020603050405020304" pitchFamily="18" charset="0"/>
                <a:cs typeface="Times New Roman" panose="02020603050405020304" pitchFamily="18" charset="0"/>
              </a:rPr>
              <a:t>()</a:t>
            </a:r>
          </a:p>
          <a:p>
            <a:pPr marL="571500" lvl="1" indent="0">
              <a:buNone/>
            </a:pPr>
            <a:r>
              <a:rPr lang="en-US" sz="1800" dirty="0">
                <a:latin typeface="Times New Roman" panose="02020603050405020304" pitchFamily="18" charset="0"/>
                <a:cs typeface="Times New Roman" panose="02020603050405020304" pitchFamily="18" charset="0"/>
              </a:rPr>
              <a:t>When the activity enters the Resumed state, it comes to the foreground, and the system invokes the </a:t>
            </a:r>
            <a:r>
              <a:rPr lang="en-US" sz="1800" dirty="0" err="1">
                <a:latin typeface="Times New Roman" panose="02020603050405020304" pitchFamily="18" charset="0"/>
                <a:cs typeface="Times New Roman" panose="02020603050405020304" pitchFamily="18" charset="0"/>
              </a:rPr>
              <a:t>onResume</a:t>
            </a:r>
            <a:r>
              <a:rPr lang="en-US" sz="1800" dirty="0">
                <a:latin typeface="Times New Roman" panose="02020603050405020304" pitchFamily="18" charset="0"/>
                <a:cs typeface="Times New Roman" panose="02020603050405020304" pitchFamily="18" charset="0"/>
              </a:rPr>
              <a:t>() callback. This is the state in which the app interacts with the user. The app stays in this state until something happens to take focus away from the app, such as the device receiving a phone call, the user navigating to another activity, or the device screen turning off.</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23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1596" y="621793"/>
            <a:ext cx="8163763" cy="4184294"/>
          </a:xfrm>
        </p:spPr>
        <p:txBody>
          <a:bodyPr>
            <a:normAutofit lnSpcReduction="10000"/>
          </a:bodyPr>
          <a:lstStyle/>
          <a:p>
            <a:pPr marL="114300" indent="0">
              <a:buNone/>
            </a:pPr>
            <a:r>
              <a:rPr lang="en-US" sz="1800" dirty="0" smtClean="0">
                <a:latin typeface="Times New Roman" panose="02020603050405020304" pitchFamily="18" charset="0"/>
                <a:cs typeface="Times New Roman" panose="02020603050405020304" pitchFamily="18" charset="0"/>
              </a:rPr>
              <a:t>4. </a:t>
            </a:r>
            <a:r>
              <a:rPr lang="en-US" sz="1800" dirty="0" err="1" smtClean="0">
                <a:latin typeface="Times New Roman" panose="02020603050405020304" pitchFamily="18" charset="0"/>
                <a:cs typeface="Times New Roman" panose="02020603050405020304" pitchFamily="18" charset="0"/>
              </a:rPr>
              <a:t>onPause</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system calls this method as the first indication that the user is leaving your activity, though it does not always mean the activity is being destroyed. It indicates that the activity is no longer in the foreground, but it is still visible if the user is in multi-window mode.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are several reasons why an activity might enter this state:</a:t>
            </a:r>
          </a:p>
          <a:p>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An event that interrupts app execution, as described in the section about the </a:t>
            </a:r>
            <a:r>
              <a:rPr lang="en-US" sz="1800" dirty="0" err="1">
                <a:latin typeface="Times New Roman" panose="02020603050405020304" pitchFamily="18" charset="0"/>
                <a:cs typeface="Times New Roman" panose="02020603050405020304" pitchFamily="18" charset="0"/>
              </a:rPr>
              <a:t>onResume</a:t>
            </a:r>
            <a:r>
              <a:rPr lang="en-US" sz="1800" dirty="0">
                <a:latin typeface="Times New Roman" panose="02020603050405020304" pitchFamily="18" charset="0"/>
                <a:cs typeface="Times New Roman" panose="02020603050405020304" pitchFamily="18" charset="0"/>
              </a:rPr>
              <a:t>() callback, pauses the current activity. This is the most common case.</a:t>
            </a:r>
          </a:p>
          <a:p>
            <a:pPr lvl="1"/>
            <a:r>
              <a:rPr lang="en-US" sz="1800" dirty="0">
                <a:latin typeface="Times New Roman" panose="02020603050405020304" pitchFamily="18" charset="0"/>
                <a:cs typeface="Times New Roman" panose="02020603050405020304" pitchFamily="18" charset="0"/>
              </a:rPr>
              <a:t>In multi-window mode, only one app has focus at any time, and the system pauses all the other apps.</a:t>
            </a:r>
          </a:p>
          <a:p>
            <a:pPr lvl="1"/>
            <a:r>
              <a:rPr lang="en-US" sz="1800" dirty="0">
                <a:latin typeface="Times New Roman" panose="02020603050405020304" pitchFamily="18" charset="0"/>
                <a:cs typeface="Times New Roman" panose="02020603050405020304" pitchFamily="18" charset="0"/>
              </a:rPr>
              <a:t>The opening of a new, semi-transparent activity, such as a dialog, pauses the activity it covers. As long as the activity is partially visible but not in focus, it remains paused</a:t>
            </a:r>
            <a:r>
              <a:rPr lang="en-US" sz="1800" dirty="0" smtClean="0">
                <a:latin typeface="Times New Roman" panose="02020603050405020304" pitchFamily="18" charset="0"/>
                <a:cs typeface="Times New Roman" panose="02020603050405020304" pitchFamily="18" charset="0"/>
              </a:rPr>
              <a:t>.</a:t>
            </a:r>
          </a:p>
          <a:p>
            <a:pPr marL="114300" indent="0">
              <a:buNone/>
            </a:pPr>
            <a:endParaRPr lang="en-IN" dirty="0"/>
          </a:p>
        </p:txBody>
      </p:sp>
    </p:spTree>
    <p:extLst>
      <p:ext uri="{BB962C8B-B14F-4D97-AF65-F5344CB8AC3E}">
        <p14:creationId xmlns:p14="http://schemas.microsoft.com/office/powerpoint/2010/main" val="202148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1412" y="397360"/>
            <a:ext cx="8103948" cy="4364835"/>
          </a:xfrm>
        </p:spPr>
        <p:txBody>
          <a:bodyPr>
            <a:normAutofit/>
          </a:bodyPr>
          <a:lstStyle/>
          <a:p>
            <a:pPr marL="114300" indent="0">
              <a:buNone/>
            </a:pPr>
            <a:r>
              <a:rPr lang="en-US" sz="1800" dirty="0" smtClean="0">
                <a:latin typeface="Times New Roman" panose="02020603050405020304" pitchFamily="18" charset="0"/>
                <a:cs typeface="Times New Roman" panose="02020603050405020304" pitchFamily="18" charset="0"/>
              </a:rPr>
              <a:t>5. </a:t>
            </a:r>
            <a:r>
              <a:rPr lang="en-US" sz="1800" dirty="0" err="1" smtClean="0">
                <a:latin typeface="Times New Roman" panose="02020603050405020304" pitchFamily="18" charset="0"/>
                <a:cs typeface="Times New Roman" panose="02020603050405020304" pitchFamily="18" charset="0"/>
              </a:rPr>
              <a:t>onStop</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When your activity is no longer visible to the user, it enters the Stopped state, and the system invokes the </a:t>
            </a:r>
            <a:r>
              <a:rPr lang="en-US" sz="1800" dirty="0" err="1">
                <a:latin typeface="Times New Roman" panose="02020603050405020304" pitchFamily="18" charset="0"/>
                <a:cs typeface="Times New Roman" panose="02020603050405020304" pitchFamily="18" charset="0"/>
              </a:rPr>
              <a:t>onStop</a:t>
            </a:r>
            <a:r>
              <a:rPr lang="en-US" sz="1800" dirty="0">
                <a:latin typeface="Times New Roman" panose="02020603050405020304" pitchFamily="18" charset="0"/>
                <a:cs typeface="Times New Roman" panose="02020603050405020304" pitchFamily="18" charset="0"/>
              </a:rPr>
              <a:t>() callback. This can occur when a newly launched activity covers the entire screen. The system also calls </a:t>
            </a:r>
            <a:r>
              <a:rPr lang="en-US" sz="1800" dirty="0" err="1">
                <a:latin typeface="Times New Roman" panose="02020603050405020304" pitchFamily="18" charset="0"/>
                <a:cs typeface="Times New Roman" panose="02020603050405020304" pitchFamily="18" charset="0"/>
              </a:rPr>
              <a:t>onStop</a:t>
            </a:r>
            <a:r>
              <a:rPr lang="en-US" sz="1800" dirty="0">
                <a:latin typeface="Times New Roman" panose="02020603050405020304" pitchFamily="18" charset="0"/>
                <a:cs typeface="Times New Roman" panose="02020603050405020304" pitchFamily="18" charset="0"/>
              </a:rPr>
              <a:t>() when the activity finishes running and is about to be terminated.</a:t>
            </a:r>
            <a:endParaRPr lang="en-IN" sz="1800" dirty="0">
              <a:latin typeface="Times New Roman" panose="02020603050405020304" pitchFamily="18" charset="0"/>
              <a:cs typeface="Times New Roman" panose="02020603050405020304" pitchFamily="18" charset="0"/>
            </a:endParaRPr>
          </a:p>
          <a:p>
            <a:pPr marL="114300" indent="0">
              <a:buNone/>
            </a:pPr>
            <a:endParaRPr lang="en-US" sz="1800" dirty="0" smtClean="0">
              <a:latin typeface="Times New Roman" panose="02020603050405020304" pitchFamily="18" charset="0"/>
              <a:cs typeface="Times New Roman" panose="02020603050405020304" pitchFamily="18" charset="0"/>
            </a:endParaRPr>
          </a:p>
          <a:p>
            <a:pPr marL="114300" indent="0">
              <a:buNone/>
            </a:pPr>
            <a:r>
              <a:rPr lang="en-US" sz="1800" dirty="0" smtClean="0">
                <a:latin typeface="Times New Roman" panose="02020603050405020304" pitchFamily="18" charset="0"/>
                <a:cs typeface="Times New Roman" panose="02020603050405020304" pitchFamily="18" charset="0"/>
              </a:rPr>
              <a:t>6. </a:t>
            </a:r>
            <a:r>
              <a:rPr lang="en-US" sz="1800" dirty="0" err="1" smtClean="0">
                <a:latin typeface="Times New Roman" panose="02020603050405020304" pitchFamily="18" charset="0"/>
                <a:cs typeface="Times New Roman" panose="02020603050405020304" pitchFamily="18" charset="0"/>
              </a:rPr>
              <a:t>onDestroy</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onDestroy</a:t>
            </a:r>
            <a:r>
              <a:rPr lang="en-US" sz="1800" dirty="0">
                <a:latin typeface="Times New Roman" panose="02020603050405020304" pitchFamily="18" charset="0"/>
                <a:cs typeface="Times New Roman" panose="02020603050405020304" pitchFamily="18" charset="0"/>
              </a:rPr>
              <a:t>() is called before the activity is destroyed. The system invokes this callback for one of two reasons:</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activity is finishing, due to the user completely dismissing the activity or due to finish() being called on the activity.</a:t>
            </a:r>
          </a:p>
          <a:p>
            <a:r>
              <a:rPr lang="en-US" sz="1800" dirty="0">
                <a:latin typeface="Times New Roman" panose="02020603050405020304" pitchFamily="18" charset="0"/>
                <a:cs typeface="Times New Roman" panose="02020603050405020304" pitchFamily="18" charset="0"/>
              </a:rPr>
              <a:t>The system is temporarily destroying the activity due to a configuration change, such as device rotation or entering multi-window mode.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00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58563" y="464972"/>
            <a:ext cx="5317955" cy="698145"/>
          </a:xfrm>
          <a:prstGeom prst="rect">
            <a:avLst/>
          </a:prstGeom>
        </p:spPr>
        <p:txBody>
          <a:bodyPr spcFirstLastPara="1" wrap="square" lIns="91425" tIns="91425" rIns="91425" bIns="91425" anchor="b" anchorCtr="0">
            <a:normAutofit fontScale="90000"/>
          </a:bodyPr>
          <a:lstStyle/>
          <a:p>
            <a:pPr marL="0" lvl="0" indent="0" algn="just" rtl="0">
              <a:lnSpc>
                <a:spcPct val="115000"/>
              </a:lnSpc>
              <a:spcBef>
                <a:spcPts val="600"/>
              </a:spcBef>
              <a:spcAft>
                <a:spcPts val="1200"/>
              </a:spcAft>
              <a:buNone/>
            </a:pPr>
            <a:r>
              <a:rPr lang="en" dirty="0">
                <a:highlight>
                  <a:schemeClr val="lt1"/>
                </a:highlight>
                <a:latin typeface="Adobe Arabic" panose="02040503050201020203" pitchFamily="18" charset="-78"/>
                <a:ea typeface="Times New Roman"/>
                <a:cs typeface="Adobe Arabic" panose="02040503050201020203" pitchFamily="18" charset="-78"/>
                <a:sym typeface="Times New Roman"/>
              </a:rPr>
              <a:t>Applying Styles and Themes to an Activity</a:t>
            </a:r>
            <a:endParaRPr dirty="0">
              <a:latin typeface="Adobe Arabic" panose="02040503050201020203" pitchFamily="18" charset="-78"/>
              <a:cs typeface="Adobe Arabic" panose="02040503050201020203" pitchFamily="18" charset="-78"/>
            </a:endParaRPr>
          </a:p>
        </p:txBody>
      </p:sp>
      <p:sp>
        <p:nvSpPr>
          <p:cNvPr id="205" name="Google Shape;205;p33"/>
          <p:cNvSpPr txBox="1">
            <a:spLocks noGrp="1"/>
          </p:cNvSpPr>
          <p:nvPr>
            <p:ph type="body" idx="1"/>
          </p:nvPr>
        </p:nvSpPr>
        <p:spPr>
          <a:xfrm>
            <a:off x="285293" y="972922"/>
            <a:ext cx="8419794" cy="3936491"/>
          </a:xfrm>
          <a:prstGeom prst="rect">
            <a:avLst/>
          </a:prstGeom>
        </p:spPr>
        <p:txBody>
          <a:bodyPr spcFirstLastPara="1" wrap="square" lIns="91425" tIns="91425" rIns="91425" bIns="91425" anchor="t" anchorCtr="0">
            <a:normAutofit fontScale="40000" lnSpcReduction="20000"/>
          </a:bodyPr>
          <a:lstStyle/>
          <a:p>
            <a:pPr lvl="0" indent="-317341" algn="just">
              <a:lnSpc>
                <a:spcPct val="100000"/>
              </a:lnSpc>
              <a:buSzPct val="100000"/>
              <a:buFont typeface="Times New Roman"/>
              <a:buChar char="●"/>
            </a:pPr>
            <a:r>
              <a:rPr lang="en-US" sz="4300" dirty="0">
                <a:latin typeface="Times New Roman"/>
                <a:ea typeface="Times New Roman"/>
                <a:cs typeface="Times New Roman"/>
                <a:sym typeface="Times New Roman"/>
              </a:rPr>
              <a:t>Styles and themes on Android let you separate the details of your app design from the UI structure and behavior, similar to </a:t>
            </a:r>
            <a:r>
              <a:rPr lang="en-US" sz="4300" dirty="0" err="1">
                <a:latin typeface="Times New Roman"/>
                <a:ea typeface="Times New Roman"/>
                <a:cs typeface="Times New Roman"/>
                <a:sym typeface="Times New Roman"/>
              </a:rPr>
              <a:t>stylesheets</a:t>
            </a:r>
            <a:r>
              <a:rPr lang="en-US" sz="4300" dirty="0">
                <a:latin typeface="Times New Roman"/>
                <a:ea typeface="Times New Roman"/>
                <a:cs typeface="Times New Roman"/>
                <a:sym typeface="Times New Roman"/>
              </a:rPr>
              <a:t> in web design</a:t>
            </a:r>
            <a:r>
              <a:rPr lang="en-US" sz="4300" dirty="0" smtClean="0">
                <a:latin typeface="Times New Roman"/>
                <a:ea typeface="Times New Roman"/>
                <a:cs typeface="Times New Roman"/>
                <a:sym typeface="Times New Roman"/>
              </a:rPr>
              <a:t>.</a:t>
            </a:r>
          </a:p>
          <a:p>
            <a:pPr lvl="0" indent="-317341" algn="just">
              <a:lnSpc>
                <a:spcPct val="100000"/>
              </a:lnSpc>
              <a:buSzPct val="100000"/>
              <a:buFont typeface="Times New Roman"/>
              <a:buChar char="●"/>
            </a:pPr>
            <a:endParaRPr lang="en" sz="4300" dirty="0" smtClean="0">
              <a:latin typeface="Times New Roman"/>
              <a:ea typeface="Times New Roman"/>
              <a:cs typeface="Times New Roman"/>
              <a:sym typeface="Times New Roman"/>
            </a:endParaRPr>
          </a:p>
          <a:p>
            <a:pPr marL="457200" lvl="0" indent="-317341" algn="just" rtl="0">
              <a:lnSpc>
                <a:spcPct val="100000"/>
              </a:lnSpc>
              <a:spcBef>
                <a:spcPts val="0"/>
              </a:spcBef>
              <a:spcAft>
                <a:spcPts val="0"/>
              </a:spcAft>
              <a:buSzPct val="100000"/>
              <a:buFont typeface="Times New Roman"/>
              <a:buChar char="●"/>
            </a:pPr>
            <a:r>
              <a:rPr lang="en" sz="4300" dirty="0" smtClean="0">
                <a:latin typeface="Times New Roman"/>
                <a:ea typeface="Times New Roman"/>
                <a:cs typeface="Times New Roman"/>
                <a:sym typeface="Times New Roman"/>
              </a:rPr>
              <a:t>A </a:t>
            </a:r>
            <a:r>
              <a:rPr lang="en" sz="4300" dirty="0">
                <a:latin typeface="Times New Roman"/>
                <a:ea typeface="Times New Roman"/>
                <a:cs typeface="Times New Roman"/>
                <a:sym typeface="Times New Roman"/>
              </a:rPr>
              <a:t>style is a collection of attributes that specify the appearance for a single </a:t>
            </a:r>
            <a:r>
              <a:rPr lang="en" sz="4300" dirty="0" smtClean="0">
                <a:latin typeface="Times New Roman"/>
                <a:ea typeface="Times New Roman"/>
                <a:cs typeface="Times New Roman"/>
                <a:sym typeface="Times New Roman"/>
              </a:rPr>
              <a:t>view</a:t>
            </a:r>
            <a:r>
              <a:rPr lang="en" sz="4300" dirty="0">
                <a:latin typeface="Times New Roman"/>
                <a:ea typeface="Times New Roman"/>
                <a:cs typeface="Times New Roman"/>
                <a:sym typeface="Times New Roman"/>
              </a:rPr>
              <a:t>. A style can specify attributes such as font color, font size, background color, and much more</a:t>
            </a:r>
            <a:r>
              <a:rPr lang="en" sz="4300" dirty="0" smtClean="0">
                <a:latin typeface="Times New Roman"/>
                <a:ea typeface="Times New Roman"/>
                <a:cs typeface="Times New Roman"/>
                <a:sym typeface="Times New Roman"/>
              </a:rPr>
              <a:t>.</a:t>
            </a:r>
          </a:p>
          <a:p>
            <a:pPr marL="457200" lvl="0" indent="-317341" algn="just" rtl="0">
              <a:lnSpc>
                <a:spcPct val="100000"/>
              </a:lnSpc>
              <a:spcBef>
                <a:spcPts val="0"/>
              </a:spcBef>
              <a:spcAft>
                <a:spcPts val="0"/>
              </a:spcAft>
              <a:buSzPct val="100000"/>
              <a:buFont typeface="Times New Roman"/>
              <a:buChar char="●"/>
            </a:pPr>
            <a:endParaRPr sz="4300" dirty="0">
              <a:latin typeface="Times New Roman"/>
              <a:ea typeface="Times New Roman"/>
              <a:cs typeface="Times New Roman"/>
              <a:sym typeface="Times New Roman"/>
            </a:endParaRPr>
          </a:p>
          <a:p>
            <a:pPr marL="457200" lvl="0" indent="-317341" algn="just" rtl="0">
              <a:lnSpc>
                <a:spcPct val="100000"/>
              </a:lnSpc>
              <a:spcBef>
                <a:spcPts val="0"/>
              </a:spcBef>
              <a:spcAft>
                <a:spcPts val="0"/>
              </a:spcAft>
              <a:buSzPct val="100000"/>
              <a:buFont typeface="Times New Roman"/>
              <a:buChar char="●"/>
            </a:pPr>
            <a:r>
              <a:rPr lang="en" sz="4300" dirty="0">
                <a:latin typeface="Times New Roman"/>
                <a:ea typeface="Times New Roman"/>
                <a:cs typeface="Times New Roman"/>
                <a:sym typeface="Times New Roman"/>
              </a:rPr>
              <a:t>A theme is a collection of attributes that's applied to an entire app, activity, or view hierarchy—not just an individual view. When you apply a theme, every view in the app or activity applies each of the theme's attributes that it supports. </a:t>
            </a:r>
            <a:endParaRPr sz="4300" dirty="0">
              <a:latin typeface="Times New Roman"/>
              <a:ea typeface="Times New Roman"/>
              <a:cs typeface="Times New Roman"/>
              <a:sym typeface="Times New Roman"/>
            </a:endParaRPr>
          </a:p>
          <a:p>
            <a:pPr marL="457200" lvl="0" indent="-317341" algn="just" rtl="0">
              <a:lnSpc>
                <a:spcPct val="100000"/>
              </a:lnSpc>
              <a:spcBef>
                <a:spcPts val="0"/>
              </a:spcBef>
              <a:spcAft>
                <a:spcPts val="0"/>
              </a:spcAft>
              <a:buSzPct val="100000"/>
              <a:buFont typeface="Times New Roman"/>
              <a:buChar char="●"/>
            </a:pPr>
            <a:r>
              <a:rPr lang="en" sz="4300" dirty="0">
                <a:latin typeface="Times New Roman"/>
                <a:ea typeface="Times New Roman"/>
                <a:cs typeface="Times New Roman"/>
                <a:sym typeface="Times New Roman"/>
              </a:rPr>
              <a:t>Styles and themes are declared in a style resource file in res/values/, usually named styles.xml.</a:t>
            </a:r>
            <a:endParaRPr sz="4300" dirty="0">
              <a:latin typeface="Times New Roman"/>
              <a:ea typeface="Times New Roman"/>
              <a:cs typeface="Times New Roman"/>
              <a:sym typeface="Times New Roman"/>
            </a:endParaRPr>
          </a:p>
          <a:p>
            <a:pPr marL="457200" marR="482600" lvl="0" indent="-317341" algn="just" rtl="0">
              <a:lnSpc>
                <a:spcPct val="110000"/>
              </a:lnSpc>
              <a:spcBef>
                <a:spcPts val="0"/>
              </a:spcBef>
              <a:spcAft>
                <a:spcPts val="0"/>
              </a:spcAft>
              <a:buSzPct val="100000"/>
              <a:buFont typeface="Times New Roman"/>
              <a:buChar char="●"/>
            </a:pPr>
            <a:r>
              <a:rPr lang="en" sz="4300" dirty="0">
                <a:latin typeface="Times New Roman"/>
                <a:ea typeface="Times New Roman"/>
                <a:cs typeface="Times New Roman"/>
                <a:sym typeface="Times New Roman"/>
              </a:rPr>
              <a:t>The Material theme has a much more modern and clean look to it. There are two versions of the Material theme available to Android developers: Material Light and Material Dark</a:t>
            </a:r>
            <a:r>
              <a:rPr lang="en" sz="4300" dirty="0" smtClean="0">
                <a:latin typeface="Times New Roman"/>
                <a:ea typeface="Times New Roman"/>
                <a:cs typeface="Times New Roman"/>
                <a:sym typeface="Times New Roman"/>
              </a:rPr>
              <a: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78095" y="428764"/>
            <a:ext cx="8368200" cy="686100"/>
          </a:xfrm>
          <a:prstGeom prst="rect">
            <a:avLst/>
          </a:prstGeom>
        </p:spPr>
        <p:txBody>
          <a:bodyPr spcFirstLastPara="1" wrap="square" lIns="91425" tIns="91425" rIns="91425" bIns="91425" anchor="b" anchorCtr="0">
            <a:noAutofit/>
          </a:bodyPr>
          <a:lstStyle/>
          <a:p>
            <a:pPr marL="0" lvl="0" indent="0" algn="just" rtl="0">
              <a:lnSpc>
                <a:spcPct val="115000"/>
              </a:lnSpc>
              <a:spcBef>
                <a:spcPts val="600"/>
              </a:spcBef>
              <a:spcAft>
                <a:spcPts val="1200"/>
              </a:spcAft>
              <a:buNone/>
            </a:pPr>
            <a:r>
              <a:rPr lang="en" sz="2400" dirty="0">
                <a:highlight>
                  <a:schemeClr val="lt1"/>
                </a:highlight>
                <a:latin typeface="Adobe Arabic" panose="02040503050201020203" pitchFamily="18" charset="-78"/>
                <a:ea typeface="Times New Roman"/>
                <a:cs typeface="Adobe Arabic" panose="02040503050201020203" pitchFamily="18" charset="-78"/>
                <a:sym typeface="Times New Roman"/>
              </a:rPr>
              <a:t>Applying Styles and Themes to an Activity</a:t>
            </a:r>
            <a:endParaRPr sz="2400" dirty="0">
              <a:latin typeface="Adobe Arabic" panose="02040503050201020203" pitchFamily="18" charset="-78"/>
              <a:cs typeface="Adobe Arabic" panose="02040503050201020203" pitchFamily="18" charset="-78"/>
            </a:endParaRPr>
          </a:p>
        </p:txBody>
      </p:sp>
      <p:pic>
        <p:nvPicPr>
          <p:cNvPr id="4" name="Picture 3"/>
          <p:cNvPicPr>
            <a:picLocks noChangeAspect="1"/>
          </p:cNvPicPr>
          <p:nvPr/>
        </p:nvPicPr>
        <p:blipFill>
          <a:blip r:embed="rId3"/>
          <a:stretch>
            <a:fillRect/>
          </a:stretch>
        </p:blipFill>
        <p:spPr>
          <a:xfrm>
            <a:off x="458077" y="1026819"/>
            <a:ext cx="7478916" cy="36257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384</TotalTime>
  <Words>2203</Words>
  <Application>Microsoft Office PowerPoint</Application>
  <PresentationFormat>On-screen Show (16:9)</PresentationFormat>
  <Paragraphs>151</Paragraphs>
  <Slides>26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Adobe Arabic</vt:lpstr>
      <vt:lpstr>Garamond</vt:lpstr>
      <vt:lpstr>Roboto</vt:lpstr>
      <vt:lpstr>Times New Roman</vt:lpstr>
      <vt:lpstr>Arial</vt:lpstr>
      <vt:lpstr>Organic</vt:lpstr>
      <vt:lpstr>UNIT II Activities, Fragments &amp; Intents</vt:lpstr>
      <vt:lpstr>   Understanding Activities</vt:lpstr>
      <vt:lpstr>The Activity Lifecycle</vt:lpstr>
      <vt:lpstr>      Understanding Activities           Understanding Activities</vt:lpstr>
      <vt:lpstr>PowerPoint Presentation</vt:lpstr>
      <vt:lpstr>PowerPoint Presentation</vt:lpstr>
      <vt:lpstr>PowerPoint Presentation</vt:lpstr>
      <vt:lpstr>Applying Styles and Themes to an Activity</vt:lpstr>
      <vt:lpstr>Applying Styles and Themes to an Activity</vt:lpstr>
      <vt:lpstr>Hiding the Activity Title</vt:lpstr>
      <vt:lpstr>Displaying a Dialog Window</vt:lpstr>
      <vt:lpstr>Displaying a Progress Dialog</vt:lpstr>
      <vt:lpstr>Linking Activities - Using Intents</vt:lpstr>
      <vt:lpstr>PowerPoint Presentation</vt:lpstr>
      <vt:lpstr>Pending Intent  </vt:lpstr>
      <vt:lpstr>Fragments</vt:lpstr>
      <vt:lpstr>PowerPoint Presentation</vt:lpstr>
      <vt:lpstr>PowerPoint Presentation</vt:lpstr>
      <vt:lpstr>PowerPoint Presentation</vt:lpstr>
      <vt:lpstr>Importance of Fragments</vt:lpstr>
      <vt:lpstr>Interactions Between Fragments</vt:lpstr>
      <vt:lpstr>PowerPoint Presentation</vt:lpstr>
      <vt:lpstr>Fragment lifecycle </vt:lpstr>
      <vt:lpstr>PowerPoint Presentation</vt:lpstr>
      <vt:lpstr>Toast</vt:lpstr>
      <vt:lpstr>Android Notification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Activities, Fragments &amp; Intents</dc:title>
  <cp:lastModifiedBy>Microsoft account</cp:lastModifiedBy>
  <cp:revision>60</cp:revision>
  <dcterms:modified xsi:type="dcterms:W3CDTF">2023-07-11T12:03:14Z</dcterms:modified>
</cp:coreProperties>
</file>