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6"/>
  </p:notesMasterIdLst>
  <p:sldIdLst>
    <p:sldId id="256" r:id="rId2"/>
    <p:sldId id="257" r:id="rId3"/>
    <p:sldId id="294" r:id="rId4"/>
    <p:sldId id="258" r:id="rId5"/>
    <p:sldId id="259" r:id="rId6"/>
    <p:sldId id="295" r:id="rId7"/>
    <p:sldId id="260" r:id="rId8"/>
    <p:sldId id="262" r:id="rId9"/>
    <p:sldId id="267" r:id="rId10"/>
    <p:sldId id="269" r:id="rId11"/>
    <p:sldId id="271" r:id="rId12"/>
    <p:sldId id="273" r:id="rId13"/>
    <p:sldId id="274" r:id="rId14"/>
    <p:sldId id="275" r:id="rId15"/>
    <p:sldId id="276" r:id="rId16"/>
    <p:sldId id="277" r:id="rId17"/>
    <p:sldId id="279" r:id="rId18"/>
    <p:sldId id="280" r:id="rId19"/>
    <p:sldId id="281" r:id="rId20"/>
    <p:sldId id="282" r:id="rId21"/>
    <p:sldId id="283" r:id="rId22"/>
    <p:sldId id="285" r:id="rId23"/>
    <p:sldId id="286"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pWr1ji1V/XQcwcFPlw9CIGfbW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BB4E36-C1E4-4F08-9057-CA0E9849CCAF}">
  <a:tblStyle styleId="{F5BB4E36-C1E4-4F08-9057-CA0E9849CCA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38" y="28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40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01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579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06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99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160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54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51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060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057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13361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1969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algn="ctr">
              <a:spcBef>
                <a:spcPts val="0"/>
              </a:spcBef>
              <a:buClr>
                <a:srgbClr val="2E75B5"/>
              </a:buClr>
              <a:buSzPts val="6000"/>
            </a:pPr>
            <a:r>
              <a:rPr lang="en-US" dirty="0"/>
              <a:t>Android User Interface</a:t>
            </a:r>
            <a:br>
              <a:rPr lang="en-US" dirty="0"/>
            </a:br>
            <a:endParaRPr dirty="0"/>
          </a:p>
        </p:txBody>
      </p:sp>
      <p:sp>
        <p:nvSpPr>
          <p:cNvPr id="96" name="Google Shape;96;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dirty="0"/>
              <a:t>Unit 3</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1192995" y="386699"/>
            <a:ext cx="9029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Relative Layout</a:t>
            </a:r>
            <a:endParaRPr b="1" dirty="0"/>
          </a:p>
        </p:txBody>
      </p:sp>
      <p:sp>
        <p:nvSpPr>
          <p:cNvPr id="185" name="Google Shape;185;p14"/>
          <p:cNvSpPr txBox="1">
            <a:spLocks noGrp="1"/>
          </p:cNvSpPr>
          <p:nvPr>
            <p:ph idx="1"/>
          </p:nvPr>
        </p:nvSpPr>
        <p:spPr>
          <a:xfrm>
            <a:off x="950188" y="1772029"/>
            <a:ext cx="5839720" cy="457180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The Relative Layout is very flexible layout used in android for custom layout designing.</a:t>
            </a:r>
          </a:p>
          <a:p>
            <a:pPr marL="228600" lvl="0" indent="-228600" algn="l" rtl="0">
              <a:lnSpc>
                <a:spcPct val="90000"/>
              </a:lnSpc>
              <a:spcBef>
                <a:spcPts val="0"/>
              </a:spcBef>
              <a:spcAft>
                <a:spcPts val="0"/>
              </a:spcAft>
              <a:buSzPts val="2800"/>
              <a:buChar char="•"/>
            </a:pPr>
            <a:endParaRPr lang="en-US" dirty="0"/>
          </a:p>
          <a:p>
            <a:pPr marL="228600" lvl="0" indent="-228600" algn="l" rtl="0">
              <a:lnSpc>
                <a:spcPct val="90000"/>
              </a:lnSpc>
              <a:spcBef>
                <a:spcPts val="0"/>
              </a:spcBef>
              <a:spcAft>
                <a:spcPts val="0"/>
              </a:spcAft>
              <a:buSzPts val="2800"/>
              <a:buChar char="•"/>
            </a:pPr>
            <a:r>
              <a:rPr lang="en-US" dirty="0"/>
              <a:t>The Relative Layout enables you to specify how child views are positioned relative to each other or relative to the container or another container.</a:t>
            </a:r>
          </a:p>
          <a:p>
            <a:pPr marL="228600" lvl="0" indent="-228600" algn="l" rtl="0">
              <a:lnSpc>
                <a:spcPct val="90000"/>
              </a:lnSpc>
              <a:spcBef>
                <a:spcPts val="0"/>
              </a:spcBef>
              <a:spcAft>
                <a:spcPts val="0"/>
              </a:spcAft>
              <a:buSzPts val="2800"/>
              <a:buChar char="•"/>
            </a:pPr>
            <a:endParaRPr lang="en-US" dirty="0"/>
          </a:p>
          <a:p>
            <a:pPr marL="228600" lvl="0" indent="-228600" algn="l" rtl="0">
              <a:lnSpc>
                <a:spcPct val="90000"/>
              </a:lnSpc>
              <a:spcBef>
                <a:spcPts val="0"/>
              </a:spcBef>
              <a:spcAft>
                <a:spcPts val="0"/>
              </a:spcAft>
              <a:buSzPts val="2800"/>
              <a:buChar char="•"/>
            </a:pPr>
            <a:r>
              <a:rPr lang="en-US" dirty="0"/>
              <a:t>It allows us to position the component anywhere we want using “above, below, left and right” to arrange the component’s position in relation to another component.</a:t>
            </a:r>
          </a:p>
          <a:p>
            <a:pPr marL="228600" lvl="0" indent="-228600" algn="l" rtl="0">
              <a:lnSpc>
                <a:spcPct val="90000"/>
              </a:lnSpc>
              <a:spcBef>
                <a:spcPts val="0"/>
              </a:spcBef>
              <a:spcAft>
                <a:spcPts val="0"/>
              </a:spcAft>
              <a:buSzPts val="2800"/>
              <a:buChar char="•"/>
            </a:pPr>
            <a:endParaRPr lang="en-US" dirty="0"/>
          </a:p>
          <a:p>
            <a:pPr marL="228600" lvl="0" indent="-228600" algn="l" rtl="0">
              <a:lnSpc>
                <a:spcPct val="90000"/>
              </a:lnSpc>
              <a:spcBef>
                <a:spcPts val="0"/>
              </a:spcBef>
              <a:spcAft>
                <a:spcPts val="0"/>
              </a:spcAft>
              <a:buSzPts val="2800"/>
              <a:buChar char="•"/>
            </a:pPr>
            <a:r>
              <a:rPr lang="en-US" dirty="0"/>
              <a:t>Example – </a:t>
            </a:r>
            <a:r>
              <a:rPr lang="en-US" dirty="0" err="1"/>
              <a:t>layout_above</a:t>
            </a:r>
            <a:r>
              <a:rPr lang="en-US" dirty="0"/>
              <a:t>, </a:t>
            </a:r>
            <a:r>
              <a:rPr lang="en-US" dirty="0" err="1"/>
              <a:t>layout_below</a:t>
            </a:r>
            <a:r>
              <a:rPr lang="en-US" dirty="0"/>
              <a:t>, </a:t>
            </a:r>
            <a:r>
              <a:rPr lang="en-US" dirty="0" err="1"/>
              <a:t>layout_left</a:t>
            </a:r>
            <a:r>
              <a:rPr lang="en-US" dirty="0"/>
              <a:t>, </a:t>
            </a:r>
            <a:r>
              <a:rPr lang="en-US" dirty="0" err="1"/>
              <a:t>layout_right</a:t>
            </a:r>
            <a:r>
              <a:rPr lang="en-US" dirty="0"/>
              <a:t>, </a:t>
            </a:r>
            <a:r>
              <a:rPr lang="en-US" dirty="0" err="1"/>
              <a:t>layout_alignParentBottom</a:t>
            </a:r>
            <a:r>
              <a:rPr lang="en-US" dirty="0"/>
              <a:t>, </a:t>
            </a:r>
            <a:r>
              <a:rPr lang="en-US" dirty="0" err="1"/>
              <a:t>layout_alignParentTop</a:t>
            </a:r>
            <a:r>
              <a:rPr lang="en-US" dirty="0"/>
              <a:t>, </a:t>
            </a:r>
            <a:r>
              <a:rPr lang="en-US" dirty="0" err="1"/>
              <a:t>layout_alignParentLeft</a:t>
            </a:r>
            <a:r>
              <a:rPr lang="en-US" dirty="0"/>
              <a:t>, </a:t>
            </a:r>
            <a:r>
              <a:rPr lang="en-US" dirty="0" err="1"/>
              <a:t>layout_alignParentRight</a:t>
            </a:r>
            <a:r>
              <a:rPr lang="en-US" dirty="0"/>
              <a:t>, etc.</a:t>
            </a:r>
            <a:endParaRPr dirty="0"/>
          </a:p>
        </p:txBody>
      </p:sp>
      <p:pic>
        <p:nvPicPr>
          <p:cNvPr id="2" name="Picture 1">
            <a:extLst>
              <a:ext uri="{FF2B5EF4-FFF2-40B4-BE49-F238E27FC236}">
                <a16:creationId xmlns:a16="http://schemas.microsoft.com/office/drawing/2014/main" id="{43900D39-050E-10C5-CD76-5DA4B09B562E}"/>
              </a:ext>
            </a:extLst>
          </p:cNvPr>
          <p:cNvPicPr>
            <a:picLocks noChangeAspect="1"/>
          </p:cNvPicPr>
          <p:nvPr/>
        </p:nvPicPr>
        <p:blipFill>
          <a:blip r:embed="rId3"/>
          <a:stretch>
            <a:fillRect/>
          </a:stretch>
        </p:blipFill>
        <p:spPr>
          <a:xfrm>
            <a:off x="8239328" y="1872067"/>
            <a:ext cx="2631229" cy="43717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Scroll View</a:t>
            </a:r>
            <a:endParaRPr b="1" dirty="0"/>
          </a:p>
        </p:txBody>
      </p:sp>
      <p:sp>
        <p:nvSpPr>
          <p:cNvPr id="199" name="Google Shape;199;p16"/>
          <p:cNvSpPr txBox="1">
            <a:spLocks noGrp="1"/>
          </p:cNvSpPr>
          <p:nvPr>
            <p:ph idx="1"/>
          </p:nvPr>
        </p:nvSpPr>
        <p:spPr>
          <a:xfrm>
            <a:off x="1127760" y="1893002"/>
            <a:ext cx="5953976" cy="43934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ct val="100000"/>
              <a:buChar char="•"/>
            </a:pPr>
            <a:r>
              <a:rPr lang="en-US" dirty="0"/>
              <a:t>A </a:t>
            </a:r>
            <a:r>
              <a:rPr lang="en-US" dirty="0" err="1"/>
              <a:t>ScrollView</a:t>
            </a:r>
            <a:r>
              <a:rPr lang="en-US" dirty="0"/>
              <a:t> enables you to scroll your application from either top to bottom or bottom to top.</a:t>
            </a:r>
            <a:endParaRPr dirty="0"/>
          </a:p>
          <a:p>
            <a:pPr marL="228600" lvl="0" indent="-228600" algn="l" rtl="0">
              <a:lnSpc>
                <a:spcPct val="90000"/>
              </a:lnSpc>
              <a:spcBef>
                <a:spcPts val="777"/>
              </a:spcBef>
              <a:spcAft>
                <a:spcPts val="0"/>
              </a:spcAft>
              <a:buSzPct val="100000"/>
              <a:buChar char="•"/>
            </a:pPr>
            <a:r>
              <a:rPr lang="en-US" dirty="0"/>
              <a:t>A </a:t>
            </a:r>
            <a:r>
              <a:rPr lang="en-US" dirty="0" err="1"/>
              <a:t>ScrollView</a:t>
            </a:r>
            <a:r>
              <a:rPr lang="en-US" dirty="0"/>
              <a:t> allows users to scroll through a list of views that occupy more space than the physical display. </a:t>
            </a:r>
          </a:p>
          <a:p>
            <a:pPr marL="228600" lvl="0" indent="-228600" algn="l" rtl="0">
              <a:lnSpc>
                <a:spcPct val="90000"/>
              </a:lnSpc>
              <a:spcBef>
                <a:spcPts val="777"/>
              </a:spcBef>
              <a:spcAft>
                <a:spcPts val="0"/>
              </a:spcAft>
              <a:buSzPct val="100000"/>
              <a:buChar char="•"/>
            </a:pPr>
            <a:r>
              <a:rPr lang="en-US" dirty="0"/>
              <a:t>A scroll view contains a single direct child only. </a:t>
            </a:r>
          </a:p>
          <a:p>
            <a:pPr marL="228600" lvl="0" indent="-228600" algn="l" rtl="0">
              <a:lnSpc>
                <a:spcPct val="90000"/>
              </a:lnSpc>
              <a:spcBef>
                <a:spcPts val="777"/>
              </a:spcBef>
              <a:spcAft>
                <a:spcPts val="0"/>
              </a:spcAft>
              <a:buSzPct val="100000"/>
              <a:buChar char="•"/>
            </a:pPr>
            <a:r>
              <a:rPr lang="en-US" dirty="0"/>
              <a:t>In order to place multiple views in the scroll view, one needs to make a view group(like </a:t>
            </a:r>
            <a:r>
              <a:rPr lang="en-US" dirty="0" err="1"/>
              <a:t>LinearLayout</a:t>
            </a:r>
            <a:r>
              <a:rPr lang="en-US" dirty="0"/>
              <a:t>) as a direct child and then we can define many views inside it.</a:t>
            </a:r>
            <a:endParaRPr dirty="0"/>
          </a:p>
        </p:txBody>
      </p:sp>
      <p:pic>
        <p:nvPicPr>
          <p:cNvPr id="3" name="Picture 2">
            <a:extLst>
              <a:ext uri="{FF2B5EF4-FFF2-40B4-BE49-F238E27FC236}">
                <a16:creationId xmlns:a16="http://schemas.microsoft.com/office/drawing/2014/main" id="{A18EBA46-6F09-9110-22E8-CEF48DB50038}"/>
              </a:ext>
            </a:extLst>
          </p:cNvPr>
          <p:cNvPicPr>
            <a:picLocks noChangeAspect="1"/>
          </p:cNvPicPr>
          <p:nvPr/>
        </p:nvPicPr>
        <p:blipFill>
          <a:blip r:embed="rId3"/>
          <a:stretch>
            <a:fillRect/>
          </a:stretch>
        </p:blipFill>
        <p:spPr>
          <a:xfrm>
            <a:off x="8489506" y="1834634"/>
            <a:ext cx="2443369" cy="4397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idx="4294967295"/>
          </p:nvPr>
        </p:nvSpPr>
        <p:spPr>
          <a:xfrm>
            <a:off x="0" y="356782"/>
            <a:ext cx="12192000" cy="50323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E75B5"/>
              </a:buClr>
              <a:buSzPct val="100000"/>
              <a:buFont typeface="Cambria"/>
              <a:buNone/>
            </a:pPr>
            <a:r>
              <a:rPr lang="en-US" b="1" dirty="0"/>
              <a:t>Common Attributes used in Views and </a:t>
            </a:r>
            <a:r>
              <a:rPr lang="en-US" b="1" dirty="0" err="1"/>
              <a:t>ViewGroups</a:t>
            </a:r>
            <a:endParaRPr b="1" dirty="0"/>
          </a:p>
        </p:txBody>
      </p:sp>
      <p:graphicFrame>
        <p:nvGraphicFramePr>
          <p:cNvPr id="211" name="Google Shape;211;p18"/>
          <p:cNvGraphicFramePr/>
          <p:nvPr>
            <p:extLst>
              <p:ext uri="{D42A27DB-BD31-4B8C-83A1-F6EECF244321}">
                <p14:modId xmlns:p14="http://schemas.microsoft.com/office/powerpoint/2010/main" val="1877373193"/>
              </p:ext>
            </p:extLst>
          </p:nvPr>
        </p:nvGraphicFramePr>
        <p:xfrm>
          <a:off x="1322962" y="1012088"/>
          <a:ext cx="9387191" cy="5208327"/>
        </p:xfrm>
        <a:graphic>
          <a:graphicData uri="http://schemas.openxmlformats.org/drawingml/2006/table">
            <a:tbl>
              <a:tblPr firstRow="1" firstCol="1" bandRow="1">
                <a:noFill/>
                <a:tableStyleId>{F5BB4E36-C1E4-4F08-9057-CA0E9849CCAF}</a:tableStyleId>
              </a:tblPr>
              <a:tblGrid>
                <a:gridCol w="2203956">
                  <a:extLst>
                    <a:ext uri="{9D8B030D-6E8A-4147-A177-3AD203B41FA5}">
                      <a16:colId xmlns:a16="http://schemas.microsoft.com/office/drawing/2014/main" val="20000"/>
                    </a:ext>
                  </a:extLst>
                </a:gridCol>
                <a:gridCol w="7183235">
                  <a:extLst>
                    <a:ext uri="{9D8B030D-6E8A-4147-A177-3AD203B41FA5}">
                      <a16:colId xmlns:a16="http://schemas.microsoft.com/office/drawing/2014/main" val="20001"/>
                    </a:ext>
                  </a:extLst>
                </a:gridCol>
              </a:tblGrid>
              <a:tr h="257699">
                <a:tc>
                  <a:txBody>
                    <a:bodyPr/>
                    <a:lstStyle/>
                    <a:p>
                      <a:pPr marL="0" marR="0" lvl="0" indent="0" algn="l" rtl="0">
                        <a:lnSpc>
                          <a:spcPct val="107000"/>
                        </a:lnSpc>
                        <a:spcBef>
                          <a:spcPts val="0"/>
                        </a:spcBef>
                        <a:spcAft>
                          <a:spcPts val="0"/>
                        </a:spcAft>
                        <a:buNone/>
                      </a:pPr>
                      <a:r>
                        <a:rPr lang="en-US" sz="1600" u="none" strike="noStrike" cap="none"/>
                        <a:t>Attribute</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dirty="0"/>
                        <a:t>Description</a:t>
                      </a:r>
                      <a:endParaRPr sz="1600" u="none" strike="noStrike" cap="none" dirty="0">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0"/>
                  </a:ext>
                </a:extLst>
              </a:tr>
              <a:tr h="0">
                <a:tc>
                  <a:txBody>
                    <a:bodyPr/>
                    <a:lstStyle/>
                    <a:p>
                      <a:pPr marL="0" marR="0" lvl="0" indent="0" algn="l" rtl="0">
                        <a:lnSpc>
                          <a:spcPct val="107000"/>
                        </a:lnSpc>
                        <a:spcBef>
                          <a:spcPts val="0"/>
                        </a:spcBef>
                        <a:spcAft>
                          <a:spcPts val="0"/>
                        </a:spcAft>
                        <a:buNone/>
                      </a:pPr>
                      <a:r>
                        <a:rPr lang="en-US" sz="1600" u="none" strike="noStrike" cap="none"/>
                        <a:t>layout_width</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dirty="0"/>
                        <a:t>Specifies the width of the view or </a:t>
                      </a:r>
                      <a:r>
                        <a:rPr lang="en-US" sz="1600" u="none" strike="noStrike" cap="none" dirty="0" err="1"/>
                        <a:t>ViewGroup</a:t>
                      </a:r>
                      <a:endParaRPr sz="1600" u="none" strike="noStrike" cap="none" dirty="0">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1"/>
                  </a:ext>
                </a:extLst>
              </a:tr>
              <a:tr h="0">
                <a:tc>
                  <a:txBody>
                    <a:bodyPr/>
                    <a:lstStyle/>
                    <a:p>
                      <a:pPr marL="0" marR="0" lvl="0" indent="0" algn="l" rtl="0">
                        <a:lnSpc>
                          <a:spcPct val="107000"/>
                        </a:lnSpc>
                        <a:spcBef>
                          <a:spcPts val="0"/>
                        </a:spcBef>
                        <a:spcAft>
                          <a:spcPts val="0"/>
                        </a:spcAft>
                        <a:buNone/>
                      </a:pPr>
                      <a:r>
                        <a:rPr lang="en-US" sz="1600" u="none" strike="noStrike" cap="none"/>
                        <a:t>layout_height</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a:t>Specifies the height of the view or ViewGroup</a:t>
                      </a:r>
                      <a:endParaRPr sz="1600" u="none" strike="noStrike" cap="none">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2"/>
                  </a:ext>
                </a:extLst>
              </a:tr>
              <a:tr h="0">
                <a:tc>
                  <a:txBody>
                    <a:bodyPr/>
                    <a:lstStyle/>
                    <a:p>
                      <a:pPr marL="0" marR="0" lvl="0" indent="0" algn="l" rtl="0">
                        <a:lnSpc>
                          <a:spcPct val="107000"/>
                        </a:lnSpc>
                        <a:spcBef>
                          <a:spcPts val="0"/>
                        </a:spcBef>
                        <a:spcAft>
                          <a:spcPts val="0"/>
                        </a:spcAft>
                        <a:buNone/>
                      </a:pPr>
                      <a:r>
                        <a:rPr lang="en-US" sz="1600" u="none" strike="noStrike" cap="none"/>
                        <a:t>layout_marginTop</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a:t>Specifies extra space on the top side of the view or ViewGroup</a:t>
                      </a:r>
                      <a:endParaRPr sz="1600" u="none" strike="noStrike" cap="none">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3"/>
                  </a:ext>
                </a:extLst>
              </a:tr>
              <a:tr h="265196">
                <a:tc>
                  <a:txBody>
                    <a:bodyPr/>
                    <a:lstStyle/>
                    <a:p>
                      <a:pPr marL="0" marR="0" lvl="0" indent="0" algn="l" rtl="0">
                        <a:lnSpc>
                          <a:spcPct val="107000"/>
                        </a:lnSpc>
                        <a:spcBef>
                          <a:spcPts val="0"/>
                        </a:spcBef>
                        <a:spcAft>
                          <a:spcPts val="0"/>
                        </a:spcAft>
                        <a:buNone/>
                      </a:pPr>
                      <a:r>
                        <a:rPr lang="en-US" sz="1600" u="none" strike="noStrike" cap="none"/>
                        <a:t>layout_marginBottom</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a:t>Specifies extra space on the bottom side of the view or ViewGroup</a:t>
                      </a:r>
                      <a:endParaRPr sz="1600" u="none" strike="noStrike" cap="none">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4"/>
                  </a:ext>
                </a:extLst>
              </a:tr>
              <a:tr h="0">
                <a:tc>
                  <a:txBody>
                    <a:bodyPr/>
                    <a:lstStyle/>
                    <a:p>
                      <a:pPr marL="0" marR="0" lvl="0" indent="0" algn="l" rtl="0">
                        <a:lnSpc>
                          <a:spcPct val="107000"/>
                        </a:lnSpc>
                        <a:spcBef>
                          <a:spcPts val="0"/>
                        </a:spcBef>
                        <a:spcAft>
                          <a:spcPts val="0"/>
                        </a:spcAft>
                        <a:buNone/>
                      </a:pPr>
                      <a:r>
                        <a:rPr lang="en-US" sz="1600" u="none" strike="noStrike" cap="none"/>
                        <a:t>layout_marginLeft</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a:t>Specifies extra space on the left side of the view or ViewGroup</a:t>
                      </a:r>
                      <a:endParaRPr sz="1600" u="none" strike="noStrike" cap="none">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5"/>
                  </a:ext>
                </a:extLst>
              </a:tr>
              <a:tr h="0">
                <a:tc>
                  <a:txBody>
                    <a:bodyPr/>
                    <a:lstStyle/>
                    <a:p>
                      <a:pPr marL="0" marR="0" lvl="0" indent="0" algn="l" rtl="0">
                        <a:lnSpc>
                          <a:spcPct val="107000"/>
                        </a:lnSpc>
                        <a:spcBef>
                          <a:spcPts val="0"/>
                        </a:spcBef>
                        <a:spcAft>
                          <a:spcPts val="0"/>
                        </a:spcAft>
                        <a:buNone/>
                      </a:pPr>
                      <a:r>
                        <a:rPr lang="en-US" sz="1600" u="none" strike="noStrike" cap="none" dirty="0" err="1"/>
                        <a:t>layout_marginRight</a:t>
                      </a:r>
                      <a:endParaRPr sz="1600" u="none" strike="noStrike" cap="none" dirty="0">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dirty="0"/>
                        <a:t>Specifies extra space on the right side of the view or </a:t>
                      </a:r>
                      <a:r>
                        <a:rPr lang="en-US" sz="1600" u="none" strike="noStrike" cap="none" dirty="0" err="1"/>
                        <a:t>ViewGroup</a:t>
                      </a:r>
                      <a:endParaRPr sz="1600" u="none" strike="noStrike" cap="none" dirty="0">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6"/>
                  </a:ext>
                </a:extLst>
              </a:tr>
              <a:tr h="0">
                <a:tc>
                  <a:txBody>
                    <a:bodyPr/>
                    <a:lstStyle/>
                    <a:p>
                      <a:pPr marL="0" marR="0" lvl="0" indent="0" algn="l" rtl="0">
                        <a:lnSpc>
                          <a:spcPct val="107000"/>
                        </a:lnSpc>
                        <a:spcBef>
                          <a:spcPts val="0"/>
                        </a:spcBef>
                        <a:spcAft>
                          <a:spcPts val="0"/>
                        </a:spcAft>
                        <a:buNone/>
                      </a:pPr>
                      <a:r>
                        <a:rPr lang="en-US" sz="1600" u="none" strike="noStrike" cap="none"/>
                        <a:t>layout_gravity</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a:t>Specifies how child views are positioned</a:t>
                      </a:r>
                      <a:endParaRPr sz="1600" u="none" strike="noStrike" cap="none">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7"/>
                  </a:ext>
                </a:extLst>
              </a:tr>
              <a:tr h="0">
                <a:tc>
                  <a:txBody>
                    <a:bodyPr/>
                    <a:lstStyle/>
                    <a:p>
                      <a:pPr marL="0" marR="0" lvl="0" indent="0" algn="l" rtl="0">
                        <a:lnSpc>
                          <a:spcPct val="107000"/>
                        </a:lnSpc>
                        <a:spcBef>
                          <a:spcPts val="0"/>
                        </a:spcBef>
                        <a:spcAft>
                          <a:spcPts val="0"/>
                        </a:spcAft>
                        <a:buNone/>
                      </a:pPr>
                      <a:r>
                        <a:rPr lang="en-US" sz="1600" u="none" strike="noStrike" cap="none"/>
                        <a:t>layout_weight</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dirty="0"/>
                        <a:t>Specifies how much of the extra space in the layout should be ­allocated to the view</a:t>
                      </a:r>
                      <a:endParaRPr sz="1600" u="none" strike="noStrike" cap="none" dirty="0">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8"/>
                  </a:ext>
                </a:extLst>
              </a:tr>
              <a:tr h="264035">
                <a:tc>
                  <a:txBody>
                    <a:bodyPr/>
                    <a:lstStyle/>
                    <a:p>
                      <a:pPr marL="0" marR="0" lvl="0" indent="0" algn="l" rtl="0">
                        <a:lnSpc>
                          <a:spcPct val="107000"/>
                        </a:lnSpc>
                        <a:spcBef>
                          <a:spcPts val="0"/>
                        </a:spcBef>
                        <a:spcAft>
                          <a:spcPts val="0"/>
                        </a:spcAft>
                        <a:buNone/>
                      </a:pPr>
                      <a:r>
                        <a:rPr lang="en-US" sz="1600" u="none" strike="noStrike" cap="none"/>
                        <a:t>layout_x</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a:t>Specifies the x-coordinate of the view or ViewGroup</a:t>
                      </a:r>
                      <a:endParaRPr sz="1600" u="none" strike="noStrike" cap="none">
                        <a:latin typeface="Calibri"/>
                        <a:ea typeface="Calibri"/>
                        <a:cs typeface="Calibri"/>
                        <a:sym typeface="Calibri"/>
                      </a:endParaRPr>
                    </a:p>
                  </a:txBody>
                  <a:tcPr marL="110875" marR="110875" marT="110875" marB="110875"/>
                </a:tc>
                <a:extLst>
                  <a:ext uri="{0D108BD9-81ED-4DB2-BD59-A6C34878D82A}">
                    <a16:rowId xmlns:a16="http://schemas.microsoft.com/office/drawing/2014/main" val="10009"/>
                  </a:ext>
                </a:extLst>
              </a:tr>
              <a:tr h="497817">
                <a:tc>
                  <a:txBody>
                    <a:bodyPr/>
                    <a:lstStyle/>
                    <a:p>
                      <a:pPr marL="0" marR="0" lvl="0" indent="0" algn="l" rtl="0">
                        <a:lnSpc>
                          <a:spcPct val="107000"/>
                        </a:lnSpc>
                        <a:spcBef>
                          <a:spcPts val="0"/>
                        </a:spcBef>
                        <a:spcAft>
                          <a:spcPts val="0"/>
                        </a:spcAft>
                        <a:buNone/>
                      </a:pPr>
                      <a:r>
                        <a:rPr lang="en-US" sz="1600" u="none" strike="noStrike" cap="none"/>
                        <a:t>layout_y</a:t>
                      </a:r>
                      <a:endParaRPr sz="1600" u="none" strike="noStrike" cap="none">
                        <a:latin typeface="Calibri"/>
                        <a:ea typeface="Calibri"/>
                        <a:cs typeface="Calibri"/>
                        <a:sym typeface="Calibri"/>
                      </a:endParaRPr>
                    </a:p>
                  </a:txBody>
                  <a:tcPr marL="110875" marR="110875" marT="110875" marB="110875"/>
                </a:tc>
                <a:tc>
                  <a:txBody>
                    <a:bodyPr/>
                    <a:lstStyle/>
                    <a:p>
                      <a:pPr marL="0" marR="0" lvl="0" indent="0" algn="l" rtl="0">
                        <a:lnSpc>
                          <a:spcPct val="107000"/>
                        </a:lnSpc>
                        <a:spcBef>
                          <a:spcPts val="0"/>
                        </a:spcBef>
                        <a:spcAft>
                          <a:spcPts val="0"/>
                        </a:spcAft>
                        <a:buNone/>
                      </a:pPr>
                      <a:r>
                        <a:rPr lang="en-US" sz="1600" u="none" strike="noStrike" cap="none" dirty="0"/>
                        <a:t>Specifies the y-coordinate of the view or </a:t>
                      </a:r>
                      <a:r>
                        <a:rPr lang="en-US" sz="1600" u="none" strike="noStrike" cap="none" dirty="0" err="1"/>
                        <a:t>ViewGroup</a:t>
                      </a:r>
                      <a:endParaRPr sz="1600" u="none" strike="noStrike" cap="none" dirty="0">
                        <a:latin typeface="Calibri"/>
                        <a:ea typeface="Calibri"/>
                        <a:cs typeface="Calibri"/>
                        <a:sym typeface="Calibri"/>
                      </a:endParaRPr>
                    </a:p>
                  </a:txBody>
                  <a:tcPr marL="110875" marR="110875" marT="110875" marB="110875"/>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cap="none" dirty="0"/>
              <a:t>Units of Measurement</a:t>
            </a:r>
            <a:endParaRPr b="1" dirty="0"/>
          </a:p>
        </p:txBody>
      </p:sp>
      <p:sp>
        <p:nvSpPr>
          <p:cNvPr id="217" name="Google Shape;217;p19"/>
          <p:cNvSpPr txBox="1">
            <a:spLocks noGrp="1"/>
          </p:cNvSpPr>
          <p:nvPr>
            <p:ph idx="1"/>
          </p:nvPr>
        </p:nvSpPr>
        <p:spPr>
          <a:xfrm>
            <a:off x="1097280" y="1825625"/>
            <a:ext cx="100584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ct val="100000"/>
              <a:buNone/>
            </a:pPr>
            <a:r>
              <a:rPr lang="en-US" dirty="0"/>
              <a:t>When specifying the size of an element on an Android UI, you should be aware of the following units of measurement:</a:t>
            </a:r>
            <a:endParaRPr dirty="0"/>
          </a:p>
          <a:p>
            <a:pPr marL="228600" indent="-228600">
              <a:spcBef>
                <a:spcPts val="714"/>
              </a:spcBef>
              <a:spcAft>
                <a:spcPts val="0"/>
              </a:spcAft>
              <a:buFont typeface="Calibri" panose="020F0502020204030204" pitchFamily="34" charset="0"/>
              <a:buChar char="•"/>
            </a:pPr>
            <a:r>
              <a:rPr lang="en-US" dirty="0" err="1"/>
              <a:t>dp</a:t>
            </a:r>
            <a:r>
              <a:rPr lang="en-US" dirty="0"/>
              <a:t>—Density-independent pixel. 1 </a:t>
            </a:r>
            <a:r>
              <a:rPr lang="en-US" dirty="0" err="1"/>
              <a:t>dp</a:t>
            </a:r>
            <a:r>
              <a:rPr lang="en-US" dirty="0"/>
              <a:t> is equivalent to one pixel on a 160dpi(dot per inch/pixel per inch) screen. This is the recommended unit for specifying the dimension of views in your layout. The 160 dpi screen is the baseline density assumed by Android. You can specify either </a:t>
            </a:r>
            <a:r>
              <a:rPr lang="en-US" dirty="0" err="1"/>
              <a:t>dp</a:t>
            </a:r>
            <a:r>
              <a:rPr lang="en-US" dirty="0"/>
              <a:t> or dip when referring to a density-independent pixel.</a:t>
            </a:r>
            <a:endParaRPr dirty="0"/>
          </a:p>
          <a:p>
            <a:pPr marL="228600" indent="-228600">
              <a:spcBef>
                <a:spcPts val="714"/>
              </a:spcBef>
              <a:spcAft>
                <a:spcPts val="0"/>
              </a:spcAft>
              <a:buFont typeface="Calibri" panose="020F0502020204030204" pitchFamily="34" charset="0"/>
              <a:buChar char="•"/>
            </a:pPr>
            <a:r>
              <a:rPr lang="en-US" dirty="0" err="1"/>
              <a:t>sp</a:t>
            </a:r>
            <a:r>
              <a:rPr lang="en-US" dirty="0"/>
              <a:t>—Scale-independent pixel. This is similar to </a:t>
            </a:r>
            <a:r>
              <a:rPr lang="en-US" dirty="0" err="1"/>
              <a:t>dp</a:t>
            </a:r>
            <a:r>
              <a:rPr lang="en-US" dirty="0"/>
              <a:t> and is recommended for specifying font sizes.</a:t>
            </a:r>
            <a:endParaRPr dirty="0"/>
          </a:p>
          <a:p>
            <a:pPr marL="228600" indent="-228600">
              <a:spcBef>
                <a:spcPts val="714"/>
              </a:spcBef>
              <a:spcAft>
                <a:spcPts val="0"/>
              </a:spcAft>
              <a:buFont typeface="Calibri" panose="020F0502020204030204" pitchFamily="34" charset="0"/>
              <a:buChar char="•"/>
            </a:pPr>
            <a:r>
              <a:rPr lang="en-US" dirty="0"/>
              <a:t>pt—Point. A point is defined to be 1/72 of an inch, based on the physical screen size.</a:t>
            </a:r>
            <a:endParaRPr dirty="0"/>
          </a:p>
          <a:p>
            <a:pPr marL="228600" indent="-228600">
              <a:spcBef>
                <a:spcPts val="714"/>
              </a:spcBef>
              <a:spcAft>
                <a:spcPts val="0"/>
              </a:spcAft>
              <a:buFont typeface="Calibri" panose="020F0502020204030204" pitchFamily="34" charset="0"/>
              <a:buChar char="•"/>
            </a:pPr>
            <a:r>
              <a:rPr lang="en-US" dirty="0" err="1"/>
              <a:t>px</a:t>
            </a:r>
            <a:r>
              <a:rPr lang="en-US" dirty="0"/>
              <a:t>—Pixel. Corresponds to actual pixels on the screen. Using this unit is not recommended, as your UI might not render correctly on devices with a different screen resolution.</a:t>
            </a:r>
            <a:endParaRPr dirty="0"/>
          </a:p>
          <a:p>
            <a:pPr marL="228600" lvl="0" indent="-77470" algn="l" rtl="0">
              <a:lnSpc>
                <a:spcPct val="90000"/>
              </a:lnSpc>
              <a:spcBef>
                <a:spcPts val="714"/>
              </a:spcBef>
              <a:spcAft>
                <a:spcPts val="0"/>
              </a:spcAft>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1066800" y="347707"/>
            <a:ext cx="10058400" cy="145075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ct val="100000"/>
              <a:buFont typeface="Cambria"/>
              <a:buNone/>
            </a:pPr>
            <a:r>
              <a:rPr lang="en-US" b="1" dirty="0"/>
              <a:t>Adapting to Display Orientation</a:t>
            </a:r>
          </a:p>
        </p:txBody>
      </p:sp>
      <p:sp>
        <p:nvSpPr>
          <p:cNvPr id="223" name="Google Shape;223;p20"/>
          <p:cNvSpPr txBox="1">
            <a:spLocks noGrp="1"/>
          </p:cNvSpPr>
          <p:nvPr>
            <p:ph idx="1"/>
          </p:nvPr>
        </p:nvSpPr>
        <p:spPr>
          <a:xfrm>
            <a:off x="1227217" y="1797311"/>
            <a:ext cx="9813677" cy="50595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One of the key features of modern smartphones is their ability to switch screen orientation, and Android is no exception.</a:t>
            </a:r>
            <a:endParaRPr dirty="0"/>
          </a:p>
          <a:p>
            <a:pPr marL="228600" lvl="0" indent="-228600" algn="l" rtl="0">
              <a:lnSpc>
                <a:spcPct val="90000"/>
              </a:lnSpc>
              <a:spcBef>
                <a:spcPts val="840"/>
              </a:spcBef>
              <a:spcAft>
                <a:spcPts val="0"/>
              </a:spcAft>
              <a:buSzPts val="2800"/>
              <a:buChar char="•"/>
            </a:pPr>
            <a:r>
              <a:rPr lang="en-US" dirty="0"/>
              <a:t>Android supports two screen orientations: </a:t>
            </a:r>
            <a:r>
              <a:rPr lang="en-US" b="1" dirty="0"/>
              <a:t>portrait</a:t>
            </a:r>
            <a:r>
              <a:rPr lang="en-US" dirty="0"/>
              <a:t> and </a:t>
            </a:r>
            <a:r>
              <a:rPr lang="en-US" b="1" dirty="0"/>
              <a:t>landscape</a:t>
            </a:r>
            <a:r>
              <a:rPr lang="en-US" dirty="0"/>
              <a:t>.</a:t>
            </a:r>
            <a:endParaRPr dirty="0"/>
          </a:p>
          <a:p>
            <a:pPr marL="228600" lvl="0" indent="-228600" algn="l" rtl="0">
              <a:lnSpc>
                <a:spcPct val="90000"/>
              </a:lnSpc>
              <a:spcBef>
                <a:spcPts val="840"/>
              </a:spcBef>
              <a:spcAft>
                <a:spcPts val="0"/>
              </a:spcAft>
              <a:buSzPts val="2800"/>
              <a:buChar char="•"/>
            </a:pPr>
            <a:r>
              <a:rPr lang="en-US" b="1" i="1" dirty="0"/>
              <a:t>When you change the orientation of your Android device, your current activity is destroyed and then re-created.</a:t>
            </a:r>
            <a:endParaRPr b="1" dirty="0"/>
          </a:p>
          <a:p>
            <a:pPr marL="228600" lvl="0" indent="-228600" algn="l" rtl="0">
              <a:lnSpc>
                <a:spcPct val="90000"/>
              </a:lnSpc>
              <a:spcBef>
                <a:spcPts val="840"/>
              </a:spcBef>
              <a:spcAft>
                <a:spcPts val="0"/>
              </a:spcAft>
              <a:buSzPts val="2800"/>
              <a:buChar char="•"/>
            </a:pPr>
            <a:r>
              <a:rPr lang="en-US" dirty="0"/>
              <a:t>By default, when you change the display orientation of your Android device, the current activity automatically redraws its content in the new orientation. </a:t>
            </a:r>
            <a:endParaRPr dirty="0"/>
          </a:p>
          <a:p>
            <a:pPr marL="228600" lvl="0" indent="-228600" algn="l" rtl="0">
              <a:lnSpc>
                <a:spcPct val="90000"/>
              </a:lnSpc>
              <a:spcBef>
                <a:spcPts val="840"/>
              </a:spcBef>
              <a:spcAft>
                <a:spcPts val="0"/>
              </a:spcAft>
              <a:buSzPts val="2800"/>
              <a:buChar char="•"/>
            </a:pPr>
            <a:r>
              <a:rPr lang="en-US" dirty="0"/>
              <a:t>This is because the </a:t>
            </a:r>
            <a:r>
              <a:rPr lang="en-US" dirty="0" err="1"/>
              <a:t>onCreate</a:t>
            </a:r>
            <a:r>
              <a:rPr lang="en-US" dirty="0"/>
              <a:t>() method of the activity is fired whenever there is a change in display orientation.</a:t>
            </a:r>
            <a:endParaRPr dirty="0"/>
          </a:p>
          <a:p>
            <a:pPr marL="228600" lvl="0" indent="-50800" algn="l" rtl="0">
              <a:lnSpc>
                <a:spcPct val="90000"/>
              </a:lnSpc>
              <a:spcBef>
                <a:spcPts val="840"/>
              </a:spcBef>
              <a:spcAft>
                <a:spcPts val="0"/>
              </a:spcAft>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idx="1"/>
          </p:nvPr>
        </p:nvSpPr>
        <p:spPr>
          <a:xfrm>
            <a:off x="1312752" y="1825625"/>
            <a:ext cx="1004104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b="1" dirty="0"/>
              <a:t>Two techniques to handle changes in screen orientation:</a:t>
            </a:r>
            <a:endParaRPr dirty="0"/>
          </a:p>
          <a:p>
            <a:pPr marL="228600" lvl="0" indent="-228600" algn="l" rtl="0">
              <a:lnSpc>
                <a:spcPct val="90000"/>
              </a:lnSpc>
              <a:spcBef>
                <a:spcPts val="840"/>
              </a:spcBef>
              <a:spcAft>
                <a:spcPts val="0"/>
              </a:spcAft>
              <a:buSzPts val="2800"/>
              <a:buChar char="•"/>
            </a:pPr>
            <a:r>
              <a:rPr lang="en-US" b="1" dirty="0"/>
              <a:t>Anchoring </a:t>
            </a:r>
            <a:r>
              <a:rPr lang="en-US" dirty="0"/>
              <a:t>— The easiest way is to “anchor” your views to the four edges of the screen. When the screen orientation changes, the views can anchor neatly to the edges.</a:t>
            </a:r>
            <a:endParaRPr dirty="0"/>
          </a:p>
          <a:p>
            <a:pPr marL="228600" lvl="0" indent="-228600" algn="l" rtl="0">
              <a:lnSpc>
                <a:spcPct val="90000"/>
              </a:lnSpc>
              <a:spcBef>
                <a:spcPts val="840"/>
              </a:spcBef>
              <a:spcAft>
                <a:spcPts val="0"/>
              </a:spcAft>
              <a:buSzPts val="2800"/>
              <a:buChar char="•"/>
            </a:pPr>
            <a:r>
              <a:rPr lang="en-US" b="1" dirty="0"/>
              <a:t>Resizing and repositioning </a:t>
            </a:r>
            <a:r>
              <a:rPr lang="en-US" dirty="0"/>
              <a:t>— The ultimate technique is resizing each and every view according to the current screen orientation. This is achieved by creating separate layouts for each orientation.</a:t>
            </a:r>
            <a:endParaRPr dirty="0"/>
          </a:p>
          <a:p>
            <a:pPr marL="228600" lvl="0" indent="-50800" algn="l" rtl="0">
              <a:lnSpc>
                <a:spcPct val="90000"/>
              </a:lnSpc>
              <a:spcBef>
                <a:spcPts val="840"/>
              </a:spcBef>
              <a:spcAft>
                <a:spcPts val="0"/>
              </a:spcAft>
              <a:buSzPts val="2800"/>
              <a:buNone/>
            </a:pPr>
            <a:endParaRPr dirty="0"/>
          </a:p>
        </p:txBody>
      </p:sp>
      <p:sp>
        <p:nvSpPr>
          <p:cNvPr id="2" name="Google Shape;222;p20">
            <a:extLst>
              <a:ext uri="{FF2B5EF4-FFF2-40B4-BE49-F238E27FC236}">
                <a16:creationId xmlns:a16="http://schemas.microsoft.com/office/drawing/2014/main" id="{E1981837-7A03-4875-4FD3-A668C117A272}"/>
              </a:ext>
            </a:extLst>
          </p:cNvPr>
          <p:cNvSpPr txBox="1">
            <a:spLocks noGrp="1"/>
          </p:cNvSpPr>
          <p:nvPr>
            <p:ph type="title"/>
          </p:nvPr>
        </p:nvSpPr>
        <p:spPr>
          <a:xfrm>
            <a:off x="1066800" y="347707"/>
            <a:ext cx="10058400" cy="145075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ct val="100000"/>
              <a:buFont typeface="Cambria"/>
              <a:buNone/>
            </a:pPr>
            <a:r>
              <a:rPr lang="en-US" b="1" dirty="0"/>
              <a:t>Adapting to Display Orientation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1204111" y="335243"/>
            <a:ext cx="10058400" cy="140601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Anchoring Views</a:t>
            </a:r>
            <a:endParaRPr b="1" dirty="0"/>
          </a:p>
        </p:txBody>
      </p:sp>
      <p:sp>
        <p:nvSpPr>
          <p:cNvPr id="234" name="Google Shape;234;p22"/>
          <p:cNvSpPr txBox="1">
            <a:spLocks noGrp="1"/>
          </p:cNvSpPr>
          <p:nvPr>
            <p:ph idx="1"/>
          </p:nvPr>
        </p:nvSpPr>
        <p:spPr>
          <a:xfrm>
            <a:off x="1204111" y="1741253"/>
            <a:ext cx="10987889" cy="4203983"/>
          </a:xfrm>
          <a:prstGeom prst="rect">
            <a:avLst/>
          </a:prstGeom>
          <a:noFill/>
          <a:ln>
            <a:noFill/>
          </a:ln>
        </p:spPr>
        <p:txBody>
          <a:bodyPr spcFirstLastPara="1" wrap="square" lIns="91425" tIns="45700" rIns="91425" bIns="45700" anchor="t" anchorCtr="0">
            <a:normAutofit/>
          </a:bodyPr>
          <a:lstStyle/>
          <a:p>
            <a:pPr marL="228600" indent="-228600">
              <a:lnSpc>
                <a:spcPct val="100000"/>
              </a:lnSpc>
              <a:spcBef>
                <a:spcPts val="714"/>
              </a:spcBef>
              <a:spcAft>
                <a:spcPts val="0"/>
              </a:spcAft>
              <a:buFont typeface="Calibri" panose="020F0502020204030204" pitchFamily="34" charset="0"/>
              <a:buChar char="•"/>
            </a:pPr>
            <a:r>
              <a:rPr lang="en-US" dirty="0"/>
              <a:t>Anchoring can be easily achieved by using Relative Layout. The following attributes can be found in the various views used in anchoring views.</a:t>
            </a:r>
          </a:p>
          <a:p>
            <a:pPr marL="521208" lvl="1" indent="-228600">
              <a:lnSpc>
                <a:spcPct val="100000"/>
              </a:lnSpc>
              <a:spcBef>
                <a:spcPts val="714"/>
              </a:spcBef>
              <a:spcAft>
                <a:spcPts val="0"/>
              </a:spcAft>
              <a:buFont typeface="Calibri" panose="020F0502020204030204" pitchFamily="34" charset="0"/>
              <a:buChar char="•"/>
            </a:pPr>
            <a:r>
              <a:rPr lang="en-US" dirty="0" err="1"/>
              <a:t>layout_alignParentTop</a:t>
            </a:r>
            <a:r>
              <a:rPr lang="en-US" dirty="0"/>
              <a:t> — Aligns the view to the top of the parent view</a:t>
            </a:r>
          </a:p>
          <a:p>
            <a:pPr marL="521208" lvl="1" indent="-228600">
              <a:lnSpc>
                <a:spcPct val="100000"/>
              </a:lnSpc>
              <a:spcBef>
                <a:spcPts val="714"/>
              </a:spcBef>
              <a:spcAft>
                <a:spcPts val="0"/>
              </a:spcAft>
              <a:buFont typeface="Calibri" panose="020F0502020204030204" pitchFamily="34" charset="0"/>
              <a:buChar char="•"/>
            </a:pPr>
            <a:r>
              <a:rPr lang="en-US" dirty="0" err="1"/>
              <a:t>layout_alignParentBottom</a:t>
            </a:r>
            <a:r>
              <a:rPr lang="en-US" dirty="0"/>
              <a:t> — Aligns the view to the bottom of the parent view</a:t>
            </a:r>
          </a:p>
          <a:p>
            <a:pPr marL="521208" lvl="1" indent="-228600">
              <a:lnSpc>
                <a:spcPct val="100000"/>
              </a:lnSpc>
              <a:spcBef>
                <a:spcPts val="714"/>
              </a:spcBef>
              <a:spcAft>
                <a:spcPts val="0"/>
              </a:spcAft>
              <a:buFont typeface="Calibri" panose="020F0502020204030204" pitchFamily="34" charset="0"/>
              <a:buChar char="•"/>
            </a:pPr>
            <a:r>
              <a:rPr lang="en-US" dirty="0" err="1"/>
              <a:t>layout_centerVertical</a:t>
            </a:r>
            <a:r>
              <a:rPr lang="en-US" dirty="0"/>
              <a:t> — Centers the view  vertically within its parent view</a:t>
            </a:r>
          </a:p>
          <a:p>
            <a:pPr marL="521208" lvl="1" indent="-228600">
              <a:lnSpc>
                <a:spcPct val="100000"/>
              </a:lnSpc>
              <a:spcBef>
                <a:spcPts val="714"/>
              </a:spcBef>
              <a:spcAft>
                <a:spcPts val="0"/>
              </a:spcAft>
              <a:buFont typeface="Calibri" panose="020F0502020204030204" pitchFamily="34" charset="0"/>
              <a:buChar char="•"/>
            </a:pPr>
            <a:r>
              <a:rPr lang="en-US" dirty="0" err="1"/>
              <a:t>layout_centerHorizontal</a:t>
            </a:r>
            <a:r>
              <a:rPr lang="en-US" dirty="0"/>
              <a:t> — Centers the view horizontally within its parent view</a:t>
            </a:r>
          </a:p>
          <a:p>
            <a:pPr marL="521208" lvl="1" indent="-228600">
              <a:lnSpc>
                <a:spcPct val="100000"/>
              </a:lnSpc>
              <a:spcBef>
                <a:spcPts val="714"/>
              </a:spcBef>
              <a:spcAft>
                <a:spcPts val="0"/>
              </a:spcAft>
              <a:buFont typeface="Calibri" panose="020F0502020204030204" pitchFamily="34" charset="0"/>
              <a:buChar char="•"/>
            </a:pPr>
            <a:r>
              <a:rPr lang="en-US" dirty="0" err="1"/>
              <a:t>layout_alignParentLeft</a:t>
            </a:r>
            <a:r>
              <a:rPr lang="en-US" dirty="0"/>
              <a:t> — Aligns the view to  the left of the parent view</a:t>
            </a:r>
          </a:p>
          <a:p>
            <a:pPr marL="521208" lvl="1" indent="-228600">
              <a:lnSpc>
                <a:spcPct val="100000"/>
              </a:lnSpc>
              <a:spcBef>
                <a:spcPts val="714"/>
              </a:spcBef>
              <a:spcAft>
                <a:spcPts val="0"/>
              </a:spcAft>
              <a:buFont typeface="Calibri" panose="020F0502020204030204" pitchFamily="34" charset="0"/>
              <a:buChar char="•"/>
            </a:pPr>
            <a:r>
              <a:rPr lang="en-US" dirty="0" err="1"/>
              <a:t>layout_alignParentRight</a:t>
            </a:r>
            <a:r>
              <a:rPr lang="en-US" dirty="0"/>
              <a:t> — Aligns the view to the right of the parent view</a:t>
            </a:r>
          </a:p>
          <a:p>
            <a:pPr marL="228600" indent="-228600">
              <a:lnSpc>
                <a:spcPct val="100000"/>
              </a:lnSpc>
              <a:spcBef>
                <a:spcPts val="714"/>
              </a:spcBef>
              <a:spcAft>
                <a:spcPts val="0"/>
              </a:spcAft>
              <a:buFont typeface="Calibri" panose="020F0502020204030204" pitchFamily="34" charset="0"/>
              <a:buChar char="•"/>
            </a:pPr>
            <a:r>
              <a:rPr lang="en-US" dirty="0"/>
              <a:t>Anchoring can be easily achieved by using Constraint Layout in UI.</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4" descr="Image described by surrounding text."/>
          <p:cNvPicPr preferRelativeResize="0"/>
          <p:nvPr/>
        </p:nvPicPr>
        <p:blipFill rotWithShape="1">
          <a:blip r:embed="rId3">
            <a:alphaModFix/>
          </a:blip>
          <a:srcRect/>
          <a:stretch/>
        </p:blipFill>
        <p:spPr>
          <a:xfrm>
            <a:off x="630028" y="984616"/>
            <a:ext cx="2638928" cy="4423750"/>
          </a:xfrm>
          <a:prstGeom prst="rect">
            <a:avLst/>
          </a:prstGeom>
          <a:noFill/>
          <a:ln>
            <a:noFill/>
          </a:ln>
        </p:spPr>
      </p:pic>
      <p:pic>
        <p:nvPicPr>
          <p:cNvPr id="247" name="Google Shape;247;p24" descr="Image described by surrounding text."/>
          <p:cNvPicPr preferRelativeResize="0"/>
          <p:nvPr/>
        </p:nvPicPr>
        <p:blipFill rotWithShape="1">
          <a:blip r:embed="rId4">
            <a:alphaModFix/>
          </a:blip>
          <a:srcRect/>
          <a:stretch/>
        </p:blipFill>
        <p:spPr>
          <a:xfrm>
            <a:off x="5097453" y="2755184"/>
            <a:ext cx="4781629" cy="2469800"/>
          </a:xfrm>
          <a:prstGeom prst="rect">
            <a:avLst/>
          </a:prstGeom>
          <a:noFill/>
          <a:ln>
            <a:noFill/>
          </a:ln>
        </p:spPr>
      </p:pic>
      <p:sp>
        <p:nvSpPr>
          <p:cNvPr id="248" name="Google Shape;248;p24"/>
          <p:cNvSpPr txBox="1"/>
          <p:nvPr/>
        </p:nvSpPr>
        <p:spPr>
          <a:xfrm>
            <a:off x="3959158" y="984616"/>
            <a:ext cx="7197408" cy="156962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1">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When the screen orientation changes to landscape mode, the four buttons are aligned to the four edges of the screen and the center button is centered in the middle of the screen with its width fully stretched.</a:t>
            </a:r>
            <a:endParaRPr sz="24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ct val="100000"/>
              <a:buFont typeface="Cambria"/>
              <a:buNone/>
            </a:pPr>
            <a:r>
              <a:rPr lang="en-US" b="1" dirty="0"/>
              <a:t>Resizing and Repositioning</a:t>
            </a:r>
            <a:endParaRPr b="1" dirty="0"/>
          </a:p>
        </p:txBody>
      </p:sp>
      <p:sp>
        <p:nvSpPr>
          <p:cNvPr id="254" name="Google Shape;254;p25"/>
          <p:cNvSpPr txBox="1">
            <a:spLocks noGrp="1"/>
          </p:cNvSpPr>
          <p:nvPr>
            <p:ph idx="1"/>
          </p:nvPr>
        </p:nvSpPr>
        <p:spPr>
          <a:xfrm>
            <a:off x="1196502" y="1845734"/>
            <a:ext cx="9533107" cy="40233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Apart from anchoring your views to the four edges of the screen, an easier way to customize the UI based on screen orientation is to create a separate res/layout folder containing the XML files for the UI of each orientation. </a:t>
            </a:r>
            <a:endParaRPr dirty="0"/>
          </a:p>
          <a:p>
            <a:pPr marL="228600" lvl="0" indent="-228600" algn="l" rtl="0">
              <a:lnSpc>
                <a:spcPct val="90000"/>
              </a:lnSpc>
              <a:spcBef>
                <a:spcPts val="840"/>
              </a:spcBef>
              <a:spcAft>
                <a:spcPts val="0"/>
              </a:spcAft>
              <a:buSzPts val="2800"/>
              <a:buChar char="•"/>
            </a:pPr>
            <a:r>
              <a:rPr lang="en-US" dirty="0"/>
              <a:t>To support landscape mode, you can create a new folder in the res folder and name it as layout-land (representing landscape).   </a:t>
            </a:r>
          </a:p>
          <a:p>
            <a:pPr marL="228600" lvl="0" indent="-228600" algn="l" rtl="0">
              <a:lnSpc>
                <a:spcPct val="90000"/>
              </a:lnSpc>
              <a:spcBef>
                <a:spcPts val="840"/>
              </a:spcBef>
              <a:spcAft>
                <a:spcPts val="0"/>
              </a:spcAft>
              <a:buSzPts val="2800"/>
              <a:buChar char="•"/>
            </a:pPr>
            <a:r>
              <a:rPr lang="en-US" dirty="0"/>
              <a:t>The main.xml file contained within the layout folder defines the UI for the activity in portrait mode, whereas the main.xml file in the layout-land folder defines the UI in landscape mode.</a:t>
            </a:r>
            <a:endParaRPr dirty="0"/>
          </a:p>
          <a:p>
            <a:pPr marL="228600" lvl="0" indent="-50800" algn="l" rtl="0">
              <a:lnSpc>
                <a:spcPct val="90000"/>
              </a:lnSpc>
              <a:spcBef>
                <a:spcPts val="840"/>
              </a:spcBef>
              <a:spcAft>
                <a:spcPts val="0"/>
              </a:spcAft>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1158844" y="474054"/>
            <a:ext cx="11082196"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ct val="100000"/>
              <a:buFont typeface="Cambria"/>
              <a:buNone/>
            </a:pPr>
            <a:r>
              <a:rPr lang="en-US" sz="4000" b="1" dirty="0"/>
              <a:t>Managing Changes to Screen Orientation</a:t>
            </a:r>
          </a:p>
        </p:txBody>
      </p:sp>
      <p:sp>
        <p:nvSpPr>
          <p:cNvPr id="260" name="Google Shape;260;p26"/>
          <p:cNvSpPr txBox="1">
            <a:spLocks noGrp="1"/>
          </p:cNvSpPr>
          <p:nvPr>
            <p:ph idx="1"/>
          </p:nvPr>
        </p:nvSpPr>
        <p:spPr>
          <a:xfrm>
            <a:off x="1158844" y="1799617"/>
            <a:ext cx="10757539" cy="44844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842"/>
              </a:spcBef>
              <a:spcAft>
                <a:spcPts val="0"/>
              </a:spcAft>
              <a:buSzPct val="100000"/>
              <a:buNone/>
            </a:pPr>
            <a:r>
              <a:rPr lang="en-US" sz="1800" b="1" dirty="0"/>
              <a:t>An activity goes through the following stages during change in screen orientation - </a:t>
            </a:r>
            <a:endParaRPr sz="1800" b="1" dirty="0"/>
          </a:p>
          <a:p>
            <a:pPr marL="228600" lvl="0" indent="-228600">
              <a:spcBef>
                <a:spcPts val="842"/>
              </a:spcBef>
              <a:spcAft>
                <a:spcPts val="0"/>
              </a:spcAft>
              <a:buFont typeface="Calibri" panose="020F0502020204030204" pitchFamily="34" charset="0"/>
              <a:buChar char="•"/>
            </a:pPr>
            <a:r>
              <a:rPr lang="en-US" sz="1800" dirty="0"/>
              <a:t>When the device changes orientation, the activity is destroyed: i.e., the following methods are executed: </a:t>
            </a:r>
            <a:endParaRPr sz="1800" dirty="0"/>
          </a:p>
          <a:p>
            <a:pPr marL="578358" lvl="1" indent="-285750">
              <a:spcBef>
                <a:spcPts val="842"/>
              </a:spcBef>
              <a:spcAft>
                <a:spcPts val="0"/>
              </a:spcAft>
              <a:buSzPct val="100000"/>
              <a:buFont typeface="Wingdings" panose="05000000000000000000" pitchFamily="2" charset="2"/>
              <a:buChar char="Ø"/>
            </a:pPr>
            <a:r>
              <a:rPr lang="en-US" sz="1600" dirty="0"/>
              <a:t> </a:t>
            </a:r>
            <a:r>
              <a:rPr lang="en-US" sz="1600" dirty="0" err="1"/>
              <a:t>onPause</a:t>
            </a:r>
            <a:r>
              <a:rPr lang="en-US" sz="1600" dirty="0"/>
              <a:t>()</a:t>
            </a:r>
            <a:endParaRPr sz="1600" dirty="0"/>
          </a:p>
          <a:p>
            <a:pPr marL="578358" lvl="1" indent="-285750">
              <a:spcBef>
                <a:spcPts val="842"/>
              </a:spcBef>
              <a:spcAft>
                <a:spcPts val="0"/>
              </a:spcAft>
              <a:buSzPct val="100000"/>
              <a:buFont typeface="Wingdings" panose="05000000000000000000" pitchFamily="2" charset="2"/>
              <a:buChar char="Ø"/>
            </a:pPr>
            <a:r>
              <a:rPr lang="en-US" sz="1600" dirty="0"/>
              <a:t> </a:t>
            </a:r>
            <a:r>
              <a:rPr lang="en-US" sz="1600" dirty="0" err="1"/>
              <a:t>onStop</a:t>
            </a:r>
            <a:r>
              <a:rPr lang="en-US" sz="1600" dirty="0"/>
              <a:t>()</a:t>
            </a:r>
            <a:endParaRPr sz="1600" dirty="0"/>
          </a:p>
          <a:p>
            <a:pPr marL="578358" lvl="1" indent="-285750">
              <a:spcBef>
                <a:spcPts val="842"/>
              </a:spcBef>
              <a:spcAft>
                <a:spcPts val="0"/>
              </a:spcAft>
              <a:buSzPct val="100000"/>
              <a:buFont typeface="Wingdings" panose="05000000000000000000" pitchFamily="2" charset="2"/>
              <a:buChar char="Ø"/>
            </a:pPr>
            <a:r>
              <a:rPr lang="en-US" sz="1600" dirty="0"/>
              <a:t> </a:t>
            </a:r>
            <a:r>
              <a:rPr lang="en-US" sz="1600" dirty="0" err="1"/>
              <a:t>onDestroy</a:t>
            </a:r>
            <a:r>
              <a:rPr lang="en-US" sz="1600" dirty="0"/>
              <a:t>()</a:t>
            </a:r>
            <a:endParaRPr sz="1600" dirty="0"/>
          </a:p>
          <a:p>
            <a:pPr marL="228600" indent="-228600">
              <a:spcBef>
                <a:spcPts val="842"/>
              </a:spcBef>
              <a:spcAft>
                <a:spcPts val="0"/>
              </a:spcAft>
              <a:buFont typeface="Calibri" panose="020F0502020204030204" pitchFamily="34" charset="0"/>
              <a:buChar char="•"/>
            </a:pPr>
            <a:r>
              <a:rPr lang="en-US" sz="1800" dirty="0"/>
              <a:t>It is then re-created: i.e., the following methods executed:</a:t>
            </a:r>
            <a:endParaRPr sz="1800" dirty="0"/>
          </a:p>
          <a:p>
            <a:pPr marL="578358" lvl="1" indent="-285750">
              <a:spcBef>
                <a:spcPts val="842"/>
              </a:spcBef>
              <a:spcAft>
                <a:spcPts val="0"/>
              </a:spcAft>
              <a:buSzPct val="100000"/>
              <a:buFont typeface="Wingdings" panose="05000000000000000000" pitchFamily="2" charset="2"/>
              <a:buChar char="Ø"/>
            </a:pPr>
            <a:r>
              <a:rPr lang="en-US" sz="1600" dirty="0" err="1"/>
              <a:t>onCreate</a:t>
            </a:r>
            <a:r>
              <a:rPr lang="en-US" sz="1600" dirty="0"/>
              <a:t>()</a:t>
            </a:r>
            <a:endParaRPr sz="1600" dirty="0"/>
          </a:p>
          <a:p>
            <a:pPr marL="578358" lvl="1" indent="-285750">
              <a:spcBef>
                <a:spcPts val="842"/>
              </a:spcBef>
              <a:spcAft>
                <a:spcPts val="0"/>
              </a:spcAft>
              <a:buSzPct val="100000"/>
              <a:buFont typeface="Wingdings" panose="05000000000000000000" pitchFamily="2" charset="2"/>
              <a:buChar char="Ø"/>
            </a:pPr>
            <a:r>
              <a:rPr lang="en-US" sz="1600" dirty="0" err="1"/>
              <a:t>onStart</a:t>
            </a:r>
            <a:r>
              <a:rPr lang="en-US" sz="1600" dirty="0"/>
              <a:t>()</a:t>
            </a:r>
            <a:endParaRPr sz="1600" dirty="0"/>
          </a:p>
          <a:p>
            <a:pPr marL="578358" lvl="1" indent="-285750">
              <a:spcBef>
                <a:spcPts val="842"/>
              </a:spcBef>
              <a:spcAft>
                <a:spcPts val="0"/>
              </a:spcAft>
              <a:buSzPct val="100000"/>
              <a:buFont typeface="Wingdings" panose="05000000000000000000" pitchFamily="2" charset="2"/>
              <a:buChar char="Ø"/>
            </a:pPr>
            <a:r>
              <a:rPr lang="en-US" sz="1600" dirty="0" err="1"/>
              <a:t>onResume</a:t>
            </a:r>
            <a:r>
              <a:rPr lang="en-US" sz="1600" dirty="0"/>
              <a:t>()</a:t>
            </a:r>
          </a:p>
          <a:p>
            <a:pPr marL="228600" lvl="0" indent="-228600" algn="l" rtl="0">
              <a:lnSpc>
                <a:spcPct val="90000"/>
              </a:lnSpc>
              <a:spcBef>
                <a:spcPts val="842"/>
              </a:spcBef>
              <a:spcAft>
                <a:spcPts val="0"/>
              </a:spcAft>
              <a:buSzPct val="100000"/>
              <a:buChar char="•"/>
            </a:pPr>
            <a:r>
              <a:rPr lang="en-US" sz="1800" dirty="0"/>
              <a:t>It is important to understand this behavior to preserve the state of your activity before it changes orientation.</a:t>
            </a:r>
          </a:p>
          <a:p>
            <a:pPr marL="228600" lvl="0" indent="-77470" algn="l" rtl="0">
              <a:lnSpc>
                <a:spcPct val="90000"/>
              </a:lnSpc>
              <a:spcBef>
                <a:spcPts val="714"/>
              </a:spcBef>
              <a:spcAft>
                <a:spcPts val="0"/>
              </a:spcAft>
              <a:buSzPct val="100000"/>
              <a:buNone/>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3" name="Google Shape;103;p2"/>
          <p:cNvPicPr preferRelativeResize="0"/>
          <p:nvPr/>
        </p:nvPicPr>
        <p:blipFill rotWithShape="1">
          <a:blip r:embed="rId3">
            <a:alphaModFix/>
          </a:blip>
          <a:srcRect/>
          <a:stretch/>
        </p:blipFill>
        <p:spPr>
          <a:xfrm>
            <a:off x="9765874" y="1743926"/>
            <a:ext cx="2241302" cy="2990323"/>
          </a:xfrm>
          <a:prstGeom prst="rect">
            <a:avLst/>
          </a:prstGeom>
          <a:noFill/>
          <a:ln>
            <a:noFill/>
          </a:ln>
        </p:spPr>
      </p:pic>
      <p:sp>
        <p:nvSpPr>
          <p:cNvPr id="101" name="Google Shape;101;p2"/>
          <p:cNvSpPr txBox="1">
            <a:spLocks noGrp="1"/>
          </p:cNvSpPr>
          <p:nvPr>
            <p:ph type="title"/>
          </p:nvPr>
        </p:nvSpPr>
        <p:spPr>
          <a:xfrm>
            <a:off x="1203100" y="418363"/>
            <a:ext cx="9029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Components of the Screen</a:t>
            </a:r>
            <a:endParaRPr b="1" dirty="0"/>
          </a:p>
        </p:txBody>
      </p:sp>
      <p:sp>
        <p:nvSpPr>
          <p:cNvPr id="102" name="Google Shape;102;p2"/>
          <p:cNvSpPr txBox="1">
            <a:spLocks noGrp="1"/>
          </p:cNvSpPr>
          <p:nvPr>
            <p:ph idx="1"/>
          </p:nvPr>
        </p:nvSpPr>
        <p:spPr>
          <a:xfrm>
            <a:off x="1203100" y="1743926"/>
            <a:ext cx="8932159" cy="44026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sz="3200" b="1" dirty="0"/>
              <a:t>View</a:t>
            </a:r>
            <a:endParaRPr sz="2400" dirty="0"/>
          </a:p>
          <a:p>
            <a:pPr marL="228600" lvl="0" indent="-228600" rtl="0">
              <a:lnSpc>
                <a:spcPct val="90000"/>
              </a:lnSpc>
              <a:spcBef>
                <a:spcPts val="720"/>
              </a:spcBef>
              <a:spcAft>
                <a:spcPts val="0"/>
              </a:spcAft>
              <a:buSzPts val="2400"/>
              <a:buChar char="•"/>
            </a:pPr>
            <a:r>
              <a:rPr lang="en-US" sz="2400" dirty="0"/>
              <a:t>A View is defined as the user interface which is used to create interactive UI components such as </a:t>
            </a:r>
            <a:r>
              <a:rPr lang="en-US" sz="2400" dirty="0" err="1"/>
              <a:t>TextView</a:t>
            </a:r>
            <a:r>
              <a:rPr lang="en-US" sz="2400" dirty="0"/>
              <a:t>, </a:t>
            </a:r>
            <a:r>
              <a:rPr lang="en-US" sz="2400" dirty="0" err="1"/>
              <a:t>ImageView</a:t>
            </a:r>
            <a:r>
              <a:rPr lang="en-US" sz="2400" dirty="0"/>
              <a:t>, </a:t>
            </a:r>
            <a:r>
              <a:rPr lang="en-US" sz="2400" dirty="0" err="1"/>
              <a:t>EditText</a:t>
            </a:r>
            <a:r>
              <a:rPr lang="en-US" sz="2400" dirty="0"/>
              <a:t>, </a:t>
            </a:r>
            <a:r>
              <a:rPr lang="en-US" sz="2400" dirty="0" err="1"/>
              <a:t>RadioButton</a:t>
            </a:r>
            <a:r>
              <a:rPr lang="en-US" sz="2400" dirty="0"/>
              <a:t>, etc.</a:t>
            </a:r>
          </a:p>
          <a:p>
            <a:pPr marL="228600" indent="-228600">
              <a:spcBef>
                <a:spcPts val="720"/>
              </a:spcBef>
              <a:spcAft>
                <a:spcPts val="0"/>
              </a:spcAft>
              <a:buSzPts val="2400"/>
              <a:buFont typeface="Calibri" panose="020F0502020204030204" pitchFamily="34" charset="0"/>
              <a:buChar char="•"/>
            </a:pPr>
            <a:endParaRPr lang="en-US" sz="2400" dirty="0"/>
          </a:p>
          <a:p>
            <a:pPr marL="228600" indent="-228600">
              <a:spcBef>
                <a:spcPts val="720"/>
              </a:spcBef>
              <a:spcAft>
                <a:spcPts val="0"/>
              </a:spcAft>
              <a:buSzPts val="2400"/>
              <a:buFont typeface="Calibri" panose="020F0502020204030204" pitchFamily="34" charset="0"/>
              <a:buChar char="•"/>
            </a:pPr>
            <a:r>
              <a:rPr lang="en-US" sz="2400" dirty="0"/>
              <a:t>A view occupies a rectangular area on the screen and is responsible for drawing and event handling. They are generally called Widgets.</a:t>
            </a:r>
            <a:endParaRPr dirty="0"/>
          </a:p>
          <a:p>
            <a:pPr marL="228600" indent="-228600">
              <a:spcBef>
                <a:spcPts val="720"/>
              </a:spcBef>
              <a:spcAft>
                <a:spcPts val="0"/>
              </a:spcAft>
              <a:buSzPts val="2400"/>
              <a:buFont typeface="Calibri" panose="020F0502020204030204" pitchFamily="34" charset="0"/>
              <a:buChar char="•"/>
            </a:pPr>
            <a:endParaRPr lang="en-US" sz="2400" dirty="0"/>
          </a:p>
          <a:p>
            <a:pPr marL="228600" indent="-228600">
              <a:spcBef>
                <a:spcPts val="720"/>
              </a:spcBef>
              <a:spcAft>
                <a:spcPts val="0"/>
              </a:spcAft>
              <a:buSzPts val="2400"/>
              <a:buFont typeface="Calibri" panose="020F0502020204030204" pitchFamily="34" charset="0"/>
              <a:buChar char="•"/>
            </a:pPr>
            <a:r>
              <a:rPr lang="en-US" sz="2400" dirty="0"/>
              <a:t>The basic building block for user interface is a View object which is created from the </a:t>
            </a:r>
            <a:r>
              <a:rPr lang="en-US" sz="2400" b="1" dirty="0"/>
              <a:t>View class (android.view.View)</a:t>
            </a:r>
          </a:p>
          <a:p>
            <a:pPr marL="228600" lvl="0" indent="-228600" rtl="0">
              <a:lnSpc>
                <a:spcPct val="90000"/>
              </a:lnSpc>
              <a:spcBef>
                <a:spcPts val="720"/>
              </a:spcBef>
              <a:spcAft>
                <a:spcPts val="0"/>
              </a:spcAft>
              <a:buSzPts val="2400"/>
              <a:buChar char="•"/>
            </a:pPr>
            <a:endParaRPr lang="en-US" dirty="0"/>
          </a:p>
          <a:p>
            <a:pPr marL="228600" lvl="0" indent="-76200" algn="l" rtl="0">
              <a:lnSpc>
                <a:spcPct val="90000"/>
              </a:lnSpc>
              <a:spcBef>
                <a:spcPts val="720"/>
              </a:spcBef>
              <a:spcAft>
                <a:spcPts val="0"/>
              </a:spcAft>
              <a:buSzPts val="2400"/>
              <a:buNone/>
            </a:pPr>
            <a:endParaRPr sz="2400" b="1" dirty="0"/>
          </a:p>
          <a:p>
            <a:pPr marL="228600" lvl="0" indent="-50800" algn="l" rtl="0">
              <a:lnSpc>
                <a:spcPct val="90000"/>
              </a:lnSpc>
              <a:spcBef>
                <a:spcPts val="840"/>
              </a:spcBef>
              <a:spcAft>
                <a:spcPts val="0"/>
              </a:spcAft>
              <a:buSzPts val="2800"/>
              <a:buNone/>
            </a:pPr>
            <a:endParaRPr dirty="0"/>
          </a:p>
          <a:p>
            <a:pPr marL="228600" lvl="0" indent="-50800" algn="l" rtl="0">
              <a:lnSpc>
                <a:spcPct val="90000"/>
              </a:lnSpc>
              <a:spcBef>
                <a:spcPts val="840"/>
              </a:spcBef>
              <a:spcAft>
                <a:spcPts val="0"/>
              </a:spcAft>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idx="1"/>
          </p:nvPr>
        </p:nvSpPr>
        <p:spPr>
          <a:xfrm>
            <a:off x="1165329" y="1799617"/>
            <a:ext cx="10607644" cy="389106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777"/>
              </a:spcBef>
              <a:spcAft>
                <a:spcPts val="0"/>
              </a:spcAft>
              <a:buSzPct val="100000"/>
              <a:buChar char="•"/>
            </a:pPr>
            <a:r>
              <a:rPr lang="en-US" dirty="0"/>
              <a:t>For example, your activity might have variables containing values needed for some calculations in the activity. For any activity, you should save the state in the </a:t>
            </a:r>
            <a:r>
              <a:rPr lang="en-US" dirty="0" err="1"/>
              <a:t>onPause</a:t>
            </a:r>
            <a:r>
              <a:rPr lang="en-US" dirty="0"/>
              <a:t>() method, which is fired every time the activity changes orientation. </a:t>
            </a:r>
          </a:p>
          <a:p>
            <a:pPr marL="228600" lvl="0" indent="-228600" algn="l" rtl="0">
              <a:lnSpc>
                <a:spcPct val="90000"/>
              </a:lnSpc>
              <a:spcBef>
                <a:spcPts val="777"/>
              </a:spcBef>
              <a:spcAft>
                <a:spcPts val="0"/>
              </a:spcAft>
              <a:buSzPct val="100000"/>
              <a:buChar char="•"/>
            </a:pPr>
            <a:r>
              <a:rPr lang="en-US" dirty="0"/>
              <a:t>Another important behavior to understand is that only views that are named (via the </a:t>
            </a:r>
            <a:r>
              <a:rPr lang="en-US" dirty="0" err="1"/>
              <a:t>android:id</a:t>
            </a:r>
            <a:r>
              <a:rPr lang="en-US" dirty="0"/>
              <a:t> attribute) in an activity have their state persisted when the activity they are contained in is destroyed. </a:t>
            </a:r>
            <a:endParaRPr dirty="0"/>
          </a:p>
          <a:p>
            <a:pPr marL="228600" lvl="0" indent="-228600" algn="l" rtl="0">
              <a:lnSpc>
                <a:spcPct val="90000"/>
              </a:lnSpc>
              <a:spcBef>
                <a:spcPts val="777"/>
              </a:spcBef>
              <a:spcAft>
                <a:spcPts val="0"/>
              </a:spcAft>
              <a:buSzPct val="100000"/>
              <a:buChar char="•"/>
            </a:pPr>
            <a:r>
              <a:rPr lang="en-US" dirty="0"/>
              <a:t>For example, the user might change orientation while entering some text into an </a:t>
            </a:r>
            <a:r>
              <a:rPr lang="en-US" dirty="0" err="1"/>
              <a:t>EditText</a:t>
            </a:r>
            <a:r>
              <a:rPr lang="en-US" dirty="0"/>
              <a:t> view. When this happens, any text inside the </a:t>
            </a:r>
            <a:r>
              <a:rPr lang="en-US" dirty="0" err="1"/>
              <a:t>EditText</a:t>
            </a:r>
            <a:r>
              <a:rPr lang="en-US" dirty="0"/>
              <a:t> view is persisted and restored automatically when the activity is re-created. </a:t>
            </a:r>
            <a:endParaRPr dirty="0"/>
          </a:p>
          <a:p>
            <a:pPr marL="228600" lvl="0" indent="-228600" algn="l" rtl="0">
              <a:lnSpc>
                <a:spcPct val="90000"/>
              </a:lnSpc>
              <a:spcBef>
                <a:spcPts val="777"/>
              </a:spcBef>
              <a:spcAft>
                <a:spcPts val="0"/>
              </a:spcAft>
              <a:buSzPct val="100000"/>
              <a:buChar char="•"/>
            </a:pPr>
            <a:r>
              <a:rPr lang="en-US" dirty="0"/>
              <a:t>Conversely, if you do not name the </a:t>
            </a:r>
            <a:r>
              <a:rPr lang="en-US" dirty="0" err="1"/>
              <a:t>EditText</a:t>
            </a:r>
            <a:r>
              <a:rPr lang="en-US" dirty="0"/>
              <a:t> view using the </a:t>
            </a:r>
            <a:r>
              <a:rPr lang="en-US" dirty="0" err="1"/>
              <a:t>android:id</a:t>
            </a:r>
            <a:r>
              <a:rPr lang="en-US" dirty="0"/>
              <a:t> attribute, the activity isn't able to persist the text currently contained within it.</a:t>
            </a:r>
            <a:endParaRPr dirty="0"/>
          </a:p>
          <a:p>
            <a:pPr marL="228600" lvl="0" indent="-64135" algn="l" rtl="0">
              <a:lnSpc>
                <a:spcPct val="90000"/>
              </a:lnSpc>
              <a:spcBef>
                <a:spcPts val="777"/>
              </a:spcBef>
              <a:spcAft>
                <a:spcPts val="0"/>
              </a:spcAft>
              <a:buSzPct val="100000"/>
              <a:buNone/>
            </a:pPr>
            <a:endParaRPr dirty="0"/>
          </a:p>
        </p:txBody>
      </p:sp>
      <p:sp>
        <p:nvSpPr>
          <p:cNvPr id="2" name="Google Shape;259;p26">
            <a:extLst>
              <a:ext uri="{FF2B5EF4-FFF2-40B4-BE49-F238E27FC236}">
                <a16:creationId xmlns:a16="http://schemas.microsoft.com/office/drawing/2014/main" id="{36869EBD-55E0-7278-0B4A-390D2188F696}"/>
              </a:ext>
            </a:extLst>
          </p:cNvPr>
          <p:cNvSpPr txBox="1">
            <a:spLocks noGrp="1"/>
          </p:cNvSpPr>
          <p:nvPr>
            <p:ph type="title"/>
          </p:nvPr>
        </p:nvSpPr>
        <p:spPr>
          <a:xfrm>
            <a:off x="1158844" y="474054"/>
            <a:ext cx="11082196"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ct val="100000"/>
              <a:buFont typeface="Cambria"/>
              <a:buNone/>
            </a:pPr>
            <a:r>
              <a:rPr lang="en-US" sz="4000" b="1" dirty="0"/>
              <a:t>Managing Changes to Screen Orientation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1097280" y="365125"/>
            <a:ext cx="10058400" cy="1325563"/>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rgbClr val="2E75B5"/>
              </a:buClr>
              <a:buSzPct val="100000"/>
              <a:buFont typeface="Cambria"/>
              <a:buNone/>
            </a:pPr>
            <a:r>
              <a:rPr lang="en-US" b="1" dirty="0"/>
              <a:t>Persisting State Information During Changes in Screen Orientation</a:t>
            </a:r>
            <a:endParaRPr b="1" dirty="0"/>
          </a:p>
        </p:txBody>
      </p:sp>
      <p:sp>
        <p:nvSpPr>
          <p:cNvPr id="271" name="Google Shape;271;p28"/>
          <p:cNvSpPr txBox="1">
            <a:spLocks noGrp="1"/>
          </p:cNvSpPr>
          <p:nvPr>
            <p:ph idx="1"/>
          </p:nvPr>
        </p:nvSpPr>
        <p:spPr>
          <a:xfrm>
            <a:off x="1097280" y="1755480"/>
            <a:ext cx="10058400" cy="1753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Changing screen orientation destroys an activity and re-creates it. As a result of this the current state of the activity might be lost. </a:t>
            </a:r>
          </a:p>
          <a:p>
            <a:pPr marL="228600" lvl="0" indent="-228600" algn="l" rtl="0">
              <a:lnSpc>
                <a:spcPct val="90000"/>
              </a:lnSpc>
              <a:spcBef>
                <a:spcPts val="0"/>
              </a:spcBef>
              <a:spcAft>
                <a:spcPts val="0"/>
              </a:spcAft>
              <a:buSzPts val="2800"/>
              <a:buChar char="•"/>
            </a:pPr>
            <a:endParaRPr lang="en-US" dirty="0"/>
          </a:p>
          <a:p>
            <a:pPr marL="228600" lvl="0" indent="-228600" algn="l" rtl="0">
              <a:lnSpc>
                <a:spcPct val="90000"/>
              </a:lnSpc>
              <a:spcBef>
                <a:spcPts val="0"/>
              </a:spcBef>
              <a:spcAft>
                <a:spcPts val="0"/>
              </a:spcAft>
              <a:buSzPts val="2800"/>
              <a:buChar char="•"/>
            </a:pPr>
            <a:r>
              <a:rPr lang="en-US" dirty="0"/>
              <a:t>When an activity is killed, it fires one or both of the following methods: </a:t>
            </a:r>
            <a:r>
              <a:rPr lang="en-US" b="1" dirty="0" err="1"/>
              <a:t>onPause</a:t>
            </a:r>
            <a:r>
              <a:rPr lang="en-US" b="1" dirty="0"/>
              <a:t>() </a:t>
            </a:r>
            <a:r>
              <a:rPr lang="en-US" dirty="0"/>
              <a:t>and</a:t>
            </a:r>
            <a:r>
              <a:rPr lang="en-US" b="1" dirty="0"/>
              <a:t> </a:t>
            </a:r>
            <a:r>
              <a:rPr lang="en-US" b="1" dirty="0" err="1"/>
              <a:t>onSaveInstanceState</a:t>
            </a:r>
            <a:r>
              <a:rPr lang="en-US" b="1" dirty="0"/>
              <a:t>(). </a:t>
            </a:r>
            <a:r>
              <a:rPr lang="en-US" dirty="0"/>
              <a:t>These methods are fired whenever an activity is about to be killed or put into the background. </a:t>
            </a:r>
          </a:p>
          <a:p>
            <a:pPr marL="228600" lvl="0" indent="-228600" algn="l" rtl="0">
              <a:lnSpc>
                <a:spcPct val="90000"/>
              </a:lnSpc>
              <a:spcBef>
                <a:spcPts val="0"/>
              </a:spcBef>
              <a:spcAft>
                <a:spcPts val="0"/>
              </a:spcAft>
              <a:buSzPts val="2800"/>
              <a:buChar char="•"/>
            </a:pPr>
            <a:endParaRPr lang="en-US" dirty="0"/>
          </a:p>
        </p:txBody>
      </p:sp>
      <p:pic>
        <p:nvPicPr>
          <p:cNvPr id="2" name="Google Shape;277;p29">
            <a:extLst>
              <a:ext uri="{FF2B5EF4-FFF2-40B4-BE49-F238E27FC236}">
                <a16:creationId xmlns:a16="http://schemas.microsoft.com/office/drawing/2014/main" id="{5FFB6037-665A-F65D-8D1A-6FF25EDE85AA}"/>
              </a:ext>
            </a:extLst>
          </p:cNvPr>
          <p:cNvPicPr preferRelativeResize="0"/>
          <p:nvPr/>
        </p:nvPicPr>
        <p:blipFill rotWithShape="1">
          <a:blip r:embed="rId3">
            <a:alphaModFix/>
          </a:blip>
          <a:srcRect/>
          <a:stretch/>
        </p:blipFill>
        <p:spPr>
          <a:xfrm>
            <a:off x="1113320" y="4883798"/>
            <a:ext cx="4924141" cy="1418889"/>
          </a:xfrm>
          <a:prstGeom prst="rect">
            <a:avLst/>
          </a:prstGeom>
          <a:noFill/>
          <a:ln>
            <a:noFill/>
          </a:ln>
        </p:spPr>
      </p:pic>
      <p:sp>
        <p:nvSpPr>
          <p:cNvPr id="3" name="Google Shape;271;p28">
            <a:extLst>
              <a:ext uri="{FF2B5EF4-FFF2-40B4-BE49-F238E27FC236}">
                <a16:creationId xmlns:a16="http://schemas.microsoft.com/office/drawing/2014/main" id="{A15097A2-6C2C-9C12-06BE-8A7FFDB509DD}"/>
              </a:ext>
            </a:extLst>
          </p:cNvPr>
          <p:cNvSpPr txBox="1">
            <a:spLocks/>
          </p:cNvSpPr>
          <p:nvPr/>
        </p:nvSpPr>
        <p:spPr>
          <a:xfrm>
            <a:off x="1097280" y="3656240"/>
            <a:ext cx="4343724" cy="1275684"/>
          </a:xfrm>
          <a:prstGeom prst="rect">
            <a:avLst/>
          </a:prstGeom>
          <a:noFill/>
          <a:ln>
            <a:noFill/>
          </a:ln>
        </p:spPr>
        <p:txBody>
          <a:bodyPr spcFirstLastPara="1" vert="horz" wrap="square" lIns="91425" tIns="45700" rIns="91425" bIns="45700" rtlCol="0"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spcBef>
                <a:spcPts val="0"/>
              </a:spcBef>
              <a:spcAft>
                <a:spcPts val="0"/>
              </a:spcAft>
              <a:buSzPts val="2800"/>
              <a:buFont typeface="Calibri" panose="020F0502020204030204" pitchFamily="34" charset="0"/>
              <a:buChar char="•"/>
            </a:pPr>
            <a:r>
              <a:rPr lang="en-US" dirty="0"/>
              <a:t>The </a:t>
            </a:r>
            <a:r>
              <a:rPr lang="en-US" b="1" dirty="0" err="1"/>
              <a:t>onSaveInstanceState</a:t>
            </a:r>
            <a:r>
              <a:rPr lang="en-US" b="1" dirty="0"/>
              <a:t>() method</a:t>
            </a:r>
            <a:r>
              <a:rPr lang="en-US" dirty="0"/>
              <a:t>, provides a Bundle object as an argument so that you can use it to save your activity's state.</a:t>
            </a:r>
          </a:p>
        </p:txBody>
      </p:sp>
      <p:sp>
        <p:nvSpPr>
          <p:cNvPr id="4" name="Google Shape;271;p28">
            <a:extLst>
              <a:ext uri="{FF2B5EF4-FFF2-40B4-BE49-F238E27FC236}">
                <a16:creationId xmlns:a16="http://schemas.microsoft.com/office/drawing/2014/main" id="{22BAFFA9-F807-B7FF-6B56-B9C091D8D15C}"/>
              </a:ext>
            </a:extLst>
          </p:cNvPr>
          <p:cNvSpPr txBox="1">
            <a:spLocks/>
          </p:cNvSpPr>
          <p:nvPr/>
        </p:nvSpPr>
        <p:spPr>
          <a:xfrm>
            <a:off x="6750998" y="3656240"/>
            <a:ext cx="4343724" cy="1275684"/>
          </a:xfrm>
          <a:prstGeom prst="rect">
            <a:avLst/>
          </a:prstGeom>
          <a:noFill/>
          <a:ln>
            <a:noFill/>
          </a:ln>
        </p:spPr>
        <p:txBody>
          <a:bodyPr spcFirstLastPara="1" vert="horz" wrap="square" lIns="91425" tIns="45700" rIns="91425" bIns="45700" rtlCol="0"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spcBef>
                <a:spcPts val="0"/>
              </a:spcBef>
              <a:spcAft>
                <a:spcPts val="0"/>
              </a:spcAft>
              <a:buSzPts val="2800"/>
              <a:buFont typeface="Calibri" panose="020F0502020204030204" pitchFamily="34" charset="0"/>
              <a:buChar char="•"/>
            </a:pPr>
            <a:r>
              <a:rPr lang="en-US" dirty="0"/>
              <a:t>The </a:t>
            </a:r>
            <a:r>
              <a:rPr lang="en-US" b="1" dirty="0" err="1"/>
              <a:t>onSaveInstanceState</a:t>
            </a:r>
            <a:r>
              <a:rPr lang="en-US" b="1" dirty="0"/>
              <a:t>() method</a:t>
            </a:r>
            <a:r>
              <a:rPr lang="en-US" dirty="0"/>
              <a:t>, provides a Bundle object as an argument so that you can use it to save your activity's state.</a:t>
            </a:r>
          </a:p>
        </p:txBody>
      </p:sp>
      <p:pic>
        <p:nvPicPr>
          <p:cNvPr id="5" name="Google Shape;278;p29">
            <a:extLst>
              <a:ext uri="{FF2B5EF4-FFF2-40B4-BE49-F238E27FC236}">
                <a16:creationId xmlns:a16="http://schemas.microsoft.com/office/drawing/2014/main" id="{CBBA2EDB-E1CE-852F-7B2F-A2609A1115DC}"/>
              </a:ext>
            </a:extLst>
          </p:cNvPr>
          <p:cNvPicPr preferRelativeResize="0"/>
          <p:nvPr/>
        </p:nvPicPr>
        <p:blipFill rotWithShape="1">
          <a:blip r:embed="rId4">
            <a:alphaModFix/>
          </a:blip>
          <a:srcRect/>
          <a:stretch/>
        </p:blipFill>
        <p:spPr>
          <a:xfrm>
            <a:off x="6750998" y="4883798"/>
            <a:ext cx="4924141" cy="1325564"/>
          </a:xfrm>
          <a:prstGeom prst="rect">
            <a:avLst/>
          </a:prstGeom>
          <a:noFill/>
          <a:ln>
            <a:noFill/>
          </a:ln>
        </p:spPr>
      </p:pic>
      <p:sp>
        <p:nvSpPr>
          <p:cNvPr id="8" name="Rectangle 7">
            <a:extLst>
              <a:ext uri="{FF2B5EF4-FFF2-40B4-BE49-F238E27FC236}">
                <a16:creationId xmlns:a16="http://schemas.microsoft.com/office/drawing/2014/main" id="{AD4FB064-5C57-98E6-248E-38084B8C4EF0}"/>
              </a:ext>
            </a:extLst>
          </p:cNvPr>
          <p:cNvSpPr/>
          <p:nvPr/>
        </p:nvSpPr>
        <p:spPr>
          <a:xfrm>
            <a:off x="6096000" y="3591946"/>
            <a:ext cx="74581" cy="265597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title"/>
          </p:nvPr>
        </p:nvSpPr>
        <p:spPr>
          <a:xfrm>
            <a:off x="1209080" y="408562"/>
            <a:ext cx="9029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Detecting Orientation Changes</a:t>
            </a:r>
            <a:endParaRPr b="1" dirty="0"/>
          </a:p>
        </p:txBody>
      </p:sp>
      <p:sp>
        <p:nvSpPr>
          <p:cNvPr id="284" name="Google Shape;284;p30"/>
          <p:cNvSpPr txBox="1">
            <a:spLocks noGrp="1"/>
          </p:cNvSpPr>
          <p:nvPr>
            <p:ph idx="1"/>
          </p:nvPr>
        </p:nvSpPr>
        <p:spPr>
          <a:xfrm>
            <a:off x="1209080" y="2095363"/>
            <a:ext cx="5230631" cy="37676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To determine the current screen orientation, you can use the following methods – </a:t>
            </a:r>
          </a:p>
          <a:p>
            <a:pPr marL="0" lvl="0" indent="0" algn="l" rtl="0">
              <a:lnSpc>
                <a:spcPct val="90000"/>
              </a:lnSpc>
              <a:spcBef>
                <a:spcPts val="0"/>
              </a:spcBef>
              <a:spcAft>
                <a:spcPts val="0"/>
              </a:spcAft>
              <a:buSzPts val="2800"/>
              <a:buNone/>
            </a:pPr>
            <a:r>
              <a:rPr lang="en-US" b="1" dirty="0"/>
              <a:t>		</a:t>
            </a:r>
            <a:r>
              <a:rPr lang="en-US" b="1" dirty="0" err="1"/>
              <a:t>getResources</a:t>
            </a:r>
            <a:r>
              <a:rPr lang="en-US" b="1" dirty="0"/>
              <a:t>().</a:t>
            </a:r>
            <a:r>
              <a:rPr lang="en-US" b="1" dirty="0" err="1"/>
              <a:t>getConfiguration</a:t>
            </a:r>
            <a:r>
              <a:rPr lang="en-US" b="1" dirty="0"/>
              <a:t>() </a:t>
            </a:r>
          </a:p>
          <a:p>
            <a:pPr marL="228600" lvl="0" indent="-228600" algn="l" rtl="0">
              <a:lnSpc>
                <a:spcPct val="90000"/>
              </a:lnSpc>
              <a:spcBef>
                <a:spcPts val="0"/>
              </a:spcBef>
              <a:spcAft>
                <a:spcPts val="0"/>
              </a:spcAft>
              <a:buSzPts val="2800"/>
              <a:buChar char="•"/>
            </a:pPr>
            <a:endParaRPr lang="en-US" dirty="0"/>
          </a:p>
          <a:p>
            <a:pPr marL="228600" lvl="0" indent="-228600" algn="l" rtl="0">
              <a:lnSpc>
                <a:spcPct val="90000"/>
              </a:lnSpc>
              <a:spcBef>
                <a:spcPts val="0"/>
              </a:spcBef>
              <a:spcAft>
                <a:spcPts val="0"/>
              </a:spcAft>
              <a:buSzPts val="2800"/>
              <a:buChar char="•"/>
            </a:pPr>
            <a:r>
              <a:rPr lang="en-US" dirty="0"/>
              <a:t>The above method contains an </a:t>
            </a:r>
            <a:r>
              <a:rPr lang="en-US" b="1" dirty="0"/>
              <a:t>orientation</a:t>
            </a:r>
            <a:r>
              <a:rPr lang="en-US" dirty="0"/>
              <a:t> </a:t>
            </a:r>
            <a:r>
              <a:rPr lang="en-US" b="1" dirty="0"/>
              <a:t>object</a:t>
            </a:r>
            <a:r>
              <a:rPr lang="en-US" dirty="0"/>
              <a:t> representing the screen of the device. </a:t>
            </a:r>
            <a:endParaRPr dirty="0"/>
          </a:p>
          <a:p>
            <a:pPr marL="228600" lvl="0" indent="-50800" algn="l" rtl="0">
              <a:lnSpc>
                <a:spcPct val="90000"/>
              </a:lnSpc>
              <a:spcBef>
                <a:spcPts val="840"/>
              </a:spcBef>
              <a:spcAft>
                <a:spcPts val="0"/>
              </a:spcAft>
              <a:buSzPts val="2800"/>
              <a:buNone/>
            </a:pPr>
            <a:endParaRPr lang="en-US" b="1" dirty="0"/>
          </a:p>
          <a:p>
            <a:pPr marL="228600" lvl="0" indent="-50800" algn="l" rtl="0">
              <a:lnSpc>
                <a:spcPct val="90000"/>
              </a:lnSpc>
              <a:spcBef>
                <a:spcPts val="840"/>
              </a:spcBef>
              <a:spcAft>
                <a:spcPts val="0"/>
              </a:spcAft>
              <a:buSzPts val="2800"/>
              <a:buNone/>
            </a:pPr>
            <a:r>
              <a:rPr lang="en-US" b="1" dirty="0" err="1"/>
              <a:t>getResources</a:t>
            </a:r>
            <a:r>
              <a:rPr lang="en-US" b="1" dirty="0"/>
              <a:t>().</a:t>
            </a:r>
            <a:r>
              <a:rPr lang="en-US" b="1" dirty="0" err="1"/>
              <a:t>getConfiguration</a:t>
            </a:r>
            <a:r>
              <a:rPr lang="en-US" b="1" dirty="0"/>
              <a:t>().orientation</a:t>
            </a:r>
            <a:endParaRPr dirty="0"/>
          </a:p>
        </p:txBody>
      </p:sp>
      <p:pic>
        <p:nvPicPr>
          <p:cNvPr id="2" name="Picture 1">
            <a:extLst>
              <a:ext uri="{FF2B5EF4-FFF2-40B4-BE49-F238E27FC236}">
                <a16:creationId xmlns:a16="http://schemas.microsoft.com/office/drawing/2014/main" id="{AC87E7E3-997B-A42D-21EA-882FC6986186}"/>
              </a:ext>
            </a:extLst>
          </p:cNvPr>
          <p:cNvPicPr>
            <a:picLocks noChangeAspect="1"/>
          </p:cNvPicPr>
          <p:nvPr/>
        </p:nvPicPr>
        <p:blipFill>
          <a:blip r:embed="rId3"/>
          <a:stretch>
            <a:fillRect/>
          </a:stretch>
        </p:blipFill>
        <p:spPr>
          <a:xfrm>
            <a:off x="6799634" y="2007816"/>
            <a:ext cx="5070542" cy="32743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1222472" y="1070413"/>
            <a:ext cx="9672648" cy="669956"/>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rgbClr val="2E75B5"/>
              </a:buClr>
              <a:buSzPct val="100000"/>
              <a:buFont typeface="Cambria"/>
              <a:buNone/>
            </a:pPr>
            <a:r>
              <a:rPr lang="en-US" b="1" dirty="0"/>
              <a:t>Controlling the Orientation of the Activity</a:t>
            </a:r>
            <a:endParaRPr b="1" dirty="0"/>
          </a:p>
        </p:txBody>
      </p:sp>
      <p:sp>
        <p:nvSpPr>
          <p:cNvPr id="291" name="Google Shape;291;p31"/>
          <p:cNvSpPr txBox="1">
            <a:spLocks noGrp="1"/>
          </p:cNvSpPr>
          <p:nvPr>
            <p:ph idx="1"/>
          </p:nvPr>
        </p:nvSpPr>
        <p:spPr>
          <a:xfrm>
            <a:off x="1222472" y="1896893"/>
            <a:ext cx="8320364" cy="430935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SzPct val="100000"/>
              <a:buNone/>
            </a:pPr>
            <a:r>
              <a:rPr lang="en-US" dirty="0"/>
              <a:t>To ensure that your application is displayed in only a certain orientation use the </a:t>
            </a:r>
            <a:r>
              <a:rPr lang="en-US" dirty="0" err="1"/>
              <a:t>setRequestedOrientation</a:t>
            </a:r>
            <a:r>
              <a:rPr lang="en-US" dirty="0"/>
              <a:t>() method of the Activity class.</a:t>
            </a:r>
          </a:p>
          <a:p>
            <a:pPr marL="228600" marR="0" lvl="0" indent="-228600" algn="l" defTabSz="914400" rtl="0" eaLnBrk="1" fontAlgn="auto" latinLnBrk="0" hangingPunct="1">
              <a:lnSpc>
                <a:spcPct val="90000"/>
              </a:lnSpc>
              <a:spcBef>
                <a:spcPts val="777"/>
              </a:spcBef>
              <a:spcAft>
                <a:spcPts val="0"/>
              </a:spcAft>
              <a:buClr>
                <a:srgbClr val="E48312"/>
              </a:buClr>
              <a:buSzPct val="100000"/>
              <a:buFont typeface="Calibri" panose="020F050202020403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To set to Landscape mode, use the</a:t>
            </a:r>
          </a:p>
          <a:p>
            <a:pPr marL="292608" lvl="1" indent="0">
              <a:spcBef>
                <a:spcPts val="777"/>
              </a:spcBef>
              <a:spcAft>
                <a:spcPts val="0"/>
              </a:spcAft>
              <a:buClr>
                <a:srgbClr val="E48312"/>
              </a:buClr>
              <a:buSzPct val="100000"/>
              <a:buNone/>
              <a:defRPr/>
            </a:pPr>
            <a:r>
              <a:rPr lang="en-US" dirty="0">
                <a:solidFill>
                  <a:srgbClr val="000000">
                    <a:lumMod val="75000"/>
                    <a:lumOff val="25000"/>
                  </a:srgbClr>
                </a:solidFill>
                <a:latin typeface="Calibri" panose="020F0502020204030204"/>
              </a:rPr>
              <a:t>	</a:t>
            </a:r>
            <a:r>
              <a:rPr lang="en-US" b="1" dirty="0" err="1"/>
              <a:t>setRequestedOrientation</a:t>
            </a:r>
            <a:r>
              <a:rPr lang="en-US" b="1" dirty="0"/>
              <a:t>(</a:t>
            </a:r>
            <a:r>
              <a:rPr lang="en-US" b="1" dirty="0" err="1"/>
              <a:t>ActivityInfo.SCREEN_ORIENTATION_LANDSCAPE</a:t>
            </a:r>
            <a:r>
              <a:rPr lang="en-US" b="1" dirty="0"/>
              <a:t>);</a:t>
            </a:r>
            <a:endParaRPr dirty="0"/>
          </a:p>
          <a:p>
            <a:pPr marL="228600" lvl="0" indent="-228600" algn="l" rtl="0">
              <a:lnSpc>
                <a:spcPct val="90000"/>
              </a:lnSpc>
              <a:spcBef>
                <a:spcPts val="777"/>
              </a:spcBef>
              <a:spcAft>
                <a:spcPts val="0"/>
              </a:spcAft>
              <a:buSzPct val="100000"/>
              <a:buChar char="•"/>
            </a:pPr>
            <a:r>
              <a:rPr lang="en-US" dirty="0"/>
              <a:t>To set to portrait mode, use the</a:t>
            </a:r>
          </a:p>
          <a:p>
            <a:pPr marL="0" lvl="0" indent="0" algn="l" rtl="0">
              <a:lnSpc>
                <a:spcPct val="90000"/>
              </a:lnSpc>
              <a:spcBef>
                <a:spcPts val="777"/>
              </a:spcBef>
              <a:spcAft>
                <a:spcPts val="0"/>
              </a:spcAft>
              <a:buSzPct val="100000"/>
              <a:buNone/>
            </a:pPr>
            <a:r>
              <a:rPr lang="en-US" b="1" dirty="0"/>
              <a:t>	</a:t>
            </a:r>
            <a:r>
              <a:rPr lang="en-US" sz="1800" b="1" dirty="0" err="1"/>
              <a:t>setRequestedOrientation</a:t>
            </a:r>
            <a:r>
              <a:rPr lang="en-US" sz="1800" b="1" dirty="0"/>
              <a:t>(</a:t>
            </a:r>
            <a:r>
              <a:rPr lang="en-US" sz="1800" b="1" dirty="0" err="1"/>
              <a:t>ActivityInfo.SCREEN_ORIENTATION_PORTRAIT</a:t>
            </a:r>
            <a:r>
              <a:rPr lang="en-US" sz="1800" b="1" dirty="0"/>
              <a:t>);</a:t>
            </a:r>
          </a:p>
          <a:p>
            <a:pPr marL="228600" marR="0" lvl="0" indent="-228600" algn="l" defTabSz="914400" rtl="0" eaLnBrk="1" fontAlgn="auto" latinLnBrk="0" hangingPunct="1">
              <a:lnSpc>
                <a:spcPct val="90000"/>
              </a:lnSpc>
              <a:spcBef>
                <a:spcPts val="777"/>
              </a:spcBef>
              <a:spcAft>
                <a:spcPts val="0"/>
              </a:spcAft>
              <a:buClr>
                <a:srgbClr val="E48312"/>
              </a:buClr>
              <a:buSzPct val="100000"/>
              <a:buFont typeface="Calibri" panose="020F0502020204030204" pitchFamily="34" charset="0"/>
              <a:buChar char="•"/>
              <a:tabLst/>
              <a:defRPr/>
            </a:pPr>
            <a:r>
              <a:rPr kumimoji="0" lang="en-US" sz="21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The methods </a:t>
            </a:r>
            <a:r>
              <a:rPr lang="en-US" dirty="0"/>
              <a:t>constrains the activity to a certain orientation and prevents the activity from being destroyed, i.e., the activity will not be destroyed and the </a:t>
            </a:r>
            <a:r>
              <a:rPr lang="en-US" dirty="0" err="1"/>
              <a:t>onCreate</a:t>
            </a:r>
            <a:r>
              <a:rPr lang="en-US" dirty="0"/>
              <a:t>() method will not be fired again when the orientation of the device changes.</a:t>
            </a:r>
          </a:p>
          <a:p>
            <a:pPr marL="228600" lvl="0" indent="-228600" algn="l" rtl="0">
              <a:lnSpc>
                <a:spcPct val="90000"/>
              </a:lnSpc>
              <a:spcBef>
                <a:spcPts val="840"/>
              </a:spcBef>
              <a:spcAft>
                <a:spcPts val="0"/>
              </a:spcAft>
              <a:buSzPts val="2800"/>
              <a:buChar char="•"/>
            </a:pPr>
            <a:r>
              <a:rPr lang="en-US" dirty="0"/>
              <a:t>You can also specify the orientation value in the </a:t>
            </a:r>
            <a:r>
              <a:rPr lang="en-US" b="1" dirty="0" err="1"/>
              <a:t>android:screenOrientation</a:t>
            </a:r>
            <a:r>
              <a:rPr lang="en-US" b="1" dirty="0"/>
              <a:t> </a:t>
            </a:r>
            <a:r>
              <a:rPr lang="en-US" dirty="0"/>
              <a:t>attribute in the XML layout file:</a:t>
            </a:r>
          </a:p>
          <a:p>
            <a:pPr marL="0" lvl="0" indent="0" algn="l" rtl="0">
              <a:lnSpc>
                <a:spcPct val="90000"/>
              </a:lnSpc>
              <a:spcBef>
                <a:spcPts val="840"/>
              </a:spcBef>
              <a:spcAft>
                <a:spcPts val="0"/>
              </a:spcAft>
              <a:buSzPts val="2800"/>
              <a:buNone/>
            </a:pPr>
            <a:r>
              <a:rPr lang="en-US" b="1" dirty="0"/>
              <a:t>	portrait—Portrait mode</a:t>
            </a:r>
            <a:endParaRPr lang="en-US" dirty="0"/>
          </a:p>
          <a:p>
            <a:pPr marL="0" lvl="0" indent="0" algn="l" rtl="0">
              <a:lnSpc>
                <a:spcPct val="90000"/>
              </a:lnSpc>
              <a:spcBef>
                <a:spcPts val="840"/>
              </a:spcBef>
              <a:spcAft>
                <a:spcPts val="0"/>
              </a:spcAft>
              <a:buSzPts val="2800"/>
              <a:buNone/>
            </a:pPr>
            <a:r>
              <a:rPr lang="en-US" b="1" dirty="0"/>
              <a:t>	sensor—Based on the accelerometer (default)</a:t>
            </a:r>
            <a:endParaRPr lang="en-US" dirty="0"/>
          </a:p>
          <a:p>
            <a:pPr marL="228600" marR="0" lvl="0" indent="-228600" algn="l" defTabSz="914400" rtl="0" eaLnBrk="1" fontAlgn="auto" latinLnBrk="0" hangingPunct="1">
              <a:lnSpc>
                <a:spcPct val="90000"/>
              </a:lnSpc>
              <a:spcBef>
                <a:spcPts val="777"/>
              </a:spcBef>
              <a:spcAft>
                <a:spcPts val="0"/>
              </a:spcAft>
              <a:buClr>
                <a:srgbClr val="E48312"/>
              </a:buClr>
              <a:buSzPct val="100000"/>
              <a:buFont typeface="Calibri" panose="020F0502020204030204" pitchFamily="34" charset="0"/>
              <a:buChar char="•"/>
              <a:tabLst/>
              <a:defRPr/>
            </a:pPr>
            <a:endParaRPr lang="en-US" dirty="0"/>
          </a:p>
          <a:p>
            <a:pPr marL="228600" marR="0" lvl="0" indent="-228600" algn="l" defTabSz="914400" rtl="0" eaLnBrk="1" fontAlgn="auto" latinLnBrk="0" hangingPunct="1">
              <a:lnSpc>
                <a:spcPct val="90000"/>
              </a:lnSpc>
              <a:spcBef>
                <a:spcPts val="777"/>
              </a:spcBef>
              <a:spcAft>
                <a:spcPts val="0"/>
              </a:spcAft>
              <a:buClr>
                <a:srgbClr val="E48312"/>
              </a:buClr>
              <a:buSzPct val="100000"/>
              <a:buFont typeface="Calibri" panose="020F0502020204030204" pitchFamily="34" charset="0"/>
              <a:buChar char="•"/>
              <a:tabLst/>
              <a:defRPr/>
            </a:pPr>
            <a:endParaRPr lang="en-US" dirty="0"/>
          </a:p>
          <a:p>
            <a:pPr marL="228600" lvl="0" indent="-64135" algn="l" rtl="0">
              <a:lnSpc>
                <a:spcPct val="90000"/>
              </a:lnSpc>
              <a:spcBef>
                <a:spcPts val="777"/>
              </a:spcBef>
              <a:spcAft>
                <a:spcPts val="0"/>
              </a:spcAft>
              <a:buSzPct val="100000"/>
              <a:buNone/>
            </a:pPr>
            <a:endParaRPr dirty="0"/>
          </a:p>
          <a:p>
            <a:pPr marL="228600" lvl="0" indent="-64135" algn="l" rtl="0">
              <a:lnSpc>
                <a:spcPct val="90000"/>
              </a:lnSpc>
              <a:spcBef>
                <a:spcPts val="777"/>
              </a:spcBef>
              <a:spcAft>
                <a:spcPts val="0"/>
              </a:spcAft>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8"/>
          <p:cNvSpPr txBox="1">
            <a:spLocks noGrp="1"/>
          </p:cNvSpPr>
          <p:nvPr>
            <p:ph type="title"/>
          </p:nvPr>
        </p:nvSpPr>
        <p:spPr>
          <a:xfrm>
            <a:off x="1194556" y="413673"/>
            <a:ext cx="9029700" cy="1325563"/>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rgbClr val="2E75B5"/>
              </a:buClr>
              <a:buSzPts val="4400"/>
              <a:buFont typeface="Cambria"/>
              <a:buNone/>
            </a:pPr>
            <a:r>
              <a:rPr lang="en-US" b="1" dirty="0"/>
              <a:t>Interacting with UI</a:t>
            </a:r>
            <a:endParaRPr b="1" dirty="0"/>
          </a:p>
        </p:txBody>
      </p:sp>
      <p:sp>
        <p:nvSpPr>
          <p:cNvPr id="335" name="Google Shape;335;p3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ct val="100000"/>
              <a:buChar char="•"/>
            </a:pPr>
            <a:r>
              <a:rPr lang="en-US" dirty="0"/>
              <a:t>Users interact with your UI at two levels: the activity level and the view level. </a:t>
            </a:r>
          </a:p>
          <a:p>
            <a:pPr marL="228600" lvl="0" indent="-228600" algn="l" rtl="0">
              <a:lnSpc>
                <a:spcPct val="90000"/>
              </a:lnSpc>
              <a:spcBef>
                <a:spcPts val="0"/>
              </a:spcBef>
              <a:spcAft>
                <a:spcPts val="0"/>
              </a:spcAft>
              <a:buSzPct val="100000"/>
              <a:buChar char="•"/>
            </a:pPr>
            <a:endParaRPr lang="en-US" dirty="0"/>
          </a:p>
          <a:p>
            <a:pPr marL="228600" lvl="0" indent="-228600" algn="l" rtl="0">
              <a:lnSpc>
                <a:spcPct val="90000"/>
              </a:lnSpc>
              <a:spcBef>
                <a:spcPts val="0"/>
              </a:spcBef>
              <a:spcAft>
                <a:spcPts val="0"/>
              </a:spcAft>
              <a:buSzPct val="100000"/>
              <a:buChar char="•"/>
            </a:pPr>
            <a:r>
              <a:rPr lang="en-US" dirty="0"/>
              <a:t>At the activity level, the Activity class exposes methods that you can override. Some common methods that you can override in your activities include the following:</a:t>
            </a:r>
          </a:p>
          <a:p>
            <a:pPr marL="521208" lvl="1" indent="-228600">
              <a:spcBef>
                <a:spcPts val="0"/>
              </a:spcBef>
              <a:spcAft>
                <a:spcPts val="0"/>
              </a:spcAft>
              <a:buSzPct val="100000"/>
              <a:buChar char="•"/>
            </a:pPr>
            <a:r>
              <a:rPr lang="en-US" b="1" dirty="0" err="1"/>
              <a:t>onKeyDown</a:t>
            </a:r>
            <a:r>
              <a:rPr lang="en-US" dirty="0"/>
              <a:t>—Called when a key was pressed and not handled by any of the views contained within the activity</a:t>
            </a:r>
          </a:p>
          <a:p>
            <a:pPr marL="521208" lvl="1" indent="-228600">
              <a:spcBef>
                <a:spcPts val="0"/>
              </a:spcBef>
              <a:spcAft>
                <a:spcPts val="0"/>
              </a:spcAft>
              <a:buSzPct val="100000"/>
              <a:buChar char="•"/>
            </a:pPr>
            <a:r>
              <a:rPr lang="en-US" b="1" dirty="0" err="1"/>
              <a:t>onKeyUp</a:t>
            </a:r>
            <a:r>
              <a:rPr lang="en-US" dirty="0"/>
              <a:t>—Called when a key was released and not handled by any of the views contained within the activity</a:t>
            </a:r>
          </a:p>
          <a:p>
            <a:pPr marL="521208" lvl="1" indent="-228600">
              <a:spcBef>
                <a:spcPts val="0"/>
              </a:spcBef>
              <a:spcAft>
                <a:spcPts val="0"/>
              </a:spcAft>
              <a:buSzPct val="100000"/>
              <a:buChar char="•"/>
            </a:pPr>
            <a:r>
              <a:rPr lang="en-US" b="1" dirty="0" err="1"/>
              <a:t>onMenuItemSelected</a:t>
            </a:r>
            <a:r>
              <a:rPr lang="en-US" dirty="0"/>
              <a:t>—Called when a panel's menu item has been selected by the user.</a:t>
            </a:r>
          </a:p>
          <a:p>
            <a:pPr marL="521208" lvl="1" indent="-228600">
              <a:spcBef>
                <a:spcPts val="0"/>
              </a:spcBef>
              <a:spcAft>
                <a:spcPts val="0"/>
              </a:spcAft>
              <a:buSzPct val="100000"/>
              <a:buChar char="•"/>
            </a:pPr>
            <a:r>
              <a:rPr lang="en-US" b="1" dirty="0" err="1"/>
              <a:t>onMenuOpened</a:t>
            </a:r>
            <a:r>
              <a:rPr lang="en-US" dirty="0"/>
              <a:t>—Called when a panel's menu is opened by the user</a:t>
            </a:r>
          </a:p>
          <a:p>
            <a:pPr marL="292608" lvl="1" indent="0">
              <a:spcBef>
                <a:spcPts val="0"/>
              </a:spcBef>
              <a:spcAft>
                <a:spcPts val="0"/>
              </a:spcAft>
              <a:buSzPct val="100000"/>
              <a:buNone/>
            </a:pPr>
            <a:endParaRPr lang="en-US" dirty="0"/>
          </a:p>
          <a:p>
            <a:pPr marL="228600" indent="-228600">
              <a:spcBef>
                <a:spcPts val="0"/>
              </a:spcBef>
              <a:spcAft>
                <a:spcPts val="0"/>
              </a:spcAft>
              <a:buChar char="•"/>
            </a:pPr>
            <a:r>
              <a:rPr lang="en-US" dirty="0"/>
              <a:t>At view level, each view is responsible for firing the methods specified in the Java file of that activity. E.g., </a:t>
            </a:r>
            <a:r>
              <a:rPr lang="en-US" b="1" dirty="0" err="1"/>
              <a:t>onClick</a:t>
            </a:r>
            <a:r>
              <a:rPr lang="en-US" b="1" dirty="0"/>
              <a:t>() </a:t>
            </a:r>
            <a:r>
              <a:rPr lang="en-US" dirty="0"/>
              <a:t>method of a button which is called when the user clicks a button.</a:t>
            </a:r>
            <a:endParaRPr b="1" dirty="0"/>
          </a:p>
          <a:p>
            <a:pPr marL="228600" lvl="0" indent="-64135" algn="l" rtl="0">
              <a:lnSpc>
                <a:spcPct val="90000"/>
              </a:lnSpc>
              <a:spcBef>
                <a:spcPts val="777"/>
              </a:spcBef>
              <a:spcAft>
                <a:spcPts val="0"/>
              </a:spcAft>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05;p2">
            <a:extLst>
              <a:ext uri="{FF2B5EF4-FFF2-40B4-BE49-F238E27FC236}">
                <a16:creationId xmlns:a16="http://schemas.microsoft.com/office/drawing/2014/main" id="{CFD86945-3283-4017-20E6-B5BAACA63351}"/>
              </a:ext>
            </a:extLst>
          </p:cNvPr>
          <p:cNvPicPr preferRelativeResize="0"/>
          <p:nvPr/>
        </p:nvPicPr>
        <p:blipFill rotWithShape="1">
          <a:blip r:embed="rId2">
            <a:alphaModFix/>
          </a:blip>
          <a:srcRect/>
          <a:stretch/>
        </p:blipFill>
        <p:spPr>
          <a:xfrm>
            <a:off x="9742158" y="1755909"/>
            <a:ext cx="2179817" cy="2146789"/>
          </a:xfrm>
          <a:prstGeom prst="rect">
            <a:avLst/>
          </a:prstGeom>
          <a:noFill/>
          <a:ln>
            <a:noFill/>
          </a:ln>
        </p:spPr>
      </p:pic>
      <p:sp>
        <p:nvSpPr>
          <p:cNvPr id="4" name="Google Shape;104;p2">
            <a:extLst>
              <a:ext uri="{FF2B5EF4-FFF2-40B4-BE49-F238E27FC236}">
                <a16:creationId xmlns:a16="http://schemas.microsoft.com/office/drawing/2014/main" id="{2165B354-F5E7-63F0-FA41-662B1A9EA0D1}"/>
              </a:ext>
            </a:extLst>
          </p:cNvPr>
          <p:cNvSpPr txBox="1"/>
          <p:nvPr/>
        </p:nvSpPr>
        <p:spPr>
          <a:xfrm>
            <a:off x="1194557" y="1755909"/>
            <a:ext cx="9080285" cy="4524275"/>
          </a:xfrm>
          <a:prstGeom prst="rect">
            <a:avLst/>
          </a:prstGeom>
          <a:noFill/>
          <a:ln w="9525" cap="flat" cmpd="sng">
            <a:noFill/>
            <a:prstDash val="solid"/>
            <a:round/>
            <a:headEnd type="none" w="sm" len="sm"/>
            <a:tailEnd type="none" w="sm" len="sm"/>
          </a:ln>
        </p:spPr>
        <p:txBody>
          <a:bodyPr spcFirstLastPara="1" wrap="square" lIns="91425" tIns="45700" rIns="91425" bIns="45700" anchor="ctr" anchorCtr="1">
            <a:spAutoFit/>
          </a:bodyPr>
          <a:lstStyle/>
          <a:p>
            <a:pPr marR="0" lvl="0" defTabSz="914400">
              <a:lnSpc>
                <a:spcPct val="90000"/>
              </a:lnSpc>
              <a:spcBef>
                <a:spcPts val="0"/>
              </a:spcBef>
              <a:buClr>
                <a:schemeClr val="accent1"/>
              </a:buClr>
              <a:buSzPts val="2400"/>
              <a:buFont typeface="Calibri" panose="020F0502020204030204" pitchFamily="34" charset="0"/>
            </a:pPr>
            <a:r>
              <a:rPr lang="en-US" sz="3200" b="1" dirty="0" err="1">
                <a:solidFill>
                  <a:schemeClr val="tx1">
                    <a:lumMod val="75000"/>
                    <a:lumOff val="25000"/>
                  </a:schemeClr>
                </a:solidFill>
                <a:sym typeface="Calibri"/>
              </a:rPr>
              <a:t>ViewGroup</a:t>
            </a:r>
            <a:endParaRPr lang="en-US" sz="3200" b="1" dirty="0">
              <a:solidFill>
                <a:schemeClr val="tx1">
                  <a:lumMod val="75000"/>
                  <a:lumOff val="25000"/>
                </a:schemeClr>
              </a:solidFill>
              <a:sym typeface="Calibri"/>
            </a:endParaRPr>
          </a:p>
          <a:p>
            <a:pPr marL="342900" marR="0" lvl="0" indent="-342900" defTabSz="914400">
              <a:lnSpc>
                <a:spcPct val="90000"/>
              </a:lnSpc>
              <a:spcBef>
                <a:spcPts val="0"/>
              </a:spcBef>
              <a:buClr>
                <a:schemeClr val="accent1"/>
              </a:buClr>
              <a:buSzPts val="2400"/>
              <a:buFont typeface="Calibri" panose="020F0502020204030204" pitchFamily="34" charset="0"/>
              <a:buChar char="•"/>
            </a:pPr>
            <a:endParaRPr lang="en-US" sz="2400" dirty="0">
              <a:solidFill>
                <a:schemeClr val="tx1">
                  <a:lumMod val="75000"/>
                  <a:lumOff val="25000"/>
                </a:schemeClr>
              </a:solidFill>
              <a:sym typeface="Calibri"/>
            </a:endParaRPr>
          </a:p>
          <a:p>
            <a:pPr marL="342900" marR="0" lvl="0" indent="-342900" defTabSz="914400">
              <a:lnSpc>
                <a:spcPct val="90000"/>
              </a:lnSpc>
              <a:spcBef>
                <a:spcPts val="0"/>
              </a:spcBef>
              <a:buClr>
                <a:schemeClr val="accent1"/>
              </a:buClr>
              <a:buSzPts val="2400"/>
              <a:buFont typeface="Calibri" panose="020F0502020204030204" pitchFamily="34" charset="0"/>
              <a:buChar char="•"/>
            </a:pPr>
            <a:r>
              <a:rPr lang="en-US" sz="2400" dirty="0">
                <a:solidFill>
                  <a:schemeClr val="tx1">
                    <a:lumMod val="75000"/>
                    <a:lumOff val="25000"/>
                  </a:schemeClr>
                </a:solidFill>
                <a:sym typeface="Calibri"/>
              </a:rPr>
              <a:t>A </a:t>
            </a:r>
            <a:r>
              <a:rPr lang="en-US" sz="2400" dirty="0" err="1">
                <a:solidFill>
                  <a:schemeClr val="tx1">
                    <a:lumMod val="75000"/>
                    <a:lumOff val="25000"/>
                  </a:schemeClr>
                </a:solidFill>
                <a:sym typeface="Calibri"/>
              </a:rPr>
              <a:t>ViewGroup</a:t>
            </a:r>
            <a:r>
              <a:rPr lang="en-US" sz="2400" dirty="0">
                <a:solidFill>
                  <a:schemeClr val="tx1">
                    <a:lumMod val="75000"/>
                    <a:lumOff val="25000"/>
                  </a:schemeClr>
                </a:solidFill>
                <a:sym typeface="Calibri"/>
              </a:rPr>
              <a:t> is special type of view that provides the layout for other views. </a:t>
            </a:r>
          </a:p>
          <a:p>
            <a:pPr marL="342900" marR="0" lvl="0" indent="-342900" defTabSz="914400">
              <a:lnSpc>
                <a:spcPct val="90000"/>
              </a:lnSpc>
              <a:spcBef>
                <a:spcPts val="0"/>
              </a:spcBef>
              <a:buClr>
                <a:schemeClr val="accent1"/>
              </a:buClr>
              <a:buSzPts val="2400"/>
              <a:buFont typeface="Calibri" panose="020F0502020204030204" pitchFamily="34" charset="0"/>
              <a:buChar char="•"/>
            </a:pPr>
            <a:endParaRPr lang="en-US" sz="2400" dirty="0">
              <a:solidFill>
                <a:schemeClr val="tx1">
                  <a:lumMod val="75000"/>
                  <a:lumOff val="25000"/>
                </a:schemeClr>
              </a:solidFill>
              <a:sym typeface="Calibri"/>
            </a:endParaRPr>
          </a:p>
          <a:p>
            <a:pPr marL="342900" marR="0" lvl="0" indent="-342900" defTabSz="914400">
              <a:lnSpc>
                <a:spcPct val="90000"/>
              </a:lnSpc>
              <a:spcBef>
                <a:spcPts val="0"/>
              </a:spcBef>
              <a:buClr>
                <a:schemeClr val="accent1"/>
              </a:buClr>
              <a:buSzPts val="2400"/>
              <a:buFont typeface="Calibri" panose="020F0502020204030204" pitchFamily="34" charset="0"/>
              <a:buChar char="•"/>
            </a:pPr>
            <a:r>
              <a:rPr lang="en-US" sz="2400" dirty="0">
                <a:solidFill>
                  <a:schemeClr val="tx1">
                    <a:lumMod val="75000"/>
                    <a:lumOff val="25000"/>
                  </a:schemeClr>
                </a:solidFill>
                <a:sym typeface="Calibri"/>
              </a:rPr>
              <a:t>It is an invisible container that groups/holds other Views and other </a:t>
            </a:r>
            <a:r>
              <a:rPr lang="en-US" sz="2400" dirty="0" err="1">
                <a:solidFill>
                  <a:schemeClr val="tx1">
                    <a:lumMod val="75000"/>
                    <a:lumOff val="25000"/>
                  </a:schemeClr>
                </a:solidFill>
                <a:sym typeface="Calibri"/>
              </a:rPr>
              <a:t>ViewGroups</a:t>
            </a:r>
            <a:r>
              <a:rPr lang="en-US" sz="2400" dirty="0">
                <a:solidFill>
                  <a:schemeClr val="tx1">
                    <a:lumMod val="75000"/>
                    <a:lumOff val="25000"/>
                  </a:schemeClr>
                </a:solidFill>
                <a:sym typeface="Calibri"/>
              </a:rPr>
              <a:t>. It provides an order of appearance and sequence for the views.</a:t>
            </a:r>
          </a:p>
          <a:p>
            <a:pPr marR="0" lvl="0" defTabSz="914400">
              <a:lnSpc>
                <a:spcPct val="90000"/>
              </a:lnSpc>
              <a:spcBef>
                <a:spcPts val="0"/>
              </a:spcBef>
              <a:buClr>
                <a:schemeClr val="accent1"/>
              </a:buClr>
              <a:buSzPts val="2400"/>
            </a:pPr>
            <a:endParaRPr lang="en-US" sz="2400" dirty="0">
              <a:solidFill>
                <a:schemeClr val="tx1">
                  <a:lumMod val="75000"/>
                  <a:lumOff val="25000"/>
                </a:schemeClr>
              </a:solidFill>
              <a:sym typeface="Calibri"/>
            </a:endParaRPr>
          </a:p>
          <a:p>
            <a:pPr marL="342900" marR="0" lvl="0" indent="-342900" defTabSz="914400">
              <a:lnSpc>
                <a:spcPct val="90000"/>
              </a:lnSpc>
              <a:spcBef>
                <a:spcPts val="0"/>
              </a:spcBef>
              <a:buClr>
                <a:schemeClr val="accent1"/>
              </a:buClr>
              <a:buSzPts val="2400"/>
              <a:buFont typeface="Calibri" panose="020F0502020204030204" pitchFamily="34" charset="0"/>
              <a:buChar char="•"/>
            </a:pPr>
            <a:r>
              <a:rPr lang="en-US" sz="2400" dirty="0">
                <a:solidFill>
                  <a:schemeClr val="tx1">
                    <a:lumMod val="75000"/>
                    <a:lumOff val="25000"/>
                  </a:schemeClr>
                </a:solidFill>
                <a:sym typeface="Calibri"/>
              </a:rPr>
              <a:t>E.g. </a:t>
            </a:r>
            <a:r>
              <a:rPr lang="en-US" sz="2400" dirty="0" err="1">
                <a:solidFill>
                  <a:schemeClr val="tx1">
                    <a:lumMod val="75000"/>
                    <a:lumOff val="25000"/>
                  </a:schemeClr>
                </a:solidFill>
                <a:sym typeface="Calibri"/>
              </a:rPr>
              <a:t>RadioGroup</a:t>
            </a:r>
            <a:r>
              <a:rPr lang="en-US" sz="2400" dirty="0">
                <a:solidFill>
                  <a:schemeClr val="tx1">
                    <a:lumMod val="75000"/>
                    <a:lumOff val="25000"/>
                  </a:schemeClr>
                </a:solidFill>
                <a:sym typeface="Calibri"/>
              </a:rPr>
              <a:t> and </a:t>
            </a:r>
            <a:r>
              <a:rPr lang="en-US" sz="2400" dirty="0" err="1">
                <a:solidFill>
                  <a:schemeClr val="tx1">
                    <a:lumMod val="75000"/>
                    <a:lumOff val="25000"/>
                  </a:schemeClr>
                </a:solidFill>
                <a:sym typeface="Calibri"/>
              </a:rPr>
              <a:t>ScrollView</a:t>
            </a:r>
            <a:r>
              <a:rPr lang="en-US" sz="2400" dirty="0">
                <a:solidFill>
                  <a:schemeClr val="tx1">
                    <a:lumMod val="75000"/>
                    <a:lumOff val="25000"/>
                  </a:schemeClr>
                </a:solidFill>
                <a:sym typeface="Calibri"/>
              </a:rPr>
              <a:t>. </a:t>
            </a:r>
            <a:endParaRPr sz="2400" dirty="0">
              <a:solidFill>
                <a:schemeClr val="tx1">
                  <a:lumMod val="75000"/>
                  <a:lumOff val="25000"/>
                </a:schemeClr>
              </a:solidFill>
            </a:endParaRPr>
          </a:p>
          <a:p>
            <a:pPr marL="342900" marR="0" lvl="0" indent="-342900" defTabSz="914400">
              <a:lnSpc>
                <a:spcPct val="90000"/>
              </a:lnSpc>
              <a:spcBef>
                <a:spcPts val="0"/>
              </a:spcBef>
              <a:buClr>
                <a:schemeClr val="accent1"/>
              </a:buClr>
              <a:buSzPts val="2400"/>
              <a:buFont typeface="Calibri" panose="020F0502020204030204" pitchFamily="34" charset="0"/>
              <a:buChar char="•"/>
            </a:pPr>
            <a:endParaRPr lang="en-US" sz="2400" dirty="0">
              <a:solidFill>
                <a:schemeClr val="tx1">
                  <a:lumMod val="75000"/>
                  <a:lumOff val="25000"/>
                </a:schemeClr>
              </a:solidFill>
              <a:sym typeface="Calibri"/>
            </a:endParaRPr>
          </a:p>
          <a:p>
            <a:pPr marL="342900" marR="0" lvl="0" indent="-342900" defTabSz="914400">
              <a:lnSpc>
                <a:spcPct val="90000"/>
              </a:lnSpc>
              <a:spcBef>
                <a:spcPts val="0"/>
              </a:spcBef>
              <a:buClr>
                <a:schemeClr val="accent1"/>
              </a:buClr>
              <a:buSzPts val="2400"/>
              <a:buFont typeface="Calibri" panose="020F0502020204030204" pitchFamily="34" charset="0"/>
              <a:buChar char="•"/>
            </a:pPr>
            <a:r>
              <a:rPr lang="en-US" sz="2400" dirty="0">
                <a:solidFill>
                  <a:schemeClr val="tx1">
                    <a:lumMod val="75000"/>
                    <a:lumOff val="25000"/>
                  </a:schemeClr>
                </a:solidFill>
                <a:sym typeface="Calibri"/>
              </a:rPr>
              <a:t>A </a:t>
            </a:r>
            <a:r>
              <a:rPr lang="en-US" sz="2400" dirty="0" err="1">
                <a:solidFill>
                  <a:schemeClr val="tx1">
                    <a:lumMod val="75000"/>
                    <a:lumOff val="25000"/>
                  </a:schemeClr>
                </a:solidFill>
                <a:sym typeface="Calibri"/>
              </a:rPr>
              <a:t>ViewGroup</a:t>
            </a:r>
            <a:r>
              <a:rPr lang="en-US" sz="2400" dirty="0">
                <a:solidFill>
                  <a:schemeClr val="tx1">
                    <a:lumMod val="75000"/>
                    <a:lumOff val="25000"/>
                  </a:schemeClr>
                </a:solidFill>
                <a:sym typeface="Calibri"/>
              </a:rPr>
              <a:t> object is derived from the base class </a:t>
            </a:r>
            <a:r>
              <a:rPr lang="en-US" sz="2400" b="1" dirty="0" err="1">
                <a:solidFill>
                  <a:schemeClr val="tx1">
                    <a:lumMod val="75000"/>
                    <a:lumOff val="25000"/>
                  </a:schemeClr>
                </a:solidFill>
                <a:sym typeface="Calibri"/>
              </a:rPr>
              <a:t>ViewGroup</a:t>
            </a:r>
            <a:r>
              <a:rPr lang="en-US" sz="2400" b="1" dirty="0">
                <a:solidFill>
                  <a:schemeClr val="tx1">
                    <a:lumMod val="75000"/>
                    <a:lumOff val="25000"/>
                  </a:schemeClr>
                </a:solidFill>
                <a:sym typeface="Calibri"/>
              </a:rPr>
              <a:t> class (</a:t>
            </a:r>
            <a:r>
              <a:rPr lang="en-US" sz="2400" b="1" dirty="0" err="1">
                <a:solidFill>
                  <a:schemeClr val="tx1">
                    <a:lumMod val="75000"/>
                    <a:lumOff val="25000"/>
                  </a:schemeClr>
                </a:solidFill>
                <a:sym typeface="Calibri"/>
              </a:rPr>
              <a:t>android.view.ViewGroup</a:t>
            </a:r>
            <a:r>
              <a:rPr lang="en-US" sz="2400" b="1" dirty="0">
                <a:solidFill>
                  <a:schemeClr val="tx1">
                    <a:lumMod val="75000"/>
                    <a:lumOff val="25000"/>
                  </a:schemeClr>
                </a:solidFill>
                <a:sym typeface="Calibri"/>
              </a:rPr>
              <a:t>)</a:t>
            </a:r>
            <a:endParaRPr sz="2400" b="1" dirty="0">
              <a:solidFill>
                <a:schemeClr val="tx1">
                  <a:lumMod val="75000"/>
                  <a:lumOff val="25000"/>
                </a:schemeClr>
              </a:solidFill>
            </a:endParaRPr>
          </a:p>
        </p:txBody>
      </p:sp>
      <p:sp>
        <p:nvSpPr>
          <p:cNvPr id="2" name="Google Shape;101;p2">
            <a:extLst>
              <a:ext uri="{FF2B5EF4-FFF2-40B4-BE49-F238E27FC236}">
                <a16:creationId xmlns:a16="http://schemas.microsoft.com/office/drawing/2014/main" id="{6FB6E74B-FB18-A759-F6AA-E92102C1B7A0}"/>
              </a:ext>
            </a:extLst>
          </p:cNvPr>
          <p:cNvSpPr txBox="1">
            <a:spLocks noGrp="1"/>
          </p:cNvSpPr>
          <p:nvPr>
            <p:ph type="title"/>
          </p:nvPr>
        </p:nvSpPr>
        <p:spPr>
          <a:xfrm>
            <a:off x="1203100" y="418363"/>
            <a:ext cx="9029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Components of the Screen</a:t>
            </a:r>
            <a:endParaRPr b="1" dirty="0"/>
          </a:p>
        </p:txBody>
      </p:sp>
    </p:spTree>
    <p:extLst>
      <p:ext uri="{BB962C8B-B14F-4D97-AF65-F5344CB8AC3E}">
        <p14:creationId xmlns:p14="http://schemas.microsoft.com/office/powerpoint/2010/main" val="360830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Google Shape;104;p2">
            <a:extLst>
              <a:ext uri="{FF2B5EF4-FFF2-40B4-BE49-F238E27FC236}">
                <a16:creationId xmlns:a16="http://schemas.microsoft.com/office/drawing/2014/main" id="{C84497DE-1F66-E156-E8B5-4D2D143E707A}"/>
              </a:ext>
            </a:extLst>
          </p:cNvPr>
          <p:cNvSpPr txBox="1"/>
          <p:nvPr/>
        </p:nvSpPr>
        <p:spPr>
          <a:xfrm>
            <a:off x="1097280" y="1697179"/>
            <a:ext cx="5896907" cy="4302676"/>
          </a:xfrm>
          <a:prstGeom prst="rect">
            <a:avLst/>
          </a:prstGeom>
          <a:noFill/>
          <a:ln w="9525" cap="flat" cmpd="sng">
            <a:noFill/>
            <a:prstDash val="solid"/>
            <a:round/>
            <a:headEnd type="none" w="sm" len="sm"/>
            <a:tailEnd type="none" w="sm" len="sm"/>
          </a:ln>
        </p:spPr>
        <p:txBody>
          <a:bodyPr spcFirstLastPara="1" wrap="square" lIns="91425" tIns="45700" rIns="91425" bIns="45700" anchor="ctr" anchorCtr="1">
            <a:spAutoFit/>
          </a:bodyPr>
          <a:lstStyle/>
          <a:p>
            <a:pPr marR="0" lvl="0" defTabSz="914400">
              <a:lnSpc>
                <a:spcPct val="90000"/>
              </a:lnSpc>
              <a:spcBef>
                <a:spcPts val="0"/>
              </a:spcBef>
              <a:buClr>
                <a:schemeClr val="accent1"/>
              </a:buClr>
              <a:buSzPts val="2400"/>
              <a:buFont typeface="Calibri" panose="020F0502020204030204" pitchFamily="34" charset="0"/>
            </a:pPr>
            <a:r>
              <a:rPr lang="en-US" sz="3200" b="1" dirty="0">
                <a:solidFill>
                  <a:schemeClr val="tx1">
                    <a:lumMod val="75000"/>
                    <a:lumOff val="25000"/>
                  </a:schemeClr>
                </a:solidFill>
                <a:sym typeface="Calibri"/>
              </a:rPr>
              <a:t>Layout</a:t>
            </a:r>
          </a:p>
          <a:p>
            <a:pPr marL="228600" indent="-228600" defTabSz="914400">
              <a:lnSpc>
                <a:spcPct val="90000"/>
              </a:lnSpc>
              <a:spcAft>
                <a:spcPts val="0"/>
              </a:spcAft>
              <a:buClr>
                <a:schemeClr val="accent1"/>
              </a:buClr>
              <a:buSzPts val="2400"/>
              <a:buChar char="•"/>
            </a:pPr>
            <a:r>
              <a:rPr lang="en-US" sz="2400" dirty="0">
                <a:solidFill>
                  <a:schemeClr val="tx1">
                    <a:lumMod val="75000"/>
                    <a:lumOff val="25000"/>
                  </a:schemeClr>
                </a:solidFill>
              </a:rPr>
              <a:t>A Layout is derived from </a:t>
            </a:r>
            <a:r>
              <a:rPr lang="en-US" sz="2400" b="1" dirty="0" err="1">
                <a:solidFill>
                  <a:schemeClr val="tx1">
                    <a:lumMod val="75000"/>
                    <a:lumOff val="25000"/>
                  </a:schemeClr>
                </a:solidFill>
              </a:rPr>
              <a:t>android.view.ViewGroup</a:t>
            </a:r>
            <a:r>
              <a:rPr lang="en-US" sz="2400" dirty="0">
                <a:solidFill>
                  <a:schemeClr val="tx1">
                    <a:lumMod val="75000"/>
                    <a:lumOff val="25000"/>
                  </a:schemeClr>
                </a:solidFill>
              </a:rPr>
              <a:t>.</a:t>
            </a:r>
          </a:p>
          <a:p>
            <a:pPr marL="228600" indent="-228600" defTabSz="914400">
              <a:lnSpc>
                <a:spcPct val="90000"/>
              </a:lnSpc>
              <a:spcAft>
                <a:spcPts val="0"/>
              </a:spcAft>
              <a:buClr>
                <a:schemeClr val="accent1"/>
              </a:buClr>
              <a:buSzPts val="2400"/>
              <a:buChar char="•"/>
            </a:pPr>
            <a:endParaRPr lang="en-US" sz="2400" dirty="0">
              <a:solidFill>
                <a:schemeClr val="tx1">
                  <a:lumMod val="75000"/>
                  <a:lumOff val="25000"/>
                </a:schemeClr>
              </a:solidFill>
            </a:endParaRPr>
          </a:p>
          <a:p>
            <a:pPr marL="228600" indent="-228600" defTabSz="914400">
              <a:lnSpc>
                <a:spcPct val="90000"/>
              </a:lnSpc>
              <a:spcAft>
                <a:spcPts val="0"/>
              </a:spcAft>
              <a:buClr>
                <a:schemeClr val="accent1"/>
              </a:buClr>
              <a:buSzPts val="2400"/>
              <a:buChar char="•"/>
            </a:pPr>
            <a:r>
              <a:rPr lang="en-US" sz="2400" dirty="0">
                <a:solidFill>
                  <a:schemeClr val="tx1">
                    <a:lumMod val="75000"/>
                    <a:lumOff val="25000"/>
                  </a:schemeClr>
                </a:solidFill>
              </a:rPr>
              <a:t>It is used as a container for other views.</a:t>
            </a:r>
          </a:p>
          <a:p>
            <a:pPr marL="228600" indent="-228600" defTabSz="914400">
              <a:lnSpc>
                <a:spcPct val="90000"/>
              </a:lnSpc>
              <a:spcAft>
                <a:spcPts val="0"/>
              </a:spcAft>
              <a:buClr>
                <a:schemeClr val="accent1"/>
              </a:buClr>
              <a:buSzPts val="2400"/>
              <a:buChar char="•"/>
            </a:pPr>
            <a:endParaRPr lang="en-US" sz="2400" dirty="0">
              <a:solidFill>
                <a:schemeClr val="tx1">
                  <a:lumMod val="75000"/>
                  <a:lumOff val="25000"/>
                </a:schemeClr>
              </a:solidFill>
            </a:endParaRPr>
          </a:p>
          <a:p>
            <a:pPr marL="228600" indent="-228600" defTabSz="914400">
              <a:lnSpc>
                <a:spcPct val="90000"/>
              </a:lnSpc>
              <a:spcAft>
                <a:spcPts val="0"/>
              </a:spcAft>
              <a:buClr>
                <a:schemeClr val="accent1"/>
              </a:buClr>
              <a:buSzPts val="2400"/>
              <a:buChar char="•"/>
            </a:pPr>
            <a:r>
              <a:rPr lang="en-US" sz="2400" dirty="0">
                <a:solidFill>
                  <a:schemeClr val="tx1">
                    <a:lumMod val="75000"/>
                    <a:lumOff val="25000"/>
                  </a:schemeClr>
                </a:solidFill>
              </a:rPr>
              <a:t>The purpose of a </a:t>
            </a:r>
            <a:r>
              <a:rPr lang="en-US" sz="2400" dirty="0" err="1">
                <a:solidFill>
                  <a:schemeClr val="tx1">
                    <a:lumMod val="75000"/>
                    <a:lumOff val="25000"/>
                  </a:schemeClr>
                </a:solidFill>
              </a:rPr>
              <a:t>ViewGroup</a:t>
            </a:r>
            <a:r>
              <a:rPr lang="en-US" sz="2400" dirty="0">
                <a:solidFill>
                  <a:schemeClr val="tx1">
                    <a:lumMod val="75000"/>
                    <a:lumOff val="25000"/>
                  </a:schemeClr>
                </a:solidFill>
              </a:rPr>
              <a:t> is to group views logically—such as a group of buttons with a similar purpose. A Layout is used to group and arrange views visually on the screen.</a:t>
            </a:r>
            <a:endParaRPr lang="en-US" sz="2400" dirty="0">
              <a:solidFill>
                <a:schemeClr val="tx1">
                  <a:lumMod val="75000"/>
                  <a:lumOff val="25000"/>
                </a:schemeClr>
              </a:solidFill>
              <a:sym typeface="Calibri"/>
            </a:endParaRPr>
          </a:p>
          <a:p>
            <a:pPr marR="0" lvl="0" defTabSz="914400">
              <a:lnSpc>
                <a:spcPct val="90000"/>
              </a:lnSpc>
              <a:spcBef>
                <a:spcPts val="0"/>
              </a:spcBef>
              <a:buClr>
                <a:schemeClr val="accent1"/>
              </a:buClr>
              <a:buSzPts val="2400"/>
              <a:buFont typeface="Calibri" panose="020F0502020204030204" pitchFamily="34" charset="0"/>
            </a:pPr>
            <a:endParaRPr lang="en-US" sz="3200" b="1" dirty="0">
              <a:solidFill>
                <a:schemeClr val="tx1">
                  <a:lumMod val="75000"/>
                  <a:lumOff val="25000"/>
                </a:schemeClr>
              </a:solidFill>
              <a:sym typeface="Calibri"/>
            </a:endParaRPr>
          </a:p>
        </p:txBody>
      </p:sp>
      <p:pic>
        <p:nvPicPr>
          <p:cNvPr id="1026" name="Picture 2" descr="Difference Between View and ViewGroup in Android - GeeksforGeeks">
            <a:extLst>
              <a:ext uri="{FF2B5EF4-FFF2-40B4-BE49-F238E27FC236}">
                <a16:creationId xmlns:a16="http://schemas.microsoft.com/office/drawing/2014/main" id="{B5282F07-C4C1-4313-7D6B-9ED180089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358" y="2036626"/>
            <a:ext cx="5160739" cy="3182971"/>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01;p2">
            <a:extLst>
              <a:ext uri="{FF2B5EF4-FFF2-40B4-BE49-F238E27FC236}">
                <a16:creationId xmlns:a16="http://schemas.microsoft.com/office/drawing/2014/main" id="{4E77894D-E2E2-BB0B-D45C-5E654A1C9617}"/>
              </a:ext>
            </a:extLst>
          </p:cNvPr>
          <p:cNvSpPr txBox="1">
            <a:spLocks/>
          </p:cNvSpPr>
          <p:nvPr/>
        </p:nvSpPr>
        <p:spPr>
          <a:xfrm>
            <a:off x="1097280" y="321381"/>
            <a:ext cx="9029700" cy="1325563"/>
          </a:xfrm>
          <a:prstGeom prst="rect">
            <a:avLst/>
          </a:prstGeom>
          <a:noFill/>
          <a:ln>
            <a:noFill/>
          </a:ln>
        </p:spPr>
        <p:txBody>
          <a:bodyPr spcFirstLastPara="1" vert="horz" wrap="square" lIns="91425" tIns="45700" rIns="91425" bIns="45700" rtlCol="0" anchor="ctr" anchorCtr="0">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Bef>
                <a:spcPts val="0"/>
              </a:spcBef>
              <a:buClr>
                <a:srgbClr val="2E75B5"/>
              </a:buClr>
              <a:buSzPts val="4400"/>
              <a:buFont typeface="Cambria"/>
              <a:buNone/>
            </a:pPr>
            <a:r>
              <a:rPr lang="en-US" b="1" dirty="0"/>
              <a:t>Components of the Screen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840"/>
              </a:spcBef>
              <a:spcAft>
                <a:spcPts val="0"/>
              </a:spcAft>
              <a:buSzPts val="2800"/>
              <a:buNone/>
            </a:pPr>
            <a:endParaRPr dirty="0"/>
          </a:p>
          <a:p>
            <a:pPr marL="228600" lvl="0" indent="-50800" algn="l" rtl="0">
              <a:lnSpc>
                <a:spcPct val="90000"/>
              </a:lnSpc>
              <a:spcBef>
                <a:spcPts val="840"/>
              </a:spcBef>
              <a:spcAft>
                <a:spcPts val="0"/>
              </a:spcAft>
              <a:buSzPts val="2800"/>
              <a:buNone/>
            </a:pPr>
            <a:endParaRPr dirty="0"/>
          </a:p>
        </p:txBody>
      </p:sp>
      <p:sp>
        <p:nvSpPr>
          <p:cNvPr id="4" name="Google Shape;101;p2">
            <a:extLst>
              <a:ext uri="{FF2B5EF4-FFF2-40B4-BE49-F238E27FC236}">
                <a16:creationId xmlns:a16="http://schemas.microsoft.com/office/drawing/2014/main" id="{05CD4CBB-E7DD-AD9B-63D9-94BFA8A9A5A8}"/>
              </a:ext>
            </a:extLst>
          </p:cNvPr>
          <p:cNvSpPr txBox="1">
            <a:spLocks noGrp="1"/>
          </p:cNvSpPr>
          <p:nvPr>
            <p:ph type="title"/>
          </p:nvPr>
        </p:nvSpPr>
        <p:spPr>
          <a:xfrm>
            <a:off x="1203100" y="418363"/>
            <a:ext cx="9029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Layouts in Android UI</a:t>
            </a:r>
            <a:endParaRPr b="1" dirty="0"/>
          </a:p>
        </p:txBody>
      </p:sp>
      <p:sp>
        <p:nvSpPr>
          <p:cNvPr id="6" name="TextBox 5">
            <a:extLst>
              <a:ext uri="{FF2B5EF4-FFF2-40B4-BE49-F238E27FC236}">
                <a16:creationId xmlns:a16="http://schemas.microsoft.com/office/drawing/2014/main" id="{6D084734-99FD-27E2-8A8C-79A253A93133}"/>
              </a:ext>
            </a:extLst>
          </p:cNvPr>
          <p:cNvSpPr txBox="1"/>
          <p:nvPr/>
        </p:nvSpPr>
        <p:spPr>
          <a:xfrm>
            <a:off x="1315453" y="1744818"/>
            <a:ext cx="9779267" cy="4842864"/>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kumimoji="0" lang="en-US" sz="25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Absolute Layout</a:t>
            </a:r>
            <a:r>
              <a:rPr kumimoji="0" lang="en-US" sz="25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 – </a:t>
            </a:r>
            <a:r>
              <a:rPr kumimoji="0" lang="en-US" sz="25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mn-ea"/>
                <a:cs typeface="+mn-cs"/>
              </a:rPr>
              <a:t>AbsoluteLayout</a:t>
            </a:r>
            <a:r>
              <a:rPr kumimoji="0" lang="en-US" sz="25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 enables you to specify the exact location of its children.</a:t>
            </a:r>
            <a:endParaRPr kumimoji="0" lang="en-US" sz="25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lang="en-US" sz="2500" b="1" dirty="0">
                <a:solidFill>
                  <a:srgbClr val="000000">
                    <a:lumMod val="75000"/>
                    <a:lumOff val="25000"/>
                  </a:srgbClr>
                </a:solidFill>
                <a:latin typeface="Calibri" panose="020F0502020204030204"/>
              </a:rPr>
              <a:t>Frame Layout</a:t>
            </a:r>
            <a:r>
              <a:rPr lang="en-US" sz="2500" dirty="0">
                <a:solidFill>
                  <a:srgbClr val="000000">
                    <a:lumMod val="75000"/>
                    <a:lumOff val="25000"/>
                  </a:srgbClr>
                </a:solidFill>
                <a:latin typeface="Calibri" panose="020F0502020204030204"/>
              </a:rPr>
              <a:t> – The </a:t>
            </a:r>
            <a:r>
              <a:rPr lang="en-US" sz="2500" dirty="0" err="1">
                <a:solidFill>
                  <a:srgbClr val="000000">
                    <a:lumMod val="75000"/>
                    <a:lumOff val="25000"/>
                  </a:srgbClr>
                </a:solidFill>
                <a:latin typeface="Calibri" panose="020F0502020204030204"/>
              </a:rPr>
              <a:t>FrameLayout</a:t>
            </a:r>
            <a:r>
              <a:rPr lang="en-US" sz="2500" dirty="0">
                <a:solidFill>
                  <a:srgbClr val="000000">
                    <a:lumMod val="75000"/>
                    <a:lumOff val="25000"/>
                  </a:srgbClr>
                </a:solidFill>
                <a:latin typeface="Calibri" panose="020F0502020204030204"/>
              </a:rPr>
              <a:t> is a placeholder on screen that you can use to display a single view.</a:t>
            </a:r>
            <a:endParaRPr kumimoji="0" lang="en-US" sz="25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kumimoji="0" lang="en-US" sz="25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Linear Layout</a:t>
            </a:r>
            <a:r>
              <a:rPr kumimoji="0" lang="en-US" sz="25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 – </a:t>
            </a:r>
            <a:r>
              <a:rPr kumimoji="0" lang="en-US" sz="25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mn-ea"/>
                <a:cs typeface="+mn-cs"/>
              </a:rPr>
              <a:t>LinearLayout</a:t>
            </a:r>
            <a:r>
              <a:rPr kumimoji="0" lang="en-US" sz="25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 aligns all children in a single direction, vertically or horizontally.</a:t>
            </a: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lang="en-US" sz="2500" b="1" dirty="0">
                <a:solidFill>
                  <a:srgbClr val="000000">
                    <a:lumMod val="75000"/>
                    <a:lumOff val="25000"/>
                  </a:srgbClr>
                </a:solidFill>
                <a:latin typeface="Calibri" panose="020F0502020204030204"/>
              </a:rPr>
              <a:t>Table Layout</a:t>
            </a:r>
            <a:r>
              <a:rPr lang="en-US" sz="2500" dirty="0">
                <a:solidFill>
                  <a:srgbClr val="000000">
                    <a:lumMod val="75000"/>
                    <a:lumOff val="25000"/>
                  </a:srgbClr>
                </a:solidFill>
                <a:latin typeface="Calibri" panose="020F0502020204030204"/>
              </a:rPr>
              <a:t> - </a:t>
            </a:r>
            <a:r>
              <a:rPr lang="en-US" sz="2500" dirty="0" err="1">
                <a:solidFill>
                  <a:srgbClr val="000000">
                    <a:lumMod val="75000"/>
                    <a:lumOff val="25000"/>
                  </a:srgbClr>
                </a:solidFill>
                <a:latin typeface="Calibri" panose="020F0502020204030204"/>
              </a:rPr>
              <a:t>TableLayout</a:t>
            </a:r>
            <a:r>
              <a:rPr lang="en-US" sz="2500" dirty="0">
                <a:solidFill>
                  <a:srgbClr val="000000">
                    <a:lumMod val="75000"/>
                    <a:lumOff val="25000"/>
                  </a:srgbClr>
                </a:solidFill>
                <a:latin typeface="Calibri" panose="020F0502020204030204"/>
              </a:rPr>
              <a:t> is a places the views into rows and columns.</a:t>
            </a: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lang="en-US" sz="2500" b="1" dirty="0">
                <a:solidFill>
                  <a:srgbClr val="000000">
                    <a:lumMod val="75000"/>
                    <a:lumOff val="25000"/>
                  </a:srgbClr>
                </a:solidFill>
                <a:latin typeface="Calibri" panose="020F0502020204030204"/>
              </a:rPr>
              <a:t>Relative Layout</a:t>
            </a:r>
            <a:r>
              <a:rPr lang="en-US" sz="2500" dirty="0">
                <a:solidFill>
                  <a:srgbClr val="000000">
                    <a:lumMod val="75000"/>
                    <a:lumOff val="25000"/>
                  </a:srgbClr>
                </a:solidFill>
                <a:latin typeface="Calibri" panose="020F0502020204030204"/>
              </a:rPr>
              <a:t> - </a:t>
            </a:r>
            <a:r>
              <a:rPr lang="en-US" sz="2500" dirty="0" err="1">
                <a:solidFill>
                  <a:srgbClr val="000000">
                    <a:lumMod val="75000"/>
                    <a:lumOff val="25000"/>
                  </a:srgbClr>
                </a:solidFill>
                <a:latin typeface="Calibri" panose="020F0502020204030204"/>
              </a:rPr>
              <a:t>RelativeLayout</a:t>
            </a:r>
            <a:r>
              <a:rPr lang="en-US" sz="2500" dirty="0">
                <a:solidFill>
                  <a:srgbClr val="000000">
                    <a:lumMod val="75000"/>
                    <a:lumOff val="25000"/>
                  </a:srgbClr>
                </a:solidFill>
                <a:latin typeface="Calibri" panose="020F0502020204030204"/>
              </a:rPr>
              <a:t> displays child views in relative positions to their parent/sibling view.</a:t>
            </a: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lang="en-US" sz="2500" b="1" dirty="0">
                <a:solidFill>
                  <a:srgbClr val="000000">
                    <a:lumMod val="75000"/>
                    <a:lumOff val="25000"/>
                  </a:srgbClr>
                </a:solidFill>
                <a:latin typeface="Calibri" panose="020F0502020204030204"/>
              </a:rPr>
              <a:t>Constraint Layout</a:t>
            </a:r>
            <a:r>
              <a:rPr lang="en-US" sz="2500" dirty="0">
                <a:solidFill>
                  <a:srgbClr val="000000">
                    <a:lumMod val="75000"/>
                    <a:lumOff val="25000"/>
                  </a:srgbClr>
                </a:solidFill>
                <a:latin typeface="Calibri" panose="020F0502020204030204"/>
              </a:rPr>
              <a:t> - assigns constraints for every child view/widget relative to other views present or the screen.</a:t>
            </a: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r>
              <a:rPr lang="en-US" sz="2500" b="1" dirty="0">
                <a:solidFill>
                  <a:srgbClr val="000000">
                    <a:lumMod val="75000"/>
                    <a:lumOff val="25000"/>
                  </a:srgbClr>
                </a:solidFill>
                <a:latin typeface="Calibri" panose="020F0502020204030204"/>
              </a:rPr>
              <a:t>Scroll View</a:t>
            </a:r>
            <a:r>
              <a:rPr lang="en-US" sz="2500" dirty="0">
                <a:solidFill>
                  <a:srgbClr val="000000">
                    <a:lumMod val="75000"/>
                    <a:lumOff val="25000"/>
                  </a:srgbClr>
                </a:solidFill>
                <a:latin typeface="Calibri" panose="020F0502020204030204"/>
              </a:rPr>
              <a:t> – </a:t>
            </a:r>
            <a:r>
              <a:rPr lang="en-US" sz="2500" dirty="0" err="1">
                <a:solidFill>
                  <a:srgbClr val="000000">
                    <a:lumMod val="75000"/>
                    <a:lumOff val="25000"/>
                  </a:srgbClr>
                </a:solidFill>
                <a:latin typeface="Calibri" panose="020F0502020204030204"/>
              </a:rPr>
              <a:t>ScrollView</a:t>
            </a:r>
            <a:r>
              <a:rPr lang="en-US" sz="2500" dirty="0">
                <a:solidFill>
                  <a:srgbClr val="000000">
                    <a:lumMod val="75000"/>
                    <a:lumOff val="25000"/>
                  </a:srgbClr>
                </a:solidFill>
                <a:latin typeface="Calibri" panose="020F0502020204030204"/>
              </a:rPr>
              <a:t> enables users to scroll through a list of views that occupy more space than the physical display.</a:t>
            </a:r>
          </a:p>
          <a:p>
            <a:pPr marL="228600" marR="0" lvl="0" indent="-228600" algn="l" defTabSz="914400" rtl="0" eaLnBrk="1" fontAlgn="auto" latinLnBrk="0" hangingPunct="1">
              <a:lnSpc>
                <a:spcPct val="90000"/>
              </a:lnSpc>
              <a:spcBef>
                <a:spcPts val="0"/>
              </a:spcBef>
              <a:spcAft>
                <a:spcPts val="0"/>
              </a:spcAft>
              <a:buClr>
                <a:srgbClr val="E48312"/>
              </a:buClr>
              <a:buSzPts val="2400"/>
              <a:buFontTx/>
              <a:buChar char="•"/>
              <a:tabLst/>
              <a:defRPr/>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7B2C-EE9C-382A-E9F0-FDFB6CE37139}"/>
              </a:ext>
            </a:extLst>
          </p:cNvPr>
          <p:cNvSpPr>
            <a:spLocks noGrp="1"/>
          </p:cNvSpPr>
          <p:nvPr>
            <p:ph type="title"/>
          </p:nvPr>
        </p:nvSpPr>
        <p:spPr/>
        <p:txBody>
          <a:bodyPr/>
          <a:lstStyle/>
          <a:p>
            <a:r>
              <a:rPr lang="en-US" b="1" dirty="0"/>
              <a:t>Absolute Layout</a:t>
            </a:r>
            <a:endParaRPr lang="en-IN" b="1" dirty="0"/>
          </a:p>
        </p:txBody>
      </p:sp>
      <p:sp>
        <p:nvSpPr>
          <p:cNvPr id="3" name="Content Placeholder 2">
            <a:extLst>
              <a:ext uri="{FF2B5EF4-FFF2-40B4-BE49-F238E27FC236}">
                <a16:creationId xmlns:a16="http://schemas.microsoft.com/office/drawing/2014/main" id="{20CF26DA-C1B2-B32B-D3E5-8F9503D22DCB}"/>
              </a:ext>
            </a:extLst>
          </p:cNvPr>
          <p:cNvSpPr>
            <a:spLocks noGrp="1"/>
          </p:cNvSpPr>
          <p:nvPr>
            <p:ph idx="1"/>
          </p:nvPr>
        </p:nvSpPr>
        <p:spPr>
          <a:xfrm>
            <a:off x="1097280" y="1845734"/>
            <a:ext cx="4729588" cy="4023360"/>
          </a:xfrm>
        </p:spPr>
        <p:txBody>
          <a:bodyPr/>
          <a:lstStyle/>
          <a:p>
            <a:pPr marL="228600" indent="-228600">
              <a:spcBef>
                <a:spcPts val="0"/>
              </a:spcBef>
              <a:spcAft>
                <a:spcPts val="0"/>
              </a:spcAft>
              <a:buClr>
                <a:srgbClr val="E48312"/>
              </a:buClr>
              <a:buSzPts val="2400"/>
              <a:buFontTx/>
              <a:buChar char="•"/>
              <a:defRPr/>
            </a:pPr>
            <a:r>
              <a:rPr lang="en-US" sz="2500" dirty="0">
                <a:solidFill>
                  <a:srgbClr val="000000">
                    <a:lumMod val="75000"/>
                    <a:lumOff val="25000"/>
                  </a:srgbClr>
                </a:solidFill>
                <a:latin typeface="Calibri" panose="020F0502020204030204"/>
              </a:rPr>
              <a:t>An Absolute Layout lets you specify exact locations (x/y coordinates) of its children. </a:t>
            </a:r>
          </a:p>
          <a:p>
            <a:pPr marL="228600" indent="-228600">
              <a:spcBef>
                <a:spcPts val="0"/>
              </a:spcBef>
              <a:spcAft>
                <a:spcPts val="0"/>
              </a:spcAft>
              <a:buClr>
                <a:srgbClr val="E48312"/>
              </a:buClr>
              <a:buSzPts val="2400"/>
              <a:buFontTx/>
              <a:buChar char="•"/>
              <a:defRPr/>
            </a:pPr>
            <a:endParaRPr lang="en-US" sz="2500" dirty="0">
              <a:solidFill>
                <a:srgbClr val="000000">
                  <a:lumMod val="75000"/>
                  <a:lumOff val="25000"/>
                </a:srgbClr>
              </a:solidFill>
              <a:latin typeface="Calibri" panose="020F0502020204030204"/>
            </a:endParaRPr>
          </a:p>
          <a:p>
            <a:pPr marL="228600" indent="-228600">
              <a:spcBef>
                <a:spcPts val="0"/>
              </a:spcBef>
              <a:spcAft>
                <a:spcPts val="0"/>
              </a:spcAft>
              <a:buClr>
                <a:srgbClr val="E48312"/>
              </a:buClr>
              <a:buSzPts val="2400"/>
              <a:buFontTx/>
              <a:buChar char="•"/>
              <a:defRPr/>
            </a:pPr>
            <a:r>
              <a:rPr lang="en-US" sz="2500" dirty="0">
                <a:solidFill>
                  <a:srgbClr val="000000">
                    <a:lumMod val="75000"/>
                    <a:lumOff val="25000"/>
                  </a:srgbClr>
                </a:solidFill>
                <a:latin typeface="Calibri" panose="020F0502020204030204"/>
              </a:rPr>
              <a:t>Absolute layouts are less flexible and harder to maintain than other types of layouts without absolute positioning.</a:t>
            </a:r>
            <a:endParaRPr lang="en-IN" sz="2500" dirty="0">
              <a:solidFill>
                <a:srgbClr val="000000">
                  <a:lumMod val="75000"/>
                  <a:lumOff val="25000"/>
                </a:srgbClr>
              </a:solidFill>
              <a:latin typeface="Calibri" panose="020F0502020204030204"/>
            </a:endParaRPr>
          </a:p>
        </p:txBody>
      </p:sp>
      <p:pic>
        <p:nvPicPr>
          <p:cNvPr id="4" name="Picture 3">
            <a:extLst>
              <a:ext uri="{FF2B5EF4-FFF2-40B4-BE49-F238E27FC236}">
                <a16:creationId xmlns:a16="http://schemas.microsoft.com/office/drawing/2014/main" id="{83632E63-DB19-7867-6287-8DA1ADB2BB5E}"/>
              </a:ext>
            </a:extLst>
          </p:cNvPr>
          <p:cNvPicPr>
            <a:picLocks noChangeAspect="1"/>
          </p:cNvPicPr>
          <p:nvPr/>
        </p:nvPicPr>
        <p:blipFill>
          <a:blip r:embed="rId2"/>
          <a:stretch>
            <a:fillRect/>
          </a:stretch>
        </p:blipFill>
        <p:spPr>
          <a:xfrm>
            <a:off x="7869677" y="1783748"/>
            <a:ext cx="3225043" cy="4366755"/>
          </a:xfrm>
          <a:prstGeom prst="rect">
            <a:avLst/>
          </a:prstGeom>
        </p:spPr>
      </p:pic>
    </p:spTree>
    <p:extLst>
      <p:ext uri="{BB962C8B-B14F-4D97-AF65-F5344CB8AC3E}">
        <p14:creationId xmlns:p14="http://schemas.microsoft.com/office/powerpoint/2010/main" val="163536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1225617" y="254519"/>
            <a:ext cx="10058400" cy="145075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Frame Layout:</a:t>
            </a:r>
            <a:endParaRPr b="1" dirty="0"/>
          </a:p>
        </p:txBody>
      </p:sp>
      <p:sp>
        <p:nvSpPr>
          <p:cNvPr id="123" name="Google Shape;123;p5"/>
          <p:cNvSpPr txBox="1">
            <a:spLocks noGrp="1"/>
          </p:cNvSpPr>
          <p:nvPr>
            <p:ph idx="1"/>
          </p:nvPr>
        </p:nvSpPr>
        <p:spPr>
          <a:xfrm>
            <a:off x="1225618" y="1705276"/>
            <a:ext cx="5688530" cy="43695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840"/>
              </a:spcBef>
              <a:spcAft>
                <a:spcPts val="0"/>
              </a:spcAft>
              <a:buSzPts val="2800"/>
              <a:buChar char="•"/>
            </a:pPr>
            <a:r>
              <a:rPr lang="en-US" sz="2500" dirty="0" err="1">
                <a:solidFill>
                  <a:srgbClr val="000000">
                    <a:lumMod val="75000"/>
                    <a:lumOff val="25000"/>
                  </a:srgbClr>
                </a:solidFill>
                <a:latin typeface="Calibri" panose="020F0502020204030204"/>
              </a:rPr>
              <a:t>FrameLayouts</a:t>
            </a:r>
            <a:r>
              <a:rPr lang="en-US" sz="2500" dirty="0">
                <a:solidFill>
                  <a:srgbClr val="000000">
                    <a:lumMod val="75000"/>
                    <a:lumOff val="25000"/>
                  </a:srgbClr>
                </a:solidFill>
                <a:latin typeface="Calibri" panose="020F0502020204030204"/>
              </a:rPr>
              <a:t> are built to hold one view. </a:t>
            </a:r>
            <a:endParaRPr sz="2500" dirty="0">
              <a:solidFill>
                <a:srgbClr val="000000">
                  <a:lumMod val="75000"/>
                  <a:lumOff val="25000"/>
                </a:srgbClr>
              </a:solidFill>
              <a:latin typeface="Calibri" panose="020F0502020204030204"/>
            </a:endParaRPr>
          </a:p>
          <a:p>
            <a:pPr marL="228600" lvl="0" indent="-228600" algn="l" rtl="0">
              <a:lnSpc>
                <a:spcPct val="90000"/>
              </a:lnSpc>
              <a:spcBef>
                <a:spcPts val="840"/>
              </a:spcBef>
              <a:spcAft>
                <a:spcPts val="0"/>
              </a:spcAft>
              <a:buSzPts val="2800"/>
              <a:buChar char="•"/>
            </a:pPr>
            <a:r>
              <a:rPr lang="en-US" sz="2500" dirty="0">
                <a:solidFill>
                  <a:srgbClr val="000000">
                    <a:lumMod val="75000"/>
                    <a:lumOff val="25000"/>
                  </a:srgbClr>
                </a:solidFill>
                <a:latin typeface="Calibri" panose="020F0502020204030204"/>
              </a:rPr>
              <a:t>There is no hard rule that </a:t>
            </a:r>
            <a:r>
              <a:rPr lang="en-US" sz="2500" dirty="0" err="1">
                <a:solidFill>
                  <a:srgbClr val="000000">
                    <a:lumMod val="75000"/>
                    <a:lumOff val="25000"/>
                  </a:srgbClr>
                </a:solidFill>
                <a:latin typeface="Calibri" panose="020F0502020204030204"/>
              </a:rPr>
              <a:t>FrameLayouts</a:t>
            </a:r>
            <a:r>
              <a:rPr lang="en-US" sz="2500" dirty="0">
                <a:solidFill>
                  <a:srgbClr val="000000">
                    <a:lumMod val="75000"/>
                    <a:lumOff val="25000"/>
                  </a:srgbClr>
                </a:solidFill>
                <a:latin typeface="Calibri" panose="020F0502020204030204"/>
              </a:rPr>
              <a:t> can't be used to hold multiple views. </a:t>
            </a:r>
          </a:p>
          <a:p>
            <a:pPr marL="228600" lvl="0" indent="-228600" algn="l" rtl="0">
              <a:lnSpc>
                <a:spcPct val="90000"/>
              </a:lnSpc>
              <a:spcBef>
                <a:spcPts val="840"/>
              </a:spcBef>
              <a:spcAft>
                <a:spcPts val="0"/>
              </a:spcAft>
              <a:buSzPts val="2800"/>
              <a:buChar char="•"/>
            </a:pPr>
            <a:r>
              <a:rPr lang="en-US" sz="2500" dirty="0">
                <a:solidFill>
                  <a:srgbClr val="000000">
                    <a:lumMod val="75000"/>
                    <a:lumOff val="25000"/>
                  </a:srgbClr>
                </a:solidFill>
                <a:latin typeface="Calibri" panose="020F0502020204030204"/>
              </a:rPr>
              <a:t>To control the positions of multiple views within the </a:t>
            </a:r>
            <a:r>
              <a:rPr lang="en-US" sz="2500" dirty="0" err="1">
                <a:solidFill>
                  <a:srgbClr val="000000">
                    <a:lumMod val="75000"/>
                    <a:lumOff val="25000"/>
                  </a:srgbClr>
                </a:solidFill>
                <a:latin typeface="Calibri" panose="020F0502020204030204"/>
              </a:rPr>
              <a:t>FrameLayout</a:t>
            </a:r>
            <a:r>
              <a:rPr lang="en-US" sz="2500" dirty="0">
                <a:solidFill>
                  <a:srgbClr val="000000">
                    <a:lumMod val="75000"/>
                    <a:lumOff val="25000"/>
                  </a:srgbClr>
                </a:solidFill>
                <a:latin typeface="Calibri" panose="020F0502020204030204"/>
              </a:rPr>
              <a:t>, we need to assign gravity to each child, using the </a:t>
            </a:r>
            <a:r>
              <a:rPr lang="en-US" sz="2500" dirty="0" err="1">
                <a:solidFill>
                  <a:srgbClr val="000000">
                    <a:lumMod val="75000"/>
                    <a:lumOff val="25000"/>
                  </a:srgbClr>
                </a:solidFill>
                <a:latin typeface="Calibri" panose="020F0502020204030204"/>
              </a:rPr>
              <a:t>android:layout_gravity</a:t>
            </a:r>
            <a:r>
              <a:rPr lang="en-US" sz="2500" dirty="0">
                <a:solidFill>
                  <a:srgbClr val="000000">
                    <a:lumMod val="75000"/>
                    <a:lumOff val="25000"/>
                  </a:srgbClr>
                </a:solidFill>
                <a:latin typeface="Calibri" panose="020F0502020204030204"/>
              </a:rPr>
              <a:t> attribute.</a:t>
            </a:r>
            <a:endParaRPr lang="en-IN" sz="2500" dirty="0">
              <a:solidFill>
                <a:srgbClr val="000000">
                  <a:lumMod val="75000"/>
                  <a:lumOff val="25000"/>
                </a:srgbClr>
              </a:solidFill>
              <a:latin typeface="Calibri" panose="020F0502020204030204"/>
            </a:endParaRPr>
          </a:p>
          <a:p>
            <a:pPr marL="228600" lvl="0" indent="-228600" algn="l" rtl="0">
              <a:lnSpc>
                <a:spcPct val="90000"/>
              </a:lnSpc>
              <a:spcBef>
                <a:spcPts val="840"/>
              </a:spcBef>
              <a:spcAft>
                <a:spcPts val="0"/>
              </a:spcAft>
              <a:buSzPts val="2800"/>
              <a:buChar char="•"/>
            </a:pPr>
            <a:r>
              <a:rPr lang="en-US" sz="2500" dirty="0">
                <a:solidFill>
                  <a:srgbClr val="000000">
                    <a:lumMod val="75000"/>
                    <a:lumOff val="25000"/>
                  </a:srgbClr>
                </a:solidFill>
                <a:latin typeface="Calibri" panose="020F0502020204030204"/>
              </a:rPr>
              <a:t>The </a:t>
            </a:r>
            <a:r>
              <a:rPr lang="en-US" sz="2500" dirty="0" err="1">
                <a:solidFill>
                  <a:srgbClr val="000000">
                    <a:lumMod val="75000"/>
                    <a:lumOff val="25000"/>
                  </a:srgbClr>
                </a:solidFill>
                <a:latin typeface="Calibri" panose="020F0502020204030204"/>
              </a:rPr>
              <a:t>FrameLayout</a:t>
            </a:r>
            <a:r>
              <a:rPr lang="en-US" sz="2500" dirty="0">
                <a:solidFill>
                  <a:srgbClr val="000000">
                    <a:lumMod val="75000"/>
                    <a:lumOff val="25000"/>
                  </a:srgbClr>
                </a:solidFill>
                <a:latin typeface="Calibri" panose="020F0502020204030204"/>
              </a:rPr>
              <a:t> is used to help you control the stacking of views as the screen is resized. </a:t>
            </a:r>
            <a:endParaRPr sz="2500" dirty="0">
              <a:solidFill>
                <a:srgbClr val="000000">
                  <a:lumMod val="75000"/>
                  <a:lumOff val="25000"/>
                </a:srgbClr>
              </a:solidFill>
              <a:latin typeface="Calibri" panose="020F0502020204030204"/>
            </a:endParaRPr>
          </a:p>
          <a:p>
            <a:pPr marL="228600" lvl="0" indent="-50800" algn="l" rtl="0">
              <a:lnSpc>
                <a:spcPct val="90000"/>
              </a:lnSpc>
              <a:spcBef>
                <a:spcPts val="840"/>
              </a:spcBef>
              <a:spcAft>
                <a:spcPts val="0"/>
              </a:spcAft>
              <a:buSzPts val="2800"/>
              <a:buNone/>
            </a:pPr>
            <a:endParaRPr dirty="0"/>
          </a:p>
        </p:txBody>
      </p:sp>
      <p:pic>
        <p:nvPicPr>
          <p:cNvPr id="2" name="Picture 1">
            <a:extLst>
              <a:ext uri="{FF2B5EF4-FFF2-40B4-BE49-F238E27FC236}">
                <a16:creationId xmlns:a16="http://schemas.microsoft.com/office/drawing/2014/main" id="{E94A4724-C751-032E-16D0-63160C8EAD49}"/>
              </a:ext>
            </a:extLst>
          </p:cNvPr>
          <p:cNvPicPr>
            <a:picLocks noChangeAspect="1"/>
          </p:cNvPicPr>
          <p:nvPr/>
        </p:nvPicPr>
        <p:blipFill>
          <a:blip r:embed="rId3"/>
          <a:stretch>
            <a:fillRect/>
          </a:stretch>
        </p:blipFill>
        <p:spPr>
          <a:xfrm>
            <a:off x="7135820" y="1898152"/>
            <a:ext cx="4858387" cy="43695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1109395" y="821843"/>
            <a:ext cx="7505845" cy="88493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Linear Layout</a:t>
            </a:r>
            <a:endParaRPr b="1" dirty="0"/>
          </a:p>
        </p:txBody>
      </p:sp>
      <p:sp>
        <p:nvSpPr>
          <p:cNvPr id="136" name="Google Shape;136;p7"/>
          <p:cNvSpPr txBox="1">
            <a:spLocks noGrp="1"/>
          </p:cNvSpPr>
          <p:nvPr>
            <p:ph idx="1"/>
          </p:nvPr>
        </p:nvSpPr>
        <p:spPr>
          <a:xfrm>
            <a:off x="665807" y="2140085"/>
            <a:ext cx="5627989" cy="44276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err="1"/>
              <a:t>LinearLayout</a:t>
            </a:r>
            <a:r>
              <a:rPr lang="en-US" dirty="0"/>
              <a:t> aligns all children in either </a:t>
            </a:r>
            <a:r>
              <a:rPr lang="en-US" i="1" dirty="0"/>
              <a:t>vertically</a:t>
            </a:r>
            <a:r>
              <a:rPr lang="en-US" dirty="0"/>
              <a:t> or </a:t>
            </a:r>
            <a:r>
              <a:rPr lang="en-US" i="1" dirty="0"/>
              <a:t>horizontally</a:t>
            </a:r>
            <a:r>
              <a:rPr lang="en-US" dirty="0"/>
              <a:t>.</a:t>
            </a:r>
            <a:endParaRPr dirty="0"/>
          </a:p>
          <a:p>
            <a:pPr marL="228600" lvl="0" indent="-228600" algn="l" rtl="0">
              <a:lnSpc>
                <a:spcPct val="90000"/>
              </a:lnSpc>
              <a:spcBef>
                <a:spcPts val="840"/>
              </a:spcBef>
              <a:spcAft>
                <a:spcPts val="0"/>
              </a:spcAft>
              <a:buSzPts val="2800"/>
              <a:buChar char="•"/>
            </a:pPr>
            <a:r>
              <a:rPr lang="en-US" dirty="0" err="1"/>
              <a:t>LinearLayout</a:t>
            </a:r>
            <a:r>
              <a:rPr lang="en-US" dirty="0"/>
              <a:t>(Horizontal) and </a:t>
            </a:r>
            <a:r>
              <a:rPr lang="en-US" dirty="0" err="1"/>
              <a:t>LinearLayout</a:t>
            </a:r>
            <a:r>
              <a:rPr lang="en-US" dirty="0"/>
              <a:t>(Vertical) are actually the same layout with one property changed.</a:t>
            </a:r>
          </a:p>
          <a:p>
            <a:pPr marL="228600" lvl="0" indent="-228600" algn="l" rtl="0">
              <a:lnSpc>
                <a:spcPct val="90000"/>
              </a:lnSpc>
              <a:spcBef>
                <a:spcPts val="840"/>
              </a:spcBef>
              <a:spcAft>
                <a:spcPts val="0"/>
              </a:spcAft>
              <a:buSzPts val="2800"/>
              <a:buChar char="•"/>
            </a:pPr>
            <a:r>
              <a:rPr lang="en-US" dirty="0"/>
              <a:t>The </a:t>
            </a:r>
            <a:r>
              <a:rPr lang="en-US" dirty="0" err="1"/>
              <a:t>android:</a:t>
            </a:r>
            <a:r>
              <a:rPr lang="en-US" b="1" dirty="0" err="1"/>
              <a:t>orientation</a:t>
            </a:r>
            <a:r>
              <a:rPr lang="en-US" dirty="0"/>
              <a:t> property of the </a:t>
            </a:r>
            <a:r>
              <a:rPr lang="en-US" dirty="0" err="1"/>
              <a:t>LinearLayout</a:t>
            </a:r>
            <a:r>
              <a:rPr lang="en-US" dirty="0"/>
              <a:t> controls if the application has a horizontal or vertical flow.</a:t>
            </a:r>
          </a:p>
          <a:p>
            <a:pPr marL="228600" lvl="0" indent="-228600" algn="l" rtl="0">
              <a:lnSpc>
                <a:spcPct val="90000"/>
              </a:lnSpc>
              <a:spcBef>
                <a:spcPts val="840"/>
              </a:spcBef>
              <a:spcAft>
                <a:spcPts val="0"/>
              </a:spcAft>
              <a:buSzPts val="2800"/>
              <a:buChar char="•"/>
            </a:pPr>
            <a:r>
              <a:rPr lang="en-US" dirty="0"/>
              <a:t>This specifies how an object should position its content, on both the X and Y axes. Possible values are top, bottom, left, right, center, </a:t>
            </a:r>
            <a:r>
              <a:rPr lang="en-US" dirty="0" err="1"/>
              <a:t>center_vertical</a:t>
            </a:r>
            <a:r>
              <a:rPr lang="en-US" dirty="0"/>
              <a:t>, </a:t>
            </a:r>
            <a:r>
              <a:rPr lang="en-US" dirty="0" err="1"/>
              <a:t>center_horizontal</a:t>
            </a:r>
            <a:r>
              <a:rPr lang="en-US" dirty="0"/>
              <a:t> etc.</a:t>
            </a:r>
            <a:endParaRPr dirty="0"/>
          </a:p>
          <a:p>
            <a:pPr marL="228600" lvl="0" indent="-50800" algn="l" rtl="0">
              <a:lnSpc>
                <a:spcPct val="90000"/>
              </a:lnSpc>
              <a:spcBef>
                <a:spcPts val="840"/>
              </a:spcBef>
              <a:spcAft>
                <a:spcPts val="0"/>
              </a:spcAft>
              <a:buSzPts val="2800"/>
              <a:buNone/>
            </a:pPr>
            <a:endParaRPr dirty="0"/>
          </a:p>
        </p:txBody>
      </p:sp>
      <p:pic>
        <p:nvPicPr>
          <p:cNvPr id="137" name="Google Shape;137;p7"/>
          <p:cNvPicPr preferRelativeResize="0"/>
          <p:nvPr/>
        </p:nvPicPr>
        <p:blipFill rotWithShape="1">
          <a:blip r:embed="rId3">
            <a:alphaModFix/>
          </a:blip>
          <a:srcRect/>
          <a:stretch/>
        </p:blipFill>
        <p:spPr>
          <a:xfrm>
            <a:off x="6446198" y="2285999"/>
            <a:ext cx="4782766" cy="3265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1202177" y="865762"/>
            <a:ext cx="9029700" cy="84871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E75B5"/>
              </a:buClr>
              <a:buSzPts val="4400"/>
              <a:buFont typeface="Cambria"/>
              <a:buNone/>
            </a:pPr>
            <a:r>
              <a:rPr lang="en-US" b="1" dirty="0"/>
              <a:t>Table Layout</a:t>
            </a:r>
            <a:endParaRPr b="1" dirty="0"/>
          </a:p>
        </p:txBody>
      </p:sp>
      <p:sp>
        <p:nvSpPr>
          <p:cNvPr id="171" name="Google Shape;171;p12"/>
          <p:cNvSpPr txBox="1">
            <a:spLocks noGrp="1"/>
          </p:cNvSpPr>
          <p:nvPr>
            <p:ph idx="1"/>
          </p:nvPr>
        </p:nvSpPr>
        <p:spPr>
          <a:xfrm>
            <a:off x="1279998" y="1871565"/>
            <a:ext cx="531330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The </a:t>
            </a:r>
            <a:r>
              <a:rPr lang="en-US" dirty="0" err="1"/>
              <a:t>TableLayout</a:t>
            </a:r>
            <a:r>
              <a:rPr lang="en-US" dirty="0"/>
              <a:t> Layout groups views into rows and columns. </a:t>
            </a:r>
            <a:endParaRPr dirty="0"/>
          </a:p>
          <a:p>
            <a:pPr marL="228600" lvl="0" indent="-228600" algn="l" rtl="0">
              <a:lnSpc>
                <a:spcPct val="90000"/>
              </a:lnSpc>
              <a:spcBef>
                <a:spcPts val="840"/>
              </a:spcBef>
              <a:spcAft>
                <a:spcPts val="0"/>
              </a:spcAft>
              <a:buSzPts val="2800"/>
              <a:buChar char="•"/>
            </a:pPr>
            <a:r>
              <a:rPr lang="en-US" dirty="0"/>
              <a:t>You use the &lt;</a:t>
            </a:r>
            <a:r>
              <a:rPr lang="en-US" dirty="0" err="1"/>
              <a:t>TableRow</a:t>
            </a:r>
            <a:r>
              <a:rPr lang="en-US" dirty="0"/>
              <a:t>&gt; element to designate a row in the table. </a:t>
            </a:r>
            <a:endParaRPr dirty="0"/>
          </a:p>
          <a:p>
            <a:pPr marL="228600" lvl="0" indent="-228600" algn="l" rtl="0">
              <a:lnSpc>
                <a:spcPct val="90000"/>
              </a:lnSpc>
              <a:spcBef>
                <a:spcPts val="840"/>
              </a:spcBef>
              <a:spcAft>
                <a:spcPts val="0"/>
              </a:spcAft>
              <a:buSzPts val="2800"/>
              <a:buChar char="•"/>
            </a:pPr>
            <a:r>
              <a:rPr lang="en-US" dirty="0"/>
              <a:t>Each row can contain zero or more views. </a:t>
            </a:r>
            <a:endParaRPr dirty="0"/>
          </a:p>
          <a:p>
            <a:pPr marL="228600" lvl="0" indent="-228600" algn="l" rtl="0">
              <a:lnSpc>
                <a:spcPct val="90000"/>
              </a:lnSpc>
              <a:spcBef>
                <a:spcPts val="840"/>
              </a:spcBef>
              <a:spcAft>
                <a:spcPts val="0"/>
              </a:spcAft>
              <a:buSzPts val="2800"/>
              <a:buChar char="•"/>
            </a:pPr>
            <a:r>
              <a:rPr lang="en-US" dirty="0"/>
              <a:t>Each view you place within a row forms a cell. A cell can hold only one view.</a:t>
            </a:r>
            <a:endParaRPr dirty="0"/>
          </a:p>
          <a:p>
            <a:pPr marL="228600" lvl="0" indent="-228600" algn="l" rtl="0">
              <a:lnSpc>
                <a:spcPct val="90000"/>
              </a:lnSpc>
              <a:spcBef>
                <a:spcPts val="840"/>
              </a:spcBef>
              <a:spcAft>
                <a:spcPts val="0"/>
              </a:spcAft>
              <a:buSzPts val="2800"/>
              <a:buChar char="•"/>
            </a:pPr>
            <a:r>
              <a:rPr lang="en-US" dirty="0"/>
              <a:t> The width of each column is determined by the largest width of each cell in that column.</a:t>
            </a:r>
            <a:endParaRPr dirty="0"/>
          </a:p>
        </p:txBody>
      </p:sp>
      <p:pic>
        <p:nvPicPr>
          <p:cNvPr id="2050" name="Picture 2" descr="TableLayout Example In Android Studio">
            <a:extLst>
              <a:ext uri="{FF2B5EF4-FFF2-40B4-BE49-F238E27FC236}">
                <a16:creationId xmlns:a16="http://schemas.microsoft.com/office/drawing/2014/main" id="{D35E87DA-56CB-EE79-A858-BE4187A955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949"/>
          <a:stretch/>
        </p:blipFill>
        <p:spPr bwMode="auto">
          <a:xfrm>
            <a:off x="9582652" y="1871565"/>
            <a:ext cx="2266950" cy="24725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5A7F863-AE2F-34A5-89B9-08CD2A59468C}"/>
              </a:ext>
            </a:extLst>
          </p:cNvPr>
          <p:cNvPicPr>
            <a:picLocks noChangeAspect="1"/>
          </p:cNvPicPr>
          <p:nvPr/>
        </p:nvPicPr>
        <p:blipFill>
          <a:blip r:embed="rId4"/>
          <a:stretch>
            <a:fillRect/>
          </a:stretch>
        </p:blipFill>
        <p:spPr>
          <a:xfrm>
            <a:off x="6800850" y="1871565"/>
            <a:ext cx="2247900" cy="2457450"/>
          </a:xfrm>
          <a:prstGeom prst="rect">
            <a:avLst/>
          </a:prstGeom>
        </p:spPr>
      </p:pic>
      <p:sp>
        <p:nvSpPr>
          <p:cNvPr id="5" name="TextBox 4">
            <a:extLst>
              <a:ext uri="{FF2B5EF4-FFF2-40B4-BE49-F238E27FC236}">
                <a16:creationId xmlns:a16="http://schemas.microsoft.com/office/drawing/2014/main" id="{9303325D-2468-915E-B60D-7FF9C0B935F6}"/>
              </a:ext>
            </a:extLst>
          </p:cNvPr>
          <p:cNvSpPr txBox="1"/>
          <p:nvPr/>
        </p:nvSpPr>
        <p:spPr>
          <a:xfrm flipH="1">
            <a:off x="6800846" y="4572000"/>
            <a:ext cx="2323698" cy="369332"/>
          </a:xfrm>
          <a:prstGeom prst="rect">
            <a:avLst/>
          </a:prstGeom>
          <a:noFill/>
        </p:spPr>
        <p:txBody>
          <a:bodyPr wrap="square" rtlCol="0">
            <a:spAutoFit/>
          </a:bodyPr>
          <a:lstStyle/>
          <a:p>
            <a:r>
              <a:rPr lang="en-US" dirty="0"/>
              <a:t>Table Layout Structure </a:t>
            </a:r>
            <a:endParaRPr lang="en-IN" dirty="0"/>
          </a:p>
        </p:txBody>
      </p:sp>
      <p:sp>
        <p:nvSpPr>
          <p:cNvPr id="6" name="TextBox 5">
            <a:extLst>
              <a:ext uri="{FF2B5EF4-FFF2-40B4-BE49-F238E27FC236}">
                <a16:creationId xmlns:a16="http://schemas.microsoft.com/office/drawing/2014/main" id="{8F7B0A95-711A-DE1F-7062-AB2E11BA7DD8}"/>
              </a:ext>
            </a:extLst>
          </p:cNvPr>
          <p:cNvSpPr txBox="1"/>
          <p:nvPr/>
        </p:nvSpPr>
        <p:spPr>
          <a:xfrm flipH="1">
            <a:off x="9554278" y="4569257"/>
            <a:ext cx="2323698" cy="369332"/>
          </a:xfrm>
          <a:prstGeom prst="rect">
            <a:avLst/>
          </a:prstGeom>
          <a:noFill/>
        </p:spPr>
        <p:txBody>
          <a:bodyPr wrap="square" rtlCol="0">
            <a:spAutoFit/>
          </a:bodyPr>
          <a:lstStyle/>
          <a:p>
            <a:r>
              <a:rPr lang="en-US" dirty="0"/>
              <a:t>Table Layout UI Output </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352</TotalTime>
  <Words>2288</Words>
  <Application>Microsoft Office PowerPoint</Application>
  <PresentationFormat>Widescreen</PresentationFormat>
  <Paragraphs>175</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vt:lpstr>
      <vt:lpstr>Wingdings</vt:lpstr>
      <vt:lpstr>Retrospect</vt:lpstr>
      <vt:lpstr>Android User Interface </vt:lpstr>
      <vt:lpstr>Components of the Screen</vt:lpstr>
      <vt:lpstr>Components of the Screen</vt:lpstr>
      <vt:lpstr>PowerPoint Presentation</vt:lpstr>
      <vt:lpstr>Layouts in Android UI</vt:lpstr>
      <vt:lpstr>Absolute Layout</vt:lpstr>
      <vt:lpstr>Frame Layout:</vt:lpstr>
      <vt:lpstr>Linear Layout</vt:lpstr>
      <vt:lpstr>Table Layout</vt:lpstr>
      <vt:lpstr>Relative Layout</vt:lpstr>
      <vt:lpstr>Scroll View</vt:lpstr>
      <vt:lpstr>Common Attributes used in Views and ViewGroups</vt:lpstr>
      <vt:lpstr>Units of Measurement</vt:lpstr>
      <vt:lpstr>Adapting to Display Orientation</vt:lpstr>
      <vt:lpstr>Adapting to Display Orientation</vt:lpstr>
      <vt:lpstr>Anchoring Views</vt:lpstr>
      <vt:lpstr>PowerPoint Presentation</vt:lpstr>
      <vt:lpstr>Resizing and Repositioning</vt:lpstr>
      <vt:lpstr>Managing Changes to Screen Orientation</vt:lpstr>
      <vt:lpstr>Managing Changes to Screen Orientation</vt:lpstr>
      <vt:lpstr>Persisting State Information During Changes in Screen Orientation</vt:lpstr>
      <vt:lpstr>Detecting Orientation Changes</vt:lpstr>
      <vt:lpstr>Controlling the Orientation of the Activity</vt:lpstr>
      <vt:lpstr>Interacting with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Leona TAVARES</dc:creator>
  <cp:lastModifiedBy>college office</cp:lastModifiedBy>
  <cp:revision>9</cp:revision>
  <dcterms:created xsi:type="dcterms:W3CDTF">2021-11-01T02:30:13Z</dcterms:created>
  <dcterms:modified xsi:type="dcterms:W3CDTF">2023-07-26T08:27:00Z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