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80" r:id="rId19"/>
    <p:sldId id="273" r:id="rId20"/>
    <p:sldId id="274" r:id="rId21"/>
    <p:sldId id="275" r:id="rId22"/>
    <p:sldId id="281" r:id="rId23"/>
    <p:sldId id="276" r:id="rId24"/>
    <p:sldId id="277" r:id="rId25"/>
    <p:sldId id="282"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64"/>
  </p:normalViewPr>
  <p:slideViewPr>
    <p:cSldViewPr snapToGrid="0" snapToObjects="1">
      <p:cViewPr varScale="1">
        <p:scale>
          <a:sx n="70" d="100"/>
          <a:sy n="70" d="100"/>
        </p:scale>
        <p:origin x="48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9/27/2023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about/versions/10/privacy/chang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B1798-1670-EC4B-B735-1506FB6F0864}"/>
              </a:ext>
            </a:extLst>
          </p:cNvPr>
          <p:cNvSpPr>
            <a:spLocks noGrp="1"/>
          </p:cNvSpPr>
          <p:nvPr>
            <p:ph type="ctrTitle"/>
          </p:nvPr>
        </p:nvSpPr>
        <p:spPr/>
        <p:txBody>
          <a:bodyPr/>
          <a:lstStyle/>
          <a:p>
            <a:pPr algn="ctr"/>
            <a:r>
              <a:rPr lang="en-IN" sz="4800" dirty="0"/>
              <a:t>MESSAGING &amp; LOCATION -BASED SERVICES</a:t>
            </a:r>
            <a:br>
              <a:rPr lang="en-IN" sz="4800" dirty="0"/>
            </a:br>
            <a:endParaRPr lang="en-US" sz="4800" dirty="0"/>
          </a:p>
        </p:txBody>
      </p:sp>
      <p:sp>
        <p:nvSpPr>
          <p:cNvPr id="3" name="Subtitle 2">
            <a:extLst>
              <a:ext uri="{FF2B5EF4-FFF2-40B4-BE49-F238E27FC236}">
                <a16:creationId xmlns:a16="http://schemas.microsoft.com/office/drawing/2014/main" xmlns="" id="{EAB82C1C-1F64-A243-8E03-99D70FE3F9BE}"/>
              </a:ext>
            </a:extLst>
          </p:cNvPr>
          <p:cNvSpPr>
            <a:spLocks noGrp="1"/>
          </p:cNvSpPr>
          <p:nvPr>
            <p:ph type="subTitle" idx="1"/>
          </p:nvPr>
        </p:nvSpPr>
        <p:spPr/>
        <p:txBody>
          <a:bodyPr/>
          <a:lstStyle/>
          <a:p>
            <a:pPr algn="ctr"/>
            <a:r>
              <a:rPr lang="en-US" dirty="0"/>
              <a:t>UNIT - VIII</a:t>
            </a:r>
          </a:p>
        </p:txBody>
      </p:sp>
    </p:spTree>
    <p:extLst>
      <p:ext uri="{BB962C8B-B14F-4D97-AF65-F5344CB8AC3E}">
        <p14:creationId xmlns:p14="http://schemas.microsoft.com/office/powerpoint/2010/main" val="122222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497F1-1A6B-BD41-B8DB-51293FA56592}"/>
              </a:ext>
            </a:extLst>
          </p:cNvPr>
          <p:cNvSpPr>
            <a:spLocks noGrp="1"/>
          </p:cNvSpPr>
          <p:nvPr>
            <p:ph type="title"/>
          </p:nvPr>
        </p:nvSpPr>
        <p:spPr/>
        <p:txBody>
          <a:bodyPr/>
          <a:lstStyle/>
          <a:p>
            <a:r>
              <a:rPr lang="en-US" b="1" dirty="0"/>
              <a:t>Sending E-mail</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0A7C41F8-6335-4744-97B5-30231CE43FA3}"/>
              </a:ext>
            </a:extLst>
          </p:cNvPr>
          <p:cNvSpPr>
            <a:spLocks noGrp="1"/>
          </p:cNvSpPr>
          <p:nvPr>
            <p:ph idx="1"/>
          </p:nvPr>
        </p:nvSpPr>
        <p:spPr>
          <a:xfrm>
            <a:off x="646112" y="1443790"/>
            <a:ext cx="10899778" cy="4804610"/>
          </a:xfrm>
        </p:spPr>
        <p:txBody>
          <a:bodyPr>
            <a:normAutofit/>
          </a:bodyPr>
          <a:lstStyle/>
          <a:p>
            <a:pPr algn="just"/>
            <a:r>
              <a:rPr lang="en-US" sz="2400" dirty="0"/>
              <a:t>Android also supports e-mail. </a:t>
            </a:r>
          </a:p>
          <a:p>
            <a:pPr algn="just"/>
            <a:r>
              <a:rPr lang="en-US" sz="2400" dirty="0"/>
              <a:t>The Gmail/Email application on Android enables you to configure an e-mail account using POP3 or IMAP. </a:t>
            </a:r>
          </a:p>
          <a:p>
            <a:pPr algn="just"/>
            <a:r>
              <a:rPr lang="en-US" sz="2400" dirty="0"/>
              <a:t>Besides sending and receiving e-mails using the Gmail/Email application, you can also send e-mail messages programmatically from within your Android application.</a:t>
            </a:r>
          </a:p>
          <a:p>
            <a:pPr algn="just"/>
            <a:r>
              <a:rPr lang="en-IN" sz="2400" dirty="0"/>
              <a:t>You will use </a:t>
            </a:r>
            <a:r>
              <a:rPr lang="en-IN" sz="2400" b="1" dirty="0"/>
              <a:t>ACTION_SEND</a:t>
            </a:r>
            <a:r>
              <a:rPr lang="en-IN" sz="2400" dirty="0"/>
              <a:t> action to launch an email client installed on your Android device.</a:t>
            </a:r>
          </a:p>
          <a:p>
            <a:pPr algn="just"/>
            <a:endParaRPr lang="en-US" sz="2400" dirty="0"/>
          </a:p>
        </p:txBody>
      </p:sp>
    </p:spTree>
    <p:extLst>
      <p:ext uri="{BB962C8B-B14F-4D97-AF65-F5344CB8AC3E}">
        <p14:creationId xmlns:p14="http://schemas.microsoft.com/office/powerpoint/2010/main" val="155027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EC07A7-64D9-894D-98B9-0BA842F810B9}"/>
              </a:ext>
            </a:extLst>
          </p:cNvPr>
          <p:cNvSpPr>
            <a:spLocks noGrp="1"/>
          </p:cNvSpPr>
          <p:nvPr>
            <p:ph idx="1"/>
          </p:nvPr>
        </p:nvSpPr>
        <p:spPr>
          <a:xfrm>
            <a:off x="637674" y="1359568"/>
            <a:ext cx="10852484" cy="4888831"/>
          </a:xfrm>
        </p:spPr>
        <p:txBody>
          <a:bodyPr>
            <a:normAutofit/>
          </a:bodyPr>
          <a:lstStyle/>
          <a:p>
            <a:pPr algn="just"/>
            <a:r>
              <a:rPr lang="en-IN" sz="2400" dirty="0"/>
              <a:t>Following is simple syntax to create an intent with ACTION_SEND action.</a:t>
            </a:r>
          </a:p>
          <a:p>
            <a:pPr algn="just"/>
            <a:r>
              <a:rPr lang="en-IN" sz="2400" dirty="0"/>
              <a:t>Intent </a:t>
            </a:r>
            <a:r>
              <a:rPr lang="en-IN" sz="2400" dirty="0" err="1"/>
              <a:t>emailIntent</a:t>
            </a:r>
            <a:r>
              <a:rPr lang="en-IN" sz="2400" dirty="0"/>
              <a:t> = new Intent(</a:t>
            </a:r>
            <a:r>
              <a:rPr lang="en-IN" sz="2400" dirty="0" err="1"/>
              <a:t>Intent.ACTION_SEND</a:t>
            </a:r>
            <a:r>
              <a:rPr lang="en-IN" sz="2400" dirty="0"/>
              <a:t>); Intent Object - Data/Type to send Email</a:t>
            </a:r>
          </a:p>
          <a:p>
            <a:pPr algn="just"/>
            <a:r>
              <a:rPr lang="en-IN" sz="2400" dirty="0">
                <a:solidFill>
                  <a:schemeClr val="bg1"/>
                </a:solidFill>
              </a:rPr>
              <a:t>To send an email you need to specify </a:t>
            </a:r>
            <a:r>
              <a:rPr lang="en-IN" sz="2400" b="1" dirty="0" err="1">
                <a:solidFill>
                  <a:schemeClr val="bg1"/>
                </a:solidFill>
              </a:rPr>
              <a:t>mailto</a:t>
            </a:r>
            <a:r>
              <a:rPr lang="en-IN" sz="2400" b="1" dirty="0">
                <a:solidFill>
                  <a:schemeClr val="bg1"/>
                </a:solidFill>
              </a:rPr>
              <a:t>:</a:t>
            </a:r>
            <a:r>
              <a:rPr lang="en-IN" sz="2400" dirty="0">
                <a:solidFill>
                  <a:schemeClr val="bg1"/>
                </a:solidFill>
              </a:rPr>
              <a:t> as URI using </a:t>
            </a:r>
            <a:r>
              <a:rPr lang="en-IN" sz="2400" dirty="0" err="1">
                <a:solidFill>
                  <a:schemeClr val="bg1"/>
                </a:solidFill>
              </a:rPr>
              <a:t>setData</a:t>
            </a:r>
            <a:r>
              <a:rPr lang="en-IN" sz="2400" dirty="0">
                <a:solidFill>
                  <a:schemeClr val="bg1"/>
                </a:solidFill>
              </a:rPr>
              <a:t>() method and data type will be to </a:t>
            </a:r>
            <a:r>
              <a:rPr lang="en-IN" sz="2400" b="1" dirty="0">
                <a:solidFill>
                  <a:schemeClr val="bg1"/>
                </a:solidFill>
              </a:rPr>
              <a:t>text/plain</a:t>
            </a:r>
            <a:r>
              <a:rPr lang="en-IN" sz="2400" dirty="0">
                <a:solidFill>
                  <a:schemeClr val="bg1"/>
                </a:solidFill>
              </a:rPr>
              <a:t> using </a:t>
            </a:r>
            <a:r>
              <a:rPr lang="en-IN" sz="2400" dirty="0" err="1">
                <a:solidFill>
                  <a:schemeClr val="bg1"/>
                </a:solidFill>
              </a:rPr>
              <a:t>setType</a:t>
            </a:r>
            <a:r>
              <a:rPr lang="en-IN" sz="2400" dirty="0">
                <a:solidFill>
                  <a:schemeClr val="bg1"/>
                </a:solidFill>
              </a:rPr>
              <a:t>() method as follows −</a:t>
            </a:r>
          </a:p>
          <a:p>
            <a:pPr marL="0" indent="0" algn="just">
              <a:buNone/>
            </a:pPr>
            <a:endParaRPr lang="en-IN" sz="2400" dirty="0">
              <a:solidFill>
                <a:schemeClr val="bg1"/>
              </a:solidFill>
            </a:endParaRPr>
          </a:p>
          <a:p>
            <a:pPr marL="0" indent="0" algn="ctr">
              <a:buNone/>
            </a:pPr>
            <a:r>
              <a:rPr lang="en-IN" sz="2400" dirty="0" err="1">
                <a:solidFill>
                  <a:schemeClr val="bg1"/>
                </a:solidFill>
              </a:rPr>
              <a:t>emailIntent.setData</a:t>
            </a:r>
            <a:r>
              <a:rPr lang="en-IN" sz="2400" dirty="0">
                <a:solidFill>
                  <a:schemeClr val="bg1"/>
                </a:solidFill>
              </a:rPr>
              <a:t>(</a:t>
            </a:r>
            <a:r>
              <a:rPr lang="en-IN" sz="2400" dirty="0" err="1">
                <a:solidFill>
                  <a:schemeClr val="bg1"/>
                </a:solidFill>
              </a:rPr>
              <a:t>Uri.parse</a:t>
            </a:r>
            <a:r>
              <a:rPr lang="en-IN" sz="2400" dirty="0">
                <a:solidFill>
                  <a:schemeClr val="bg1"/>
                </a:solidFill>
              </a:rPr>
              <a:t>("</a:t>
            </a:r>
            <a:r>
              <a:rPr lang="en-IN" sz="2400" dirty="0" err="1">
                <a:solidFill>
                  <a:schemeClr val="bg1"/>
                </a:solidFill>
              </a:rPr>
              <a:t>mailto</a:t>
            </a:r>
            <a:r>
              <a:rPr lang="en-IN" sz="2400" dirty="0">
                <a:solidFill>
                  <a:schemeClr val="bg1"/>
                </a:solidFill>
              </a:rPr>
              <a:t>:")); </a:t>
            </a:r>
          </a:p>
          <a:p>
            <a:pPr marL="0" indent="0" algn="ctr">
              <a:buNone/>
            </a:pPr>
            <a:r>
              <a:rPr lang="en-IN" sz="2400" dirty="0" err="1">
                <a:solidFill>
                  <a:schemeClr val="bg1"/>
                </a:solidFill>
              </a:rPr>
              <a:t>emailIntent.setType</a:t>
            </a:r>
            <a:r>
              <a:rPr lang="en-IN" sz="2400" dirty="0">
                <a:solidFill>
                  <a:schemeClr val="bg1"/>
                </a:solidFill>
              </a:rPr>
              <a:t>("text/plain");</a:t>
            </a:r>
            <a:endParaRPr lang="en-US" sz="2400" dirty="0">
              <a:solidFill>
                <a:schemeClr val="bg1"/>
              </a:solidFill>
            </a:endParaRPr>
          </a:p>
        </p:txBody>
      </p:sp>
    </p:spTree>
    <p:extLst>
      <p:ext uri="{BB962C8B-B14F-4D97-AF65-F5344CB8AC3E}">
        <p14:creationId xmlns:p14="http://schemas.microsoft.com/office/powerpoint/2010/main" val="149693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8C32F-01D0-6F4F-8A57-EA400501E87B}"/>
              </a:ext>
            </a:extLst>
          </p:cNvPr>
          <p:cNvSpPr>
            <a:spLocks noGrp="1"/>
          </p:cNvSpPr>
          <p:nvPr>
            <p:ph type="title"/>
          </p:nvPr>
        </p:nvSpPr>
        <p:spPr/>
        <p:txBody>
          <a:bodyPr/>
          <a:lstStyle/>
          <a:p>
            <a:r>
              <a:rPr lang="en-US" b="1" dirty="0"/>
              <a:t>Displaying Maps</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633BFF7D-3287-F141-B9C5-3C590150102C}"/>
              </a:ext>
            </a:extLst>
          </p:cNvPr>
          <p:cNvSpPr>
            <a:spLocks noGrp="1"/>
          </p:cNvSpPr>
          <p:nvPr>
            <p:ph idx="1"/>
          </p:nvPr>
        </p:nvSpPr>
        <p:spPr>
          <a:xfrm>
            <a:off x="645130" y="1467854"/>
            <a:ext cx="10900759" cy="4780546"/>
          </a:xfrm>
        </p:spPr>
        <p:txBody>
          <a:bodyPr>
            <a:normAutofit/>
          </a:bodyPr>
          <a:lstStyle/>
          <a:p>
            <a:pPr algn="just"/>
            <a:r>
              <a:rPr lang="en-US" sz="2400" dirty="0"/>
              <a:t>Google Maps is one of the many applications bundled with the Android platform. In addition to</a:t>
            </a:r>
            <a:endParaRPr lang="en-IN" sz="2400" dirty="0"/>
          </a:p>
          <a:p>
            <a:pPr algn="just"/>
            <a:r>
              <a:rPr lang="en-US" sz="2400" dirty="0"/>
              <a:t>simply using the Maps application, you can also embed it into your own applications and make it do some very cool things. One can use Google Maps in your Android applications and programmatically perform the following:</a:t>
            </a:r>
            <a:endParaRPr lang="en-IN" sz="2400" dirty="0"/>
          </a:p>
          <a:p>
            <a:pPr lvl="0" algn="just"/>
            <a:r>
              <a:rPr lang="en-US" sz="2400" dirty="0"/>
              <a:t>Change the views of Google Maps.</a:t>
            </a:r>
            <a:endParaRPr lang="en-IN" sz="2400" dirty="0"/>
          </a:p>
          <a:p>
            <a:pPr lvl="0" algn="just"/>
            <a:r>
              <a:rPr lang="en-US" sz="2400" dirty="0"/>
              <a:t>Obtain the latitude and longitude of locations in Google Maps.</a:t>
            </a:r>
            <a:endParaRPr lang="en-IN" sz="2400" dirty="0"/>
          </a:p>
          <a:p>
            <a:pPr lvl="0" algn="just"/>
            <a:r>
              <a:rPr lang="en-US" sz="2400" dirty="0"/>
              <a:t>Perform geocoding and reverse geocoding (translating an address to latitude and longitude and vice versa).</a:t>
            </a:r>
            <a:endParaRPr lang="en-IN" sz="2400" dirty="0"/>
          </a:p>
          <a:p>
            <a:pPr lvl="0" algn="just"/>
            <a:r>
              <a:rPr lang="en-US" sz="2400" dirty="0"/>
              <a:t>Add markers to Google Maps.</a:t>
            </a:r>
            <a:endParaRPr lang="en-IN" sz="2400" dirty="0"/>
          </a:p>
          <a:p>
            <a:pPr algn="just"/>
            <a:endParaRPr lang="en-US" sz="2400" dirty="0"/>
          </a:p>
        </p:txBody>
      </p:sp>
    </p:spTree>
    <p:extLst>
      <p:ext uri="{BB962C8B-B14F-4D97-AF65-F5344CB8AC3E}">
        <p14:creationId xmlns:p14="http://schemas.microsoft.com/office/powerpoint/2010/main" val="311015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DE267-02BE-1F47-94B1-665C584E76AC}"/>
              </a:ext>
            </a:extLst>
          </p:cNvPr>
          <p:cNvSpPr>
            <a:spLocks noGrp="1"/>
          </p:cNvSpPr>
          <p:nvPr>
            <p:ph type="title"/>
          </p:nvPr>
        </p:nvSpPr>
        <p:spPr/>
        <p:txBody>
          <a:bodyPr/>
          <a:lstStyle/>
          <a:p>
            <a:r>
              <a:rPr lang="en-US" b="1" dirty="0"/>
              <a:t>Obtaining the Maps API Key</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031C7777-2874-5B4D-95F9-76B9B19A0F0B}"/>
              </a:ext>
            </a:extLst>
          </p:cNvPr>
          <p:cNvSpPr>
            <a:spLocks noGrp="1"/>
          </p:cNvSpPr>
          <p:nvPr>
            <p:ph idx="1"/>
          </p:nvPr>
        </p:nvSpPr>
        <p:spPr>
          <a:xfrm>
            <a:off x="646111" y="1528012"/>
            <a:ext cx="10771857" cy="4720388"/>
          </a:xfrm>
        </p:spPr>
        <p:txBody>
          <a:bodyPr>
            <a:normAutofit/>
          </a:bodyPr>
          <a:lstStyle/>
          <a:p>
            <a:pPr algn="just"/>
            <a:r>
              <a:rPr lang="en-US" sz="2400" dirty="0"/>
              <a:t>Beginning with the Android SDK release v1.0, you need to apply for a free Google Maps API key before you can integrate Google Maps into your Android application.</a:t>
            </a:r>
          </a:p>
          <a:p>
            <a:pPr algn="just"/>
            <a:r>
              <a:rPr lang="en-US" sz="2400" dirty="0"/>
              <a:t> When you apply for the key, you must also agree to Google’s terms of use, so be sure to read them carefully.</a:t>
            </a:r>
            <a:endParaRPr lang="en-IN" sz="2400" dirty="0"/>
          </a:p>
          <a:p>
            <a:pPr algn="just"/>
            <a:endParaRPr lang="en-US" sz="2400" dirty="0"/>
          </a:p>
        </p:txBody>
      </p:sp>
    </p:spTree>
    <p:extLst>
      <p:ext uri="{BB962C8B-B14F-4D97-AF65-F5344CB8AC3E}">
        <p14:creationId xmlns:p14="http://schemas.microsoft.com/office/powerpoint/2010/main" val="221695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1D777-0B03-524A-B7AF-B8D391B1199B}"/>
              </a:ext>
            </a:extLst>
          </p:cNvPr>
          <p:cNvSpPr>
            <a:spLocks noGrp="1"/>
          </p:cNvSpPr>
          <p:nvPr>
            <p:ph type="title"/>
          </p:nvPr>
        </p:nvSpPr>
        <p:spPr/>
        <p:txBody>
          <a:bodyPr/>
          <a:lstStyle/>
          <a:p>
            <a:r>
              <a:rPr lang="en-US" b="1" dirty="0"/>
              <a:t>Displaying the Map</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45E4E50C-CAB3-444B-A4D7-55CCBB858089}"/>
              </a:ext>
            </a:extLst>
          </p:cNvPr>
          <p:cNvSpPr>
            <a:spLocks noGrp="1"/>
          </p:cNvSpPr>
          <p:nvPr>
            <p:ph idx="1"/>
          </p:nvPr>
        </p:nvSpPr>
        <p:spPr>
          <a:xfrm>
            <a:off x="469232" y="1191126"/>
            <a:ext cx="11393905" cy="5378116"/>
          </a:xfrm>
        </p:spPr>
        <p:txBody>
          <a:bodyPr>
            <a:normAutofit fontScale="92500"/>
          </a:bodyPr>
          <a:lstStyle/>
          <a:p>
            <a:pPr algn="just"/>
            <a:r>
              <a:rPr lang="en-US" dirty="0"/>
              <a:t>You are now ready to display Google Maps in your Android application. </a:t>
            </a:r>
          </a:p>
          <a:p>
            <a:pPr algn="just"/>
            <a:r>
              <a:rPr lang="en-US" dirty="0"/>
              <a:t>This involves two </a:t>
            </a:r>
            <a:r>
              <a:rPr lang="en-US" dirty="0" err="1"/>
              <a:t>maintasks</a:t>
            </a:r>
            <a:r>
              <a:rPr lang="en-US" dirty="0"/>
              <a:t>:</a:t>
            </a:r>
            <a:endParaRPr lang="en-IN" dirty="0"/>
          </a:p>
          <a:p>
            <a:pPr lvl="0" algn="just"/>
            <a:r>
              <a:rPr lang="en-US" dirty="0"/>
              <a:t>Modify your </a:t>
            </a:r>
            <a:r>
              <a:rPr lang="en-US" dirty="0" err="1"/>
              <a:t>AndroidManifest.xml</a:t>
            </a:r>
            <a:r>
              <a:rPr lang="en-US" dirty="0"/>
              <a:t> file by adding both the &lt;uses-library&gt; element and</a:t>
            </a:r>
            <a:r>
              <a:rPr lang="en-IN" dirty="0"/>
              <a:t> </a:t>
            </a:r>
            <a:r>
              <a:rPr lang="en-US" dirty="0"/>
              <a:t>the INTERNET permission.</a:t>
            </a:r>
            <a:endParaRPr lang="en-IN" dirty="0"/>
          </a:p>
          <a:p>
            <a:pPr lvl="0" algn="just"/>
            <a:r>
              <a:rPr lang="en-US" dirty="0"/>
              <a:t>Add the </a:t>
            </a:r>
            <a:r>
              <a:rPr lang="en-US" dirty="0" err="1"/>
              <a:t>MapView</a:t>
            </a:r>
            <a:r>
              <a:rPr lang="en-US" dirty="0"/>
              <a:t> element to your UI by adding the &lt;</a:t>
            </a:r>
            <a:r>
              <a:rPr lang="en-US" dirty="0" err="1"/>
              <a:t>com.google.android.maps.MapView</a:t>
            </a:r>
            <a:r>
              <a:rPr lang="en-US" dirty="0"/>
              <a:t>&gt; element to your UI file to embed the map within your activity.</a:t>
            </a:r>
            <a:endParaRPr lang="en-IN" dirty="0"/>
          </a:p>
          <a:p>
            <a:pPr algn="just"/>
            <a:r>
              <a:rPr lang="en-US" dirty="0"/>
              <a:t>If instead of seeing Google Maps displayed you see an empty screen with grids, then most likely you are using the wrong API key in the </a:t>
            </a:r>
            <a:r>
              <a:rPr lang="en-US" dirty="0" err="1"/>
              <a:t>main.xml</a:t>
            </a:r>
            <a:r>
              <a:rPr lang="en-US" dirty="0"/>
              <a:t> file. </a:t>
            </a:r>
          </a:p>
          <a:p>
            <a:pPr algn="just"/>
            <a:r>
              <a:rPr lang="en-US" dirty="0"/>
              <a:t>It is also possible that you omitted the INTERNET permission in your </a:t>
            </a:r>
            <a:r>
              <a:rPr lang="en-US" dirty="0" err="1"/>
              <a:t>AndroidManifest.xml</a:t>
            </a:r>
            <a:r>
              <a:rPr lang="en-US" dirty="0"/>
              <a:t> file. </a:t>
            </a:r>
          </a:p>
          <a:p>
            <a:pPr algn="just"/>
            <a:r>
              <a:rPr lang="en-US" dirty="0"/>
              <a:t>Finally, ensure that you have Internet access on your emulator/devices.</a:t>
            </a:r>
          </a:p>
          <a:p>
            <a:pPr algn="just"/>
            <a:r>
              <a:rPr lang="en-US" dirty="0"/>
              <a:t> If your program does not run (i.e., it crashes), then you probably forgot to add the following statement to the </a:t>
            </a:r>
            <a:r>
              <a:rPr lang="en-US" dirty="0" err="1"/>
              <a:t>AndroidManifest.xml</a:t>
            </a:r>
            <a:r>
              <a:rPr lang="en-US" dirty="0"/>
              <a:t> file:</a:t>
            </a:r>
            <a:endParaRPr lang="en-IN" dirty="0"/>
          </a:p>
          <a:p>
            <a:pPr marL="0" indent="0" algn="just">
              <a:buNone/>
            </a:pPr>
            <a:r>
              <a:rPr lang="en-US" dirty="0"/>
              <a:t>&lt;uses-library </a:t>
            </a:r>
            <a:r>
              <a:rPr lang="en-US" dirty="0" err="1"/>
              <a:t>android:name</a:t>
            </a:r>
            <a:r>
              <a:rPr lang="en-US" dirty="0"/>
              <a:t>=”</a:t>
            </a:r>
            <a:r>
              <a:rPr lang="en-US" dirty="0" err="1"/>
              <a:t>com.google.android.maps</a:t>
            </a:r>
            <a:r>
              <a:rPr lang="en-US" dirty="0"/>
              <a:t>” /&gt;</a:t>
            </a:r>
            <a:endParaRPr lang="en-IN" dirty="0"/>
          </a:p>
          <a:p>
            <a:pPr algn="just"/>
            <a:r>
              <a:rPr lang="en-US" b="1" dirty="0"/>
              <a:t>Note:</a:t>
            </a:r>
            <a:r>
              <a:rPr lang="en-US" dirty="0"/>
              <a:t> its placement in the file should be located within the &lt;Application&gt; element.</a:t>
            </a:r>
            <a:endParaRPr lang="en-IN" dirty="0"/>
          </a:p>
          <a:p>
            <a:pPr algn="just"/>
            <a:endParaRPr lang="en-US" dirty="0"/>
          </a:p>
        </p:txBody>
      </p:sp>
    </p:spTree>
    <p:extLst>
      <p:ext uri="{BB962C8B-B14F-4D97-AF65-F5344CB8AC3E}">
        <p14:creationId xmlns:p14="http://schemas.microsoft.com/office/powerpoint/2010/main" val="287131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0411F-DFA1-2045-9EB1-66D2D1C67AFE}"/>
              </a:ext>
            </a:extLst>
          </p:cNvPr>
          <p:cNvSpPr>
            <a:spLocks noGrp="1"/>
          </p:cNvSpPr>
          <p:nvPr>
            <p:ph type="title"/>
          </p:nvPr>
        </p:nvSpPr>
        <p:spPr/>
        <p:txBody>
          <a:bodyPr/>
          <a:lstStyle/>
          <a:p>
            <a:r>
              <a:rPr lang="en-US" b="1" dirty="0"/>
              <a:t>Displaying the Zoom Control</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48DC60A7-7C37-AE44-BE43-473475CAB185}"/>
              </a:ext>
            </a:extLst>
          </p:cNvPr>
          <p:cNvSpPr>
            <a:spLocks noGrp="1"/>
          </p:cNvSpPr>
          <p:nvPr>
            <p:ph idx="1"/>
          </p:nvPr>
        </p:nvSpPr>
        <p:spPr>
          <a:xfrm>
            <a:off x="457200" y="1347538"/>
            <a:ext cx="11321716" cy="5257800"/>
          </a:xfrm>
        </p:spPr>
        <p:txBody>
          <a:bodyPr>
            <a:normAutofit/>
          </a:bodyPr>
          <a:lstStyle/>
          <a:p>
            <a:pPr algn="just"/>
            <a:r>
              <a:rPr lang="en-US" sz="2400" dirty="0"/>
              <a:t>You can pan the map to any desired location and it will be updated on-the-fly. </a:t>
            </a:r>
          </a:p>
          <a:p>
            <a:pPr algn="just"/>
            <a:r>
              <a:rPr lang="en-US" sz="2400" dirty="0"/>
              <a:t>However, on the emulator there is no way to zoom in or out from a particular location (on a real Android device you can pinch the map to zoom it). </a:t>
            </a:r>
          </a:p>
          <a:p>
            <a:pPr algn="just"/>
            <a:r>
              <a:rPr lang="en-US" sz="2400" dirty="0"/>
              <a:t>To display the built-in zoom controls, you first get a reference to the </a:t>
            </a:r>
            <a:r>
              <a:rPr lang="en-US" sz="2400" dirty="0" err="1"/>
              <a:t>MapView</a:t>
            </a:r>
            <a:r>
              <a:rPr lang="en-US" sz="2400" dirty="0"/>
              <a:t> and then call the </a:t>
            </a:r>
            <a:r>
              <a:rPr lang="en-US" sz="2400" dirty="0" err="1"/>
              <a:t>setBuiltInZoomControls</a:t>
            </a:r>
            <a:r>
              <a:rPr lang="en-US" sz="2400" dirty="0"/>
              <a:t>() method. </a:t>
            </a:r>
          </a:p>
          <a:p>
            <a:pPr algn="just"/>
            <a:r>
              <a:rPr lang="en-US" sz="2400" dirty="0"/>
              <a:t>Besides displaying the zoom controls, you can also programmatically zoom in or out of the map</a:t>
            </a:r>
            <a:r>
              <a:rPr lang="en-IN" sz="2400" dirty="0"/>
              <a:t> </a:t>
            </a:r>
            <a:r>
              <a:rPr lang="en-US" sz="2400" dirty="0"/>
              <a:t>using the </a:t>
            </a:r>
            <a:r>
              <a:rPr lang="en-US" sz="2400" dirty="0" err="1"/>
              <a:t>zoomIn</a:t>
            </a:r>
            <a:r>
              <a:rPr lang="en-US" sz="2400" dirty="0"/>
              <a:t>() or </a:t>
            </a:r>
            <a:r>
              <a:rPr lang="en-US" sz="2400" dirty="0" err="1"/>
              <a:t>zoomOut</a:t>
            </a:r>
            <a:r>
              <a:rPr lang="en-US" sz="2400" dirty="0"/>
              <a:t>() method of the </a:t>
            </a:r>
            <a:r>
              <a:rPr lang="en-US" sz="2400" dirty="0" err="1"/>
              <a:t>MapController</a:t>
            </a:r>
            <a:r>
              <a:rPr lang="en-US" sz="2400" dirty="0"/>
              <a:t> class.</a:t>
            </a:r>
            <a:endParaRPr lang="en-IN" sz="2400" dirty="0"/>
          </a:p>
          <a:p>
            <a:pPr algn="just"/>
            <a:endParaRPr lang="en-US" sz="2400" dirty="0"/>
          </a:p>
        </p:txBody>
      </p:sp>
    </p:spTree>
    <p:extLst>
      <p:ext uri="{BB962C8B-B14F-4D97-AF65-F5344CB8AC3E}">
        <p14:creationId xmlns:p14="http://schemas.microsoft.com/office/powerpoint/2010/main" val="197600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B4A5B-79A2-F742-AF86-F26EA103D3EB}"/>
              </a:ext>
            </a:extLst>
          </p:cNvPr>
          <p:cNvSpPr>
            <a:spLocks noGrp="1"/>
          </p:cNvSpPr>
          <p:nvPr>
            <p:ph type="title"/>
          </p:nvPr>
        </p:nvSpPr>
        <p:spPr/>
        <p:txBody>
          <a:bodyPr/>
          <a:lstStyle/>
          <a:p>
            <a:r>
              <a:rPr lang="en-US" b="1" dirty="0"/>
              <a:t>Changing Views</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5DCBA573-B8EE-E44A-A41A-7455EECDF4B3}"/>
              </a:ext>
            </a:extLst>
          </p:cNvPr>
          <p:cNvSpPr>
            <a:spLocks noGrp="1"/>
          </p:cNvSpPr>
          <p:nvPr>
            <p:ph idx="1"/>
          </p:nvPr>
        </p:nvSpPr>
        <p:spPr>
          <a:xfrm>
            <a:off x="733926" y="1528012"/>
            <a:ext cx="10811963" cy="5041230"/>
          </a:xfrm>
        </p:spPr>
        <p:txBody>
          <a:bodyPr>
            <a:normAutofit/>
          </a:bodyPr>
          <a:lstStyle/>
          <a:p>
            <a:pPr algn="just"/>
            <a:r>
              <a:rPr lang="en-US" sz="2400" dirty="0"/>
              <a:t>By default, Google Maps is displayed in </a:t>
            </a:r>
            <a:r>
              <a:rPr lang="en-US" sz="2400" i="1" dirty="0"/>
              <a:t>map view</a:t>
            </a:r>
            <a:r>
              <a:rPr lang="en-US" sz="2400" dirty="0"/>
              <a:t>, which is basically drawings of streets and places of interest. </a:t>
            </a:r>
          </a:p>
          <a:p>
            <a:pPr algn="just"/>
            <a:r>
              <a:rPr lang="en-US" sz="2400" dirty="0"/>
              <a:t>You can also set Google Maps to display in </a:t>
            </a:r>
            <a:r>
              <a:rPr lang="en-US" sz="2400" i="1" dirty="0"/>
              <a:t>satellite view </a:t>
            </a:r>
            <a:r>
              <a:rPr lang="en-US" sz="2400" dirty="0"/>
              <a:t>using the </a:t>
            </a:r>
            <a:r>
              <a:rPr lang="en-US" sz="2400" dirty="0" err="1"/>
              <a:t>setSatellite</a:t>
            </a:r>
            <a:r>
              <a:rPr lang="en-US" sz="2400" dirty="0"/>
              <a:t>() method of the </a:t>
            </a:r>
            <a:r>
              <a:rPr lang="en-US" sz="2400" dirty="0" err="1"/>
              <a:t>MapView</a:t>
            </a:r>
            <a:r>
              <a:rPr lang="en-US" sz="2400" dirty="0"/>
              <a:t> class.</a:t>
            </a:r>
            <a:endParaRPr lang="en-IN" sz="2400" dirty="0"/>
          </a:p>
          <a:p>
            <a:pPr algn="just"/>
            <a:r>
              <a:rPr lang="en-US" sz="2400" dirty="0"/>
              <a:t>If you want to display traffic conditions on the map, use the </a:t>
            </a:r>
            <a:r>
              <a:rPr lang="en-US" sz="2400" dirty="0" err="1"/>
              <a:t>setTraffic</a:t>
            </a:r>
            <a:r>
              <a:rPr lang="en-US" sz="2400" dirty="0"/>
              <a:t>() method</a:t>
            </a:r>
            <a:endParaRPr lang="en-IN" sz="2400" dirty="0"/>
          </a:p>
          <a:p>
            <a:pPr algn="just"/>
            <a:endParaRPr lang="en-US" sz="2400" dirty="0"/>
          </a:p>
        </p:txBody>
      </p:sp>
    </p:spTree>
    <p:extLst>
      <p:ext uri="{BB962C8B-B14F-4D97-AF65-F5344CB8AC3E}">
        <p14:creationId xmlns:p14="http://schemas.microsoft.com/office/powerpoint/2010/main" val="1928440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0B600-F722-4D4C-BC4E-108139A3D0B8}"/>
              </a:ext>
            </a:extLst>
          </p:cNvPr>
          <p:cNvSpPr>
            <a:spLocks noGrp="1"/>
          </p:cNvSpPr>
          <p:nvPr>
            <p:ph type="title"/>
          </p:nvPr>
        </p:nvSpPr>
        <p:spPr/>
        <p:txBody>
          <a:bodyPr/>
          <a:lstStyle/>
          <a:p>
            <a:r>
              <a:rPr lang="en-US" b="1" dirty="0"/>
              <a:t>Navigating to a Specific Location</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F0C9D69A-582B-AE42-B1BD-160314048BFD}"/>
              </a:ext>
            </a:extLst>
          </p:cNvPr>
          <p:cNvSpPr>
            <a:spLocks noGrp="1"/>
          </p:cNvSpPr>
          <p:nvPr>
            <p:ph idx="1"/>
          </p:nvPr>
        </p:nvSpPr>
        <p:spPr>
          <a:xfrm>
            <a:off x="646112" y="1407695"/>
            <a:ext cx="10899778" cy="5149515"/>
          </a:xfrm>
        </p:spPr>
        <p:txBody>
          <a:bodyPr>
            <a:normAutofit/>
          </a:bodyPr>
          <a:lstStyle/>
          <a:p>
            <a:pPr algn="just"/>
            <a:r>
              <a:rPr lang="en-US" sz="2400" dirty="0"/>
              <a:t>By default, Google Maps displays the map of the United States when it is first loaded.</a:t>
            </a:r>
          </a:p>
          <a:p>
            <a:pPr algn="just"/>
            <a:r>
              <a:rPr lang="en-US" sz="2400" dirty="0"/>
              <a:t> However,</a:t>
            </a:r>
            <a:r>
              <a:rPr lang="en-IN" sz="2400" dirty="0"/>
              <a:t> </a:t>
            </a:r>
            <a:r>
              <a:rPr lang="en-US" sz="2400" dirty="0"/>
              <a:t>you can set Google Maps to display a particular location. To do so, you can use the </a:t>
            </a:r>
            <a:r>
              <a:rPr lang="en-US" sz="2400" dirty="0" err="1"/>
              <a:t>animateTo</a:t>
            </a:r>
            <a:r>
              <a:rPr lang="en-US" sz="2400" dirty="0"/>
              <a:t>()</a:t>
            </a:r>
            <a:r>
              <a:rPr lang="en-IN" sz="2400" dirty="0"/>
              <a:t> </a:t>
            </a:r>
            <a:r>
              <a:rPr lang="en-US" sz="2400" dirty="0"/>
              <a:t>method of the </a:t>
            </a:r>
            <a:r>
              <a:rPr lang="en-US" sz="2400" dirty="0" err="1"/>
              <a:t>MapController</a:t>
            </a:r>
            <a:r>
              <a:rPr lang="en-US" sz="2400" dirty="0"/>
              <a:t> class.</a:t>
            </a:r>
            <a:endParaRPr lang="en-IN" sz="2400" dirty="0"/>
          </a:p>
          <a:p>
            <a:pPr algn="just"/>
            <a:endParaRPr lang="en-US" sz="2400" dirty="0"/>
          </a:p>
        </p:txBody>
      </p:sp>
    </p:spTree>
    <p:extLst>
      <p:ext uri="{BB962C8B-B14F-4D97-AF65-F5344CB8AC3E}">
        <p14:creationId xmlns:p14="http://schemas.microsoft.com/office/powerpoint/2010/main" val="309962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77863-B71F-CA47-A6F2-E1EC0A12FE73}"/>
              </a:ext>
            </a:extLst>
          </p:cNvPr>
          <p:cNvSpPr>
            <a:spLocks noGrp="1"/>
          </p:cNvSpPr>
          <p:nvPr>
            <p:ph type="title"/>
          </p:nvPr>
        </p:nvSpPr>
        <p:spPr/>
        <p:txBody>
          <a:bodyPr/>
          <a:lstStyle/>
          <a:p>
            <a:r>
              <a:rPr lang="en-US" b="1" dirty="0"/>
              <a:t>Adding Markers</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AACC381E-0C64-AE40-8443-860BD10CA357}"/>
              </a:ext>
            </a:extLst>
          </p:cNvPr>
          <p:cNvSpPr>
            <a:spLocks noGrp="1"/>
          </p:cNvSpPr>
          <p:nvPr>
            <p:ph idx="1"/>
          </p:nvPr>
        </p:nvSpPr>
        <p:spPr>
          <a:xfrm>
            <a:off x="646112" y="1443789"/>
            <a:ext cx="10899778" cy="5101389"/>
          </a:xfrm>
        </p:spPr>
        <p:txBody>
          <a:bodyPr>
            <a:normAutofit/>
          </a:bodyPr>
          <a:lstStyle/>
          <a:p>
            <a:pPr algn="just"/>
            <a:r>
              <a:rPr lang="en-US" sz="2400" dirty="0"/>
              <a:t>Adding markers to a map to indicate places of interest enables your users to easily locate the places they are looking for.</a:t>
            </a:r>
          </a:p>
          <a:p>
            <a:pPr algn="just"/>
            <a:r>
              <a:rPr lang="en-US" sz="2400" dirty="0"/>
              <a:t> To add a marker to the map, you first needed to define a class that extends the Overlay class. </a:t>
            </a:r>
          </a:p>
          <a:p>
            <a:pPr algn="just"/>
            <a:r>
              <a:rPr lang="en-US" sz="2400" dirty="0"/>
              <a:t>An overlay represents an individual item that you can draw on the map. </a:t>
            </a:r>
          </a:p>
          <a:p>
            <a:pPr algn="just"/>
            <a:r>
              <a:rPr lang="en-US" sz="2400" dirty="0"/>
              <a:t>You can add as many overlays as you want. </a:t>
            </a:r>
          </a:p>
          <a:p>
            <a:pPr algn="just"/>
            <a:r>
              <a:rPr lang="en-US" sz="2400" dirty="0"/>
              <a:t>In particular, note that you needed to translate the geographical location (represented by a </a:t>
            </a:r>
            <a:r>
              <a:rPr lang="en-US" sz="2400" dirty="0" err="1"/>
              <a:t>GeoPoint</a:t>
            </a:r>
            <a:r>
              <a:rPr lang="en-US" sz="2400" dirty="0"/>
              <a:t> object, p) into screen coordinates.</a:t>
            </a:r>
            <a:endParaRPr lang="en-IN" sz="2400" dirty="0"/>
          </a:p>
          <a:p>
            <a:pPr algn="just"/>
            <a:endParaRPr lang="en-US" sz="2400" dirty="0"/>
          </a:p>
        </p:txBody>
      </p:sp>
    </p:spTree>
    <p:extLst>
      <p:ext uri="{BB962C8B-B14F-4D97-AF65-F5344CB8AC3E}">
        <p14:creationId xmlns:p14="http://schemas.microsoft.com/office/powerpoint/2010/main" val="330060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DF442-8BB3-FD4D-8DEC-D978997AE3D9}"/>
              </a:ext>
            </a:extLst>
          </p:cNvPr>
          <p:cNvSpPr>
            <a:spLocks noGrp="1"/>
          </p:cNvSpPr>
          <p:nvPr>
            <p:ph type="title"/>
          </p:nvPr>
        </p:nvSpPr>
        <p:spPr/>
        <p:txBody>
          <a:bodyPr/>
          <a:lstStyle/>
          <a:p>
            <a:r>
              <a:rPr lang="en-US" sz="3600" b="1" dirty="0"/>
              <a:t>Getting the Location That Was Touched</a:t>
            </a:r>
            <a:r>
              <a:rPr lang="en-IN" sz="3600" dirty="0"/>
              <a:t/>
            </a:r>
            <a:br>
              <a:rPr lang="en-IN" sz="3600" dirty="0"/>
            </a:br>
            <a:endParaRPr lang="en-US" sz="3600" dirty="0"/>
          </a:p>
        </p:txBody>
      </p:sp>
      <p:sp>
        <p:nvSpPr>
          <p:cNvPr id="3" name="Content Placeholder 2">
            <a:extLst>
              <a:ext uri="{FF2B5EF4-FFF2-40B4-BE49-F238E27FC236}">
                <a16:creationId xmlns:a16="http://schemas.microsoft.com/office/drawing/2014/main" xmlns="" id="{DFBF24B9-8089-CB45-BF67-D2A549F99BFA}"/>
              </a:ext>
            </a:extLst>
          </p:cNvPr>
          <p:cNvSpPr>
            <a:spLocks noGrp="1"/>
          </p:cNvSpPr>
          <p:nvPr>
            <p:ph idx="1"/>
          </p:nvPr>
        </p:nvSpPr>
        <p:spPr>
          <a:xfrm>
            <a:off x="782053" y="1515980"/>
            <a:ext cx="10503567" cy="4889302"/>
          </a:xfrm>
        </p:spPr>
        <p:txBody>
          <a:bodyPr>
            <a:normAutofit lnSpcReduction="10000"/>
          </a:bodyPr>
          <a:lstStyle/>
          <a:p>
            <a:pPr algn="just"/>
            <a:r>
              <a:rPr lang="en-US" sz="2400" dirty="0"/>
              <a:t>After using Google Maps for a while, you may want to know the latitude and longitude of a location corresponding to the position on the screen that was just touched. </a:t>
            </a:r>
          </a:p>
          <a:p>
            <a:pPr algn="just"/>
            <a:r>
              <a:rPr lang="en-US" sz="2400" dirty="0"/>
              <a:t>Knowing this information is very useful, as you can determine a location’s address, a process known as </a:t>
            </a:r>
            <a:r>
              <a:rPr lang="en-US" sz="2400" i="1" dirty="0"/>
              <a:t>reverse geocoding.</a:t>
            </a:r>
          </a:p>
          <a:p>
            <a:pPr algn="just"/>
            <a:r>
              <a:rPr lang="en-US" sz="2400" i="1" dirty="0"/>
              <a:t> </a:t>
            </a:r>
            <a:r>
              <a:rPr lang="en-US" sz="2400" dirty="0"/>
              <a:t>If you have added an overlay to the map, you can override the </a:t>
            </a:r>
            <a:r>
              <a:rPr lang="en-US" sz="2400" dirty="0" err="1"/>
              <a:t>onTouchEvent</a:t>
            </a:r>
            <a:r>
              <a:rPr lang="en-US" sz="2400" dirty="0"/>
              <a:t>() method within the </a:t>
            </a:r>
            <a:r>
              <a:rPr lang="en-US" sz="2400" dirty="0" err="1"/>
              <a:t>MapOverlay</a:t>
            </a:r>
            <a:r>
              <a:rPr lang="en-US" sz="2400" dirty="0"/>
              <a:t> class. </a:t>
            </a:r>
          </a:p>
          <a:p>
            <a:pPr algn="just"/>
            <a:r>
              <a:rPr lang="en-US" sz="2400" dirty="0"/>
              <a:t>This method is fired every time the user touches the map. </a:t>
            </a:r>
          </a:p>
          <a:p>
            <a:pPr algn="just"/>
            <a:r>
              <a:rPr lang="en-US" sz="2400" dirty="0"/>
              <a:t>The method has two parameters: </a:t>
            </a:r>
            <a:r>
              <a:rPr lang="en-US" sz="2400" dirty="0" err="1"/>
              <a:t>MotionEvent</a:t>
            </a:r>
            <a:r>
              <a:rPr lang="en-US" sz="2400" dirty="0"/>
              <a:t> and </a:t>
            </a:r>
            <a:r>
              <a:rPr lang="en-US" sz="2400" dirty="0" err="1"/>
              <a:t>MapView</a:t>
            </a:r>
            <a:r>
              <a:rPr lang="en-US" sz="2400" dirty="0"/>
              <a:t>. </a:t>
            </a:r>
          </a:p>
          <a:p>
            <a:pPr algn="just"/>
            <a:r>
              <a:rPr lang="en-US" sz="2400" dirty="0"/>
              <a:t>Using the </a:t>
            </a:r>
            <a:r>
              <a:rPr lang="en-US" sz="2400" dirty="0" err="1"/>
              <a:t>MotionEvent</a:t>
            </a:r>
            <a:r>
              <a:rPr lang="en-US" sz="2400" dirty="0"/>
              <a:t> parameter, you can determine whether the user has lifted his or her finger from the screen using the </a:t>
            </a:r>
            <a:r>
              <a:rPr lang="en-US" sz="2400" dirty="0" err="1"/>
              <a:t>getAction</a:t>
            </a:r>
            <a:r>
              <a:rPr lang="en-US" sz="2400" dirty="0"/>
              <a:t>() method.</a:t>
            </a:r>
            <a:endParaRPr lang="en-IN" sz="2400" dirty="0"/>
          </a:p>
          <a:p>
            <a:pPr algn="just"/>
            <a:endParaRPr lang="en-US" sz="2400" dirty="0"/>
          </a:p>
        </p:txBody>
      </p:sp>
    </p:spTree>
    <p:extLst>
      <p:ext uri="{BB962C8B-B14F-4D97-AF65-F5344CB8AC3E}">
        <p14:creationId xmlns:p14="http://schemas.microsoft.com/office/powerpoint/2010/main" val="111488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824C5-D4C0-C348-9018-2C54680FA9D3}"/>
              </a:ext>
            </a:extLst>
          </p:cNvPr>
          <p:cNvSpPr>
            <a:spLocks noGrp="1"/>
          </p:cNvSpPr>
          <p:nvPr>
            <p:ph type="title"/>
          </p:nvPr>
        </p:nvSpPr>
        <p:spPr/>
        <p:txBody>
          <a:bodyPr/>
          <a:lstStyle/>
          <a:p>
            <a:r>
              <a:rPr lang="en-US" b="1" dirty="0"/>
              <a:t>SMS MESSAGING</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1FA63046-D4A7-6F48-8631-71403E2708E1}"/>
              </a:ext>
            </a:extLst>
          </p:cNvPr>
          <p:cNvSpPr>
            <a:spLocks noGrp="1"/>
          </p:cNvSpPr>
          <p:nvPr>
            <p:ph idx="1"/>
          </p:nvPr>
        </p:nvSpPr>
        <p:spPr>
          <a:xfrm>
            <a:off x="646111" y="1491916"/>
            <a:ext cx="11012489" cy="4756483"/>
          </a:xfrm>
        </p:spPr>
        <p:txBody>
          <a:bodyPr>
            <a:normAutofit/>
          </a:bodyPr>
          <a:lstStyle/>
          <a:p>
            <a:pPr algn="just"/>
            <a:r>
              <a:rPr lang="en-US" sz="2400" dirty="0"/>
              <a:t>SMS messaging is one of the main applications</a:t>
            </a:r>
            <a:r>
              <a:rPr lang="en-US" sz="2400" i="1" dirty="0"/>
              <a:t> </a:t>
            </a:r>
            <a:r>
              <a:rPr lang="en-US" sz="2400" dirty="0"/>
              <a:t>on a mobile phone today — for some users as necessary as the phone itself. </a:t>
            </a:r>
          </a:p>
          <a:p>
            <a:pPr algn="just"/>
            <a:r>
              <a:rPr lang="en-US" sz="2400" dirty="0"/>
              <a:t>Any mobile phone you buy today should have at least SMS messaging capabilities, and nearly all users of any age know how to send and receive such messages. </a:t>
            </a:r>
          </a:p>
          <a:p>
            <a:pPr algn="just"/>
            <a:r>
              <a:rPr lang="en-US" sz="2400" dirty="0"/>
              <a:t>Android comes with a built-in SMS application that enables you to send and receive</a:t>
            </a:r>
            <a:r>
              <a:rPr lang="en-IN" sz="2400" dirty="0"/>
              <a:t> </a:t>
            </a:r>
            <a:r>
              <a:rPr lang="en-US" sz="2400" dirty="0"/>
              <a:t>SMS messages.</a:t>
            </a:r>
          </a:p>
          <a:p>
            <a:pPr algn="just"/>
            <a:r>
              <a:rPr lang="en-US" sz="2400" dirty="0"/>
              <a:t> However, in some cases you might want to integrate SMS capabilities into your own Android application.</a:t>
            </a:r>
            <a:endParaRPr lang="en-IN" sz="2400" dirty="0"/>
          </a:p>
          <a:p>
            <a:pPr algn="just"/>
            <a:endParaRPr lang="en-US" sz="2400" dirty="0"/>
          </a:p>
        </p:txBody>
      </p:sp>
    </p:spTree>
    <p:extLst>
      <p:ext uri="{BB962C8B-B14F-4D97-AF65-F5344CB8AC3E}">
        <p14:creationId xmlns:p14="http://schemas.microsoft.com/office/powerpoint/2010/main" val="168812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48835-1C03-8847-A4F9-B90CF65C0BBE}"/>
              </a:ext>
            </a:extLst>
          </p:cNvPr>
          <p:cNvSpPr>
            <a:spLocks noGrp="1"/>
          </p:cNvSpPr>
          <p:nvPr>
            <p:ph type="title"/>
          </p:nvPr>
        </p:nvSpPr>
        <p:spPr/>
        <p:txBody>
          <a:bodyPr/>
          <a:lstStyle/>
          <a:p>
            <a:r>
              <a:rPr lang="en-US" sz="4000" b="1" dirty="0"/>
              <a:t>Geocoding and Reverse Geocoding</a:t>
            </a:r>
            <a:r>
              <a:rPr lang="en-IN" sz="4000" dirty="0"/>
              <a:t/>
            </a:r>
            <a:br>
              <a:rPr lang="en-IN" sz="4000" dirty="0"/>
            </a:br>
            <a:endParaRPr lang="en-US" sz="4000" dirty="0"/>
          </a:p>
        </p:txBody>
      </p:sp>
      <p:sp>
        <p:nvSpPr>
          <p:cNvPr id="3" name="Content Placeholder 2">
            <a:extLst>
              <a:ext uri="{FF2B5EF4-FFF2-40B4-BE49-F238E27FC236}">
                <a16:creationId xmlns:a16="http://schemas.microsoft.com/office/drawing/2014/main" xmlns="" id="{2F922485-F1D5-7443-9933-0A2697D77233}"/>
              </a:ext>
            </a:extLst>
          </p:cNvPr>
          <p:cNvSpPr>
            <a:spLocks noGrp="1"/>
          </p:cNvSpPr>
          <p:nvPr>
            <p:ph idx="1"/>
          </p:nvPr>
        </p:nvSpPr>
        <p:spPr>
          <a:xfrm>
            <a:off x="646112" y="1443790"/>
            <a:ext cx="10899778" cy="5077326"/>
          </a:xfrm>
        </p:spPr>
        <p:txBody>
          <a:bodyPr>
            <a:normAutofit fontScale="92500" lnSpcReduction="20000"/>
          </a:bodyPr>
          <a:lstStyle/>
          <a:p>
            <a:pPr algn="just"/>
            <a:r>
              <a:rPr lang="en-US" sz="2400" dirty="0"/>
              <a:t>Google Maps in Android supports reverse geocoding via the Geocoder class.</a:t>
            </a:r>
          </a:p>
          <a:p>
            <a:pPr algn="just"/>
            <a:r>
              <a:rPr lang="en-US" sz="2400" dirty="0"/>
              <a:t> The Geocoder object converts the latitude and longitude into an address using the </a:t>
            </a:r>
            <a:r>
              <a:rPr lang="en-US" sz="2400" dirty="0" err="1"/>
              <a:t>getFromLocation</a:t>
            </a:r>
            <a:r>
              <a:rPr lang="en-US" sz="2400" dirty="0"/>
              <a:t>() method.</a:t>
            </a:r>
            <a:endParaRPr lang="en-IN" sz="2400" dirty="0"/>
          </a:p>
          <a:p>
            <a:pPr algn="just"/>
            <a:r>
              <a:rPr lang="en-IN" sz="2400" dirty="0"/>
              <a:t>There is a class for handling geocoding and reverse geocoding. </a:t>
            </a:r>
          </a:p>
          <a:p>
            <a:pPr algn="just"/>
            <a:r>
              <a:rPr lang="en-IN" sz="2400" dirty="0"/>
              <a:t>Geocoding is the process of transforming a street address or other description of a location into a (latitude, longitude) coordinate. </a:t>
            </a:r>
          </a:p>
          <a:p>
            <a:pPr algn="just"/>
            <a:r>
              <a:rPr lang="en-IN" sz="2400" dirty="0"/>
              <a:t>Reverse geocoding is the process of transforming a (latitude, longitude) coordinate into a (partial) address. </a:t>
            </a:r>
          </a:p>
          <a:p>
            <a:pPr algn="just"/>
            <a:r>
              <a:rPr lang="en-IN" sz="2400" dirty="0"/>
              <a:t>The amount of detail in a reverse geocoded location description may vary, for example one might contain the full street address of the closest building, while another might contain only a city name and postal code. </a:t>
            </a:r>
          </a:p>
          <a:p>
            <a:pPr algn="just"/>
            <a:r>
              <a:rPr lang="en-IN" sz="2400" dirty="0"/>
              <a:t>The Geocoder class requires a backend service that is not included in the core android framework. </a:t>
            </a:r>
            <a:endParaRPr lang="en-US" sz="2400" dirty="0"/>
          </a:p>
        </p:txBody>
      </p:sp>
    </p:spTree>
    <p:extLst>
      <p:ext uri="{BB962C8B-B14F-4D97-AF65-F5344CB8AC3E}">
        <p14:creationId xmlns:p14="http://schemas.microsoft.com/office/powerpoint/2010/main" val="310993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B16C7-C4E6-F24A-94B2-BCBA221B27C4}"/>
              </a:ext>
            </a:extLst>
          </p:cNvPr>
          <p:cNvSpPr>
            <a:spLocks noGrp="1"/>
          </p:cNvSpPr>
          <p:nvPr>
            <p:ph type="title"/>
          </p:nvPr>
        </p:nvSpPr>
        <p:spPr/>
        <p:txBody>
          <a:bodyPr/>
          <a:lstStyle/>
          <a:p>
            <a:r>
              <a:rPr lang="en-US" b="1" dirty="0"/>
              <a:t>Getting Location data</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22BADA47-D30D-784C-92F2-2A09BA87F933}"/>
              </a:ext>
            </a:extLst>
          </p:cNvPr>
          <p:cNvSpPr>
            <a:spLocks noGrp="1"/>
          </p:cNvSpPr>
          <p:nvPr>
            <p:ph idx="1"/>
          </p:nvPr>
        </p:nvSpPr>
        <p:spPr>
          <a:xfrm>
            <a:off x="646112" y="1455822"/>
            <a:ext cx="10899778" cy="5161546"/>
          </a:xfrm>
        </p:spPr>
        <p:txBody>
          <a:bodyPr>
            <a:normAutofit/>
          </a:bodyPr>
          <a:lstStyle/>
          <a:p>
            <a:pPr algn="just"/>
            <a:r>
              <a:rPr lang="en-US" sz="2400" dirty="0"/>
              <a:t>Most mobile devices are commonly equipped with GPS receivers. Because of the many satellites</a:t>
            </a:r>
            <a:r>
              <a:rPr lang="en-IN" sz="2400" dirty="0"/>
              <a:t> </a:t>
            </a:r>
            <a:r>
              <a:rPr lang="en-US" sz="2400" dirty="0"/>
              <a:t>orbiting the earth, you can use a GPS receiver to find your location easily. </a:t>
            </a:r>
          </a:p>
          <a:p>
            <a:pPr algn="just"/>
            <a:r>
              <a:rPr lang="en-US" sz="2400" dirty="0"/>
              <a:t>However, GPS requires a clear sky to work and hence does not always work indoors or where satellites can’t penetrate (such as a tunnel through a mountain).</a:t>
            </a:r>
            <a:endParaRPr lang="en-IN" sz="2400" dirty="0"/>
          </a:p>
          <a:p>
            <a:pPr algn="just"/>
            <a:r>
              <a:rPr lang="en-US" sz="2400" dirty="0"/>
              <a:t> Another effective way to locate your position is through </a:t>
            </a:r>
            <a:r>
              <a:rPr lang="en-US" sz="2400" i="1" dirty="0"/>
              <a:t>cell tower triangulation</a:t>
            </a:r>
            <a:r>
              <a:rPr lang="en-US" sz="2400" dirty="0"/>
              <a:t>. </a:t>
            </a:r>
          </a:p>
          <a:p>
            <a:pPr algn="just"/>
            <a:r>
              <a:rPr lang="en-US" sz="2400" dirty="0"/>
              <a:t>When a mobile phone is switched on, it is constantly in contact with base stations surrounding it. </a:t>
            </a:r>
          </a:p>
          <a:p>
            <a:pPr algn="just"/>
            <a:endParaRPr lang="en-US" sz="2400" dirty="0"/>
          </a:p>
        </p:txBody>
      </p:sp>
    </p:spTree>
    <p:extLst>
      <p:ext uri="{BB962C8B-B14F-4D97-AF65-F5344CB8AC3E}">
        <p14:creationId xmlns:p14="http://schemas.microsoft.com/office/powerpoint/2010/main" val="3727551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847163-ECEC-A44A-AE2A-F04F59C24036}"/>
              </a:ext>
            </a:extLst>
          </p:cNvPr>
          <p:cNvSpPr>
            <a:spLocks noGrp="1"/>
          </p:cNvSpPr>
          <p:nvPr>
            <p:ph idx="1"/>
          </p:nvPr>
        </p:nvSpPr>
        <p:spPr>
          <a:xfrm>
            <a:off x="661738" y="1371600"/>
            <a:ext cx="10924674" cy="5101389"/>
          </a:xfrm>
        </p:spPr>
        <p:txBody>
          <a:bodyPr>
            <a:normAutofit/>
          </a:bodyPr>
          <a:lstStyle/>
          <a:p>
            <a:pPr algn="just"/>
            <a:r>
              <a:rPr lang="en-US" sz="2400" dirty="0"/>
              <a:t>By knowing the identity of cell towers, it is possible to translate this information into a physical location through the use of various databases containing the cell towers’ identities and their exact geographical locations. </a:t>
            </a:r>
          </a:p>
          <a:p>
            <a:pPr algn="just"/>
            <a:r>
              <a:rPr lang="en-US" sz="2400" dirty="0"/>
              <a:t>The advantage of cell tower triangulation is that it works indoors, without the need to obtain information from satellites. </a:t>
            </a:r>
          </a:p>
          <a:p>
            <a:pPr algn="just"/>
            <a:r>
              <a:rPr lang="en-US" sz="2400" dirty="0"/>
              <a:t>However, it is not as precise as GPS because its accuracy depends on overlapping signal coverage, which varies quite a bit.</a:t>
            </a:r>
          </a:p>
          <a:p>
            <a:pPr algn="just"/>
            <a:r>
              <a:rPr lang="en-US" sz="2400" dirty="0"/>
              <a:t> Cell tower triangulation works best in densely populated areas where the cell towers are closely located.</a:t>
            </a:r>
            <a:endParaRPr lang="en-IN" sz="2400" dirty="0"/>
          </a:p>
          <a:p>
            <a:pPr algn="just"/>
            <a:endParaRPr lang="en-US" sz="2400" dirty="0"/>
          </a:p>
        </p:txBody>
      </p:sp>
    </p:spTree>
    <p:extLst>
      <p:ext uri="{BB962C8B-B14F-4D97-AF65-F5344CB8AC3E}">
        <p14:creationId xmlns:p14="http://schemas.microsoft.com/office/powerpoint/2010/main" val="242233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ED8099-BAC9-EC4F-8D51-343A5FD32A93}"/>
              </a:ext>
            </a:extLst>
          </p:cNvPr>
          <p:cNvSpPr>
            <a:spLocks noGrp="1"/>
          </p:cNvSpPr>
          <p:nvPr>
            <p:ph idx="1"/>
          </p:nvPr>
        </p:nvSpPr>
        <p:spPr>
          <a:xfrm>
            <a:off x="469231" y="1395663"/>
            <a:ext cx="11261557" cy="5101389"/>
          </a:xfrm>
        </p:spPr>
        <p:txBody>
          <a:bodyPr>
            <a:normAutofit lnSpcReduction="10000"/>
          </a:bodyPr>
          <a:lstStyle/>
          <a:p>
            <a:pPr algn="just"/>
            <a:r>
              <a:rPr lang="en-US" sz="2400" dirty="0"/>
              <a:t>A third method of locating your position is to rely on Wi-Fi triangulation. </a:t>
            </a:r>
          </a:p>
          <a:p>
            <a:pPr algn="just"/>
            <a:r>
              <a:rPr lang="en-US" sz="2400" dirty="0"/>
              <a:t>Rather than connect to cell towers, the device connects to a Wi-Fi network and checks the service provider against</a:t>
            </a:r>
            <a:r>
              <a:rPr lang="en-IN" sz="2400" dirty="0"/>
              <a:t> </a:t>
            </a:r>
            <a:r>
              <a:rPr lang="en-US" sz="2400" dirty="0"/>
              <a:t>databases to determine the location serviced by the provider. </a:t>
            </a:r>
          </a:p>
          <a:p>
            <a:pPr algn="just"/>
            <a:r>
              <a:rPr lang="en-US" sz="2400" dirty="0"/>
              <a:t>Of the three methods described here, Wi-Fi triangulation is the least accurate.</a:t>
            </a:r>
            <a:endParaRPr lang="en-IN" sz="2400" dirty="0"/>
          </a:p>
          <a:p>
            <a:pPr algn="just"/>
            <a:r>
              <a:rPr lang="en-US" sz="2400" dirty="0"/>
              <a:t>On the Android platform, the SDK provides the </a:t>
            </a:r>
            <a:r>
              <a:rPr lang="en-US" sz="2400" dirty="0" err="1"/>
              <a:t>LocationManager</a:t>
            </a:r>
            <a:r>
              <a:rPr lang="en-US" sz="2400" dirty="0"/>
              <a:t> class to help your device</a:t>
            </a:r>
            <a:r>
              <a:rPr lang="en-IN" sz="2400" dirty="0"/>
              <a:t> </a:t>
            </a:r>
            <a:r>
              <a:rPr lang="en-US" sz="2400" dirty="0"/>
              <a:t>determine the user’s physical location. </a:t>
            </a:r>
          </a:p>
          <a:p>
            <a:pPr algn="just"/>
            <a:r>
              <a:rPr lang="en-US" sz="2400" dirty="0"/>
              <a:t>In Android, location-based services are provided by the </a:t>
            </a:r>
            <a:r>
              <a:rPr lang="en-US" sz="2400" dirty="0" err="1"/>
              <a:t>LocationManager</a:t>
            </a:r>
            <a:r>
              <a:rPr lang="en-US" sz="2400" dirty="0"/>
              <a:t> class, located in the android .location package.</a:t>
            </a:r>
          </a:p>
          <a:p>
            <a:pPr algn="just"/>
            <a:r>
              <a:rPr lang="en-US" sz="2400" dirty="0"/>
              <a:t> Using the </a:t>
            </a:r>
            <a:r>
              <a:rPr lang="en-US" sz="2400" dirty="0" err="1"/>
              <a:t>LocationManager</a:t>
            </a:r>
            <a:r>
              <a:rPr lang="en-US" sz="2400" dirty="0"/>
              <a:t> class, your application can obtain periodic updates of the device’s geographical locations, as well as fire an intent when it enters the proximity of a certain location. </a:t>
            </a:r>
          </a:p>
        </p:txBody>
      </p:sp>
    </p:spTree>
    <p:extLst>
      <p:ext uri="{BB962C8B-B14F-4D97-AF65-F5344CB8AC3E}">
        <p14:creationId xmlns:p14="http://schemas.microsoft.com/office/powerpoint/2010/main" val="769226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6B70C4B-B0E9-2B4E-A78E-09A34FB5CD85}"/>
              </a:ext>
            </a:extLst>
          </p:cNvPr>
          <p:cNvSpPr>
            <a:spLocks noGrp="1"/>
          </p:cNvSpPr>
          <p:nvPr>
            <p:ph idx="1"/>
          </p:nvPr>
        </p:nvSpPr>
        <p:spPr>
          <a:xfrm>
            <a:off x="288758" y="1251284"/>
            <a:ext cx="11466095" cy="5390148"/>
          </a:xfrm>
        </p:spPr>
        <p:txBody>
          <a:bodyPr>
            <a:normAutofit/>
          </a:bodyPr>
          <a:lstStyle/>
          <a:p>
            <a:pPr algn="just"/>
            <a:r>
              <a:rPr lang="en-US" sz="2400" dirty="0"/>
              <a:t>The </a:t>
            </a:r>
            <a:r>
              <a:rPr lang="en-US" sz="2400" dirty="0" err="1"/>
              <a:t>MyLocationListener</a:t>
            </a:r>
            <a:r>
              <a:rPr lang="en-US" sz="2400" dirty="0"/>
              <a:t> class implements the </a:t>
            </a:r>
            <a:r>
              <a:rPr lang="en-US" sz="2400" dirty="0" err="1"/>
              <a:t>LocationListener</a:t>
            </a:r>
            <a:r>
              <a:rPr lang="en-US" sz="2400" dirty="0"/>
              <a:t> abstract class. </a:t>
            </a:r>
          </a:p>
          <a:p>
            <a:pPr algn="just"/>
            <a:r>
              <a:rPr lang="en-US" sz="2400" dirty="0"/>
              <a:t>You need to override four methods in this implementation:</a:t>
            </a:r>
            <a:endParaRPr lang="en-IN" sz="2400" dirty="0"/>
          </a:p>
          <a:p>
            <a:pPr lvl="1" algn="just">
              <a:buFont typeface="Wingdings" pitchFamily="2" charset="2"/>
              <a:buChar char="v"/>
            </a:pPr>
            <a:r>
              <a:rPr lang="en-US" sz="2000" dirty="0" err="1"/>
              <a:t>onLocationChanged</a:t>
            </a:r>
            <a:r>
              <a:rPr lang="en-US" sz="2000" dirty="0"/>
              <a:t>(Location location) — Called when the location has changed</a:t>
            </a:r>
            <a:endParaRPr lang="en-IN" sz="2000" dirty="0"/>
          </a:p>
          <a:p>
            <a:pPr lvl="1" algn="just">
              <a:buFont typeface="Wingdings" pitchFamily="2" charset="2"/>
              <a:buChar char="v"/>
            </a:pPr>
            <a:r>
              <a:rPr lang="en-US" sz="2000" dirty="0" err="1"/>
              <a:t>onProviderDisabled</a:t>
            </a:r>
            <a:r>
              <a:rPr lang="en-US" sz="2000" dirty="0"/>
              <a:t>(String provider) — Called when the provider is disabled by the user</a:t>
            </a:r>
            <a:endParaRPr lang="en-IN" sz="2000" dirty="0"/>
          </a:p>
          <a:p>
            <a:pPr lvl="1" algn="just">
              <a:buFont typeface="Wingdings" pitchFamily="2" charset="2"/>
              <a:buChar char="v"/>
            </a:pPr>
            <a:r>
              <a:rPr lang="en-US" sz="2000" dirty="0" err="1"/>
              <a:t>onProviderEnabled</a:t>
            </a:r>
            <a:r>
              <a:rPr lang="en-US" sz="2000" dirty="0"/>
              <a:t>(String provider) — Called when the provider is enabled by the user</a:t>
            </a:r>
            <a:endParaRPr lang="en-IN" sz="2000" dirty="0"/>
          </a:p>
          <a:p>
            <a:pPr lvl="1" algn="just">
              <a:buFont typeface="Wingdings" pitchFamily="2" charset="2"/>
              <a:buChar char="v"/>
            </a:pPr>
            <a:r>
              <a:rPr lang="en-US" sz="2000" dirty="0" err="1"/>
              <a:t>onStatusChanged</a:t>
            </a:r>
            <a:r>
              <a:rPr lang="en-US" sz="2000" dirty="0"/>
              <a:t>(String provider, int status, Bundle extras) — Called when the provider status changes</a:t>
            </a:r>
            <a:endParaRPr lang="en-IN" sz="2000" dirty="0"/>
          </a:p>
          <a:p>
            <a:pPr algn="just"/>
            <a:endParaRPr lang="en-US" sz="2400" dirty="0"/>
          </a:p>
          <a:p>
            <a:pPr algn="just"/>
            <a:endParaRPr lang="en-US" sz="2400" dirty="0"/>
          </a:p>
        </p:txBody>
      </p:sp>
    </p:spTree>
    <p:extLst>
      <p:ext uri="{BB962C8B-B14F-4D97-AF65-F5344CB8AC3E}">
        <p14:creationId xmlns:p14="http://schemas.microsoft.com/office/powerpoint/2010/main" val="294126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C28C5F-6EDB-6948-8A15-FBA7516910F1}"/>
              </a:ext>
            </a:extLst>
          </p:cNvPr>
          <p:cNvSpPr>
            <a:spLocks noGrp="1"/>
          </p:cNvSpPr>
          <p:nvPr>
            <p:ph idx="1"/>
          </p:nvPr>
        </p:nvSpPr>
        <p:spPr>
          <a:xfrm>
            <a:off x="613612" y="1371600"/>
            <a:ext cx="10948736" cy="5161547"/>
          </a:xfrm>
        </p:spPr>
        <p:txBody>
          <a:bodyPr>
            <a:normAutofit/>
          </a:bodyPr>
          <a:lstStyle/>
          <a:p>
            <a:pPr algn="just"/>
            <a:r>
              <a:rPr lang="en-US" sz="2400" dirty="0"/>
              <a:t>To be notified whenever there is a change in location, you needed to register a request for location changes so that your program can be notified periodically. </a:t>
            </a:r>
          </a:p>
          <a:p>
            <a:pPr algn="just"/>
            <a:r>
              <a:rPr lang="en-US" sz="2400" dirty="0"/>
              <a:t>This is done via the</a:t>
            </a:r>
            <a:r>
              <a:rPr lang="en-IN" sz="2400" dirty="0"/>
              <a:t> </a:t>
            </a:r>
            <a:r>
              <a:rPr lang="en-US" sz="2400" dirty="0" err="1"/>
              <a:t>requestLocationUpdates</a:t>
            </a:r>
            <a:r>
              <a:rPr lang="en-US" sz="2400" dirty="0"/>
              <a:t>() method. </a:t>
            </a:r>
          </a:p>
          <a:p>
            <a:pPr algn="just"/>
            <a:r>
              <a:rPr lang="en-US" sz="2400" dirty="0">
                <a:solidFill>
                  <a:schemeClr val="accent2">
                    <a:lumMod val="60000"/>
                    <a:lumOff val="40000"/>
                  </a:schemeClr>
                </a:solidFill>
              </a:rPr>
              <a:t>T</a:t>
            </a:r>
            <a:r>
              <a:rPr lang="en-US" sz="2400" dirty="0">
                <a:solidFill>
                  <a:schemeClr val="bg1"/>
                </a:solidFill>
              </a:rPr>
              <a:t>he </a:t>
            </a:r>
            <a:r>
              <a:rPr lang="en-US" sz="2400" dirty="0" err="1">
                <a:solidFill>
                  <a:schemeClr val="bg1"/>
                </a:solidFill>
              </a:rPr>
              <a:t>requestLocationUpdates</a:t>
            </a:r>
            <a:r>
              <a:rPr lang="en-US" sz="2400" dirty="0">
                <a:solidFill>
                  <a:schemeClr val="bg1"/>
                </a:solidFill>
              </a:rPr>
              <a:t>() method takes four arguments:</a:t>
            </a:r>
            <a:endParaRPr lang="en-IN" sz="2400" dirty="0">
              <a:solidFill>
                <a:schemeClr val="bg1"/>
              </a:solidFill>
            </a:endParaRPr>
          </a:p>
          <a:p>
            <a:pPr lvl="1" algn="just">
              <a:buFont typeface="Wingdings" pitchFamily="2" charset="2"/>
              <a:buChar char="v"/>
            </a:pPr>
            <a:r>
              <a:rPr lang="en-US" sz="2000" dirty="0">
                <a:solidFill>
                  <a:schemeClr val="bg1"/>
                </a:solidFill>
              </a:rPr>
              <a:t>provider — The name of the provider with which you register. In this case, you are using GPS to obtain your geographical location data.</a:t>
            </a:r>
            <a:endParaRPr lang="en-IN" sz="2000" dirty="0">
              <a:solidFill>
                <a:schemeClr val="bg1"/>
              </a:solidFill>
            </a:endParaRPr>
          </a:p>
          <a:p>
            <a:pPr lvl="1" algn="just">
              <a:buFont typeface="Wingdings" pitchFamily="2" charset="2"/>
              <a:buChar char="v"/>
            </a:pPr>
            <a:r>
              <a:rPr lang="en-US" sz="2000" dirty="0" err="1">
                <a:solidFill>
                  <a:schemeClr val="bg1"/>
                </a:solidFill>
              </a:rPr>
              <a:t>minTime</a:t>
            </a:r>
            <a:r>
              <a:rPr lang="en-US" sz="2000" dirty="0">
                <a:solidFill>
                  <a:schemeClr val="bg1"/>
                </a:solidFill>
              </a:rPr>
              <a:t> — The minimum time interval for </a:t>
            </a:r>
            <a:r>
              <a:rPr lang="en-US" sz="2000" dirty="0" err="1">
                <a:solidFill>
                  <a:schemeClr val="bg1"/>
                </a:solidFill>
              </a:rPr>
              <a:t>notifi</a:t>
            </a:r>
            <a:r>
              <a:rPr lang="en-US" sz="2000" dirty="0">
                <a:solidFill>
                  <a:schemeClr val="bg1"/>
                </a:solidFill>
              </a:rPr>
              <a:t> cations, in milliseconds. 0 indicates that you want to be continually informed of location changes.</a:t>
            </a:r>
            <a:endParaRPr lang="en-IN" sz="2000" dirty="0">
              <a:solidFill>
                <a:schemeClr val="bg1"/>
              </a:solidFill>
            </a:endParaRPr>
          </a:p>
          <a:p>
            <a:pPr lvl="1" algn="just">
              <a:buFont typeface="Wingdings" pitchFamily="2" charset="2"/>
              <a:buChar char="v"/>
            </a:pPr>
            <a:r>
              <a:rPr lang="en-US" sz="2000" dirty="0" err="1">
                <a:solidFill>
                  <a:schemeClr val="bg1"/>
                </a:solidFill>
              </a:rPr>
              <a:t>minDistance</a:t>
            </a:r>
            <a:r>
              <a:rPr lang="en-US" sz="2000" dirty="0">
                <a:solidFill>
                  <a:schemeClr val="bg1"/>
                </a:solidFill>
              </a:rPr>
              <a:t> — The minimum distance interval for </a:t>
            </a:r>
            <a:r>
              <a:rPr lang="en-US" sz="2000" dirty="0" err="1">
                <a:solidFill>
                  <a:schemeClr val="bg1"/>
                </a:solidFill>
              </a:rPr>
              <a:t>notifi</a:t>
            </a:r>
            <a:r>
              <a:rPr lang="en-US" sz="2000" dirty="0">
                <a:solidFill>
                  <a:schemeClr val="bg1"/>
                </a:solidFill>
              </a:rPr>
              <a:t> cations, in meters. 0 indicates that you want to be continually informed of location changes.</a:t>
            </a:r>
            <a:endParaRPr lang="en-IN" sz="2000" dirty="0">
              <a:solidFill>
                <a:schemeClr val="bg1"/>
              </a:solidFill>
            </a:endParaRPr>
          </a:p>
          <a:p>
            <a:pPr lvl="1" algn="just">
              <a:buFont typeface="Wingdings" pitchFamily="2" charset="2"/>
              <a:buChar char="v"/>
            </a:pPr>
            <a:r>
              <a:rPr lang="en-US" sz="2000" dirty="0">
                <a:solidFill>
                  <a:schemeClr val="bg1"/>
                </a:solidFill>
              </a:rPr>
              <a:t>listener — An object whose </a:t>
            </a:r>
            <a:r>
              <a:rPr lang="en-US" sz="2000" dirty="0" err="1">
                <a:solidFill>
                  <a:schemeClr val="bg1"/>
                </a:solidFill>
              </a:rPr>
              <a:t>onLocationChanged</a:t>
            </a:r>
            <a:r>
              <a:rPr lang="en-US" sz="2000" dirty="0">
                <a:solidFill>
                  <a:schemeClr val="bg1"/>
                </a:solidFill>
              </a:rPr>
              <a:t>() method will be called for each location update</a:t>
            </a:r>
            <a:endParaRPr lang="en-IN" sz="2000" dirty="0">
              <a:solidFill>
                <a:schemeClr val="bg1"/>
              </a:solidFill>
            </a:endParaRPr>
          </a:p>
          <a:p>
            <a:pPr algn="just"/>
            <a:endParaRPr lang="en-US" sz="2400" dirty="0"/>
          </a:p>
        </p:txBody>
      </p:sp>
    </p:spTree>
    <p:extLst>
      <p:ext uri="{BB962C8B-B14F-4D97-AF65-F5344CB8AC3E}">
        <p14:creationId xmlns:p14="http://schemas.microsoft.com/office/powerpoint/2010/main" val="130891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FF1C5-3BF7-734D-9C18-796BE810A465}"/>
              </a:ext>
            </a:extLst>
          </p:cNvPr>
          <p:cNvSpPr>
            <a:spLocks noGrp="1"/>
          </p:cNvSpPr>
          <p:nvPr>
            <p:ph type="title"/>
          </p:nvPr>
        </p:nvSpPr>
        <p:spPr/>
        <p:txBody>
          <a:bodyPr/>
          <a:lstStyle/>
          <a:p>
            <a:r>
              <a:rPr lang="en-US" b="1" dirty="0"/>
              <a:t>Monitoring a Location</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4293E44E-8977-7F47-9084-F6F24C6454BB}"/>
              </a:ext>
            </a:extLst>
          </p:cNvPr>
          <p:cNvSpPr>
            <a:spLocks noGrp="1"/>
          </p:cNvSpPr>
          <p:nvPr>
            <p:ph idx="1"/>
          </p:nvPr>
        </p:nvSpPr>
        <p:spPr>
          <a:xfrm>
            <a:off x="646112" y="1431758"/>
            <a:ext cx="10899778" cy="4973524"/>
          </a:xfrm>
        </p:spPr>
        <p:txBody>
          <a:bodyPr>
            <a:normAutofit/>
          </a:bodyPr>
          <a:lstStyle/>
          <a:p>
            <a:pPr algn="just"/>
            <a:r>
              <a:rPr lang="en-US" sz="2400" dirty="0"/>
              <a:t>Another feature of the </a:t>
            </a:r>
            <a:r>
              <a:rPr lang="en-US" sz="2400" dirty="0" err="1"/>
              <a:t>LocationManager</a:t>
            </a:r>
            <a:r>
              <a:rPr lang="en-US" sz="2400" dirty="0"/>
              <a:t> class is its ability to monitor a specific location. </a:t>
            </a:r>
          </a:p>
          <a:p>
            <a:pPr algn="just"/>
            <a:r>
              <a:rPr lang="en-US" sz="2400" dirty="0"/>
              <a:t>This</a:t>
            </a:r>
            <a:r>
              <a:rPr lang="en-IN" sz="2400" dirty="0"/>
              <a:t> </a:t>
            </a:r>
            <a:r>
              <a:rPr lang="en-US" sz="2400" dirty="0"/>
              <a:t>is achieved using the </a:t>
            </a:r>
            <a:r>
              <a:rPr lang="en-US" sz="2400" dirty="0" err="1"/>
              <a:t>addProximityAlert</a:t>
            </a:r>
            <a:r>
              <a:rPr lang="en-US" sz="2400" dirty="0"/>
              <a:t>() method. </a:t>
            </a:r>
          </a:p>
          <a:p>
            <a:pPr algn="just"/>
            <a:r>
              <a:rPr lang="en-US" sz="2400" dirty="0"/>
              <a:t>The </a:t>
            </a:r>
            <a:r>
              <a:rPr lang="en-US" sz="2400" dirty="0" err="1"/>
              <a:t>addProximityAlert</a:t>
            </a:r>
            <a:r>
              <a:rPr lang="en-US" sz="2400" dirty="0"/>
              <a:t>() method takes five arguments: latitude, longitude, radius (in meters), expiration (duration for which the proximity alert is valid, after which it is deleted; -1 for no expiration), and the pending intent.</a:t>
            </a:r>
          </a:p>
          <a:p>
            <a:pPr algn="just"/>
            <a:r>
              <a:rPr lang="en-US" sz="2400" dirty="0"/>
              <a:t> If the Android device’s screen goes to sleep, the proximity is also checked once every four minutes in order to preserve the battery life of the device.</a:t>
            </a:r>
            <a:endParaRPr lang="en-IN" sz="2400" dirty="0"/>
          </a:p>
          <a:p>
            <a:pPr algn="just"/>
            <a:endParaRPr lang="en-US" sz="2400" dirty="0"/>
          </a:p>
        </p:txBody>
      </p:sp>
    </p:spTree>
    <p:extLst>
      <p:ext uri="{BB962C8B-B14F-4D97-AF65-F5344CB8AC3E}">
        <p14:creationId xmlns:p14="http://schemas.microsoft.com/office/powerpoint/2010/main" val="105738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445F0-22BE-BB47-92FD-6563C2E972F2}"/>
              </a:ext>
            </a:extLst>
          </p:cNvPr>
          <p:cNvSpPr>
            <a:spLocks noGrp="1"/>
          </p:cNvSpPr>
          <p:nvPr>
            <p:ph type="title"/>
          </p:nvPr>
        </p:nvSpPr>
        <p:spPr/>
        <p:txBody>
          <a:bodyPr/>
          <a:lstStyle/>
          <a:p>
            <a:r>
              <a:rPr lang="en-US" sz="3600" b="1" dirty="0"/>
              <a:t>Sending SMS Messages Programmatically</a:t>
            </a:r>
            <a:r>
              <a:rPr lang="en-IN" sz="3600" dirty="0"/>
              <a:t/>
            </a:r>
            <a:br>
              <a:rPr lang="en-IN" sz="3600" dirty="0"/>
            </a:br>
            <a:endParaRPr lang="en-US" sz="3600" dirty="0"/>
          </a:p>
        </p:txBody>
      </p:sp>
      <p:sp>
        <p:nvSpPr>
          <p:cNvPr id="3" name="Content Placeholder 2">
            <a:extLst>
              <a:ext uri="{FF2B5EF4-FFF2-40B4-BE49-F238E27FC236}">
                <a16:creationId xmlns:a16="http://schemas.microsoft.com/office/drawing/2014/main" xmlns="" id="{E6EAE356-028C-ED40-8FEF-83CCBED9E6A1}"/>
              </a:ext>
            </a:extLst>
          </p:cNvPr>
          <p:cNvSpPr>
            <a:spLocks noGrp="1"/>
          </p:cNvSpPr>
          <p:nvPr>
            <p:ph idx="1"/>
          </p:nvPr>
        </p:nvSpPr>
        <p:spPr>
          <a:xfrm>
            <a:off x="782054" y="1420199"/>
            <a:ext cx="10763835" cy="4985083"/>
          </a:xfrm>
        </p:spPr>
        <p:txBody>
          <a:bodyPr>
            <a:normAutofit/>
          </a:bodyPr>
          <a:lstStyle/>
          <a:p>
            <a:pPr algn="just"/>
            <a:r>
              <a:rPr lang="en-US" sz="2400" dirty="0"/>
              <a:t>Android uses a permissions-based policy whereby all the permissions needed by an application must be specified in the </a:t>
            </a:r>
            <a:r>
              <a:rPr lang="en-US" sz="2400" dirty="0" err="1"/>
              <a:t>AndroidManifest.xml</a:t>
            </a:r>
            <a:r>
              <a:rPr lang="en-US" sz="2400" dirty="0"/>
              <a:t> file. </a:t>
            </a:r>
          </a:p>
          <a:p>
            <a:pPr algn="just"/>
            <a:r>
              <a:rPr lang="en-US" sz="2400" dirty="0"/>
              <a:t>This ensures that when the application is installed, the user knows exactly which access permissions it requires. </a:t>
            </a:r>
          </a:p>
          <a:p>
            <a:pPr algn="just"/>
            <a:r>
              <a:rPr lang="en-US" sz="2400" dirty="0"/>
              <a:t>Because sending SMS messages incurs additional costs on the user’s end, indicating the SMS permissions in the AndroidManifest.xml file enables users to decide whether to allow the application to install or not</a:t>
            </a:r>
            <a:r>
              <a:rPr lang="en-US" sz="2400" dirty="0" smtClean="0"/>
              <a:t>.</a:t>
            </a:r>
          </a:p>
          <a:p>
            <a:pPr algn="just"/>
            <a:endParaRPr lang="en-US" sz="2400" dirty="0"/>
          </a:p>
        </p:txBody>
      </p:sp>
    </p:spTree>
    <p:extLst>
      <p:ext uri="{BB962C8B-B14F-4D97-AF65-F5344CB8AC3E}">
        <p14:creationId xmlns:p14="http://schemas.microsoft.com/office/powerpoint/2010/main" val="27741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FC2849-73F1-4F44-B72D-50929CE552A0}"/>
              </a:ext>
            </a:extLst>
          </p:cNvPr>
          <p:cNvSpPr>
            <a:spLocks noGrp="1"/>
          </p:cNvSpPr>
          <p:nvPr>
            <p:ph idx="1"/>
          </p:nvPr>
        </p:nvSpPr>
        <p:spPr>
          <a:xfrm>
            <a:off x="433138" y="1179094"/>
            <a:ext cx="11502188" cy="5069305"/>
          </a:xfrm>
        </p:spPr>
        <p:txBody>
          <a:bodyPr>
            <a:normAutofit fontScale="92500"/>
          </a:bodyPr>
          <a:lstStyle/>
          <a:p>
            <a:pPr algn="just"/>
            <a:r>
              <a:rPr lang="en-US" sz="2400" dirty="0"/>
              <a:t>To send an SMS message programmatically, you use the </a:t>
            </a:r>
            <a:r>
              <a:rPr lang="en-US" sz="2400" dirty="0" err="1"/>
              <a:t>SmsManager</a:t>
            </a:r>
            <a:r>
              <a:rPr lang="en-US" sz="2400" dirty="0"/>
              <a:t> class. </a:t>
            </a:r>
          </a:p>
          <a:p>
            <a:pPr algn="just"/>
            <a:r>
              <a:rPr lang="en-US" sz="2400" dirty="0"/>
              <a:t>You call the </a:t>
            </a:r>
            <a:r>
              <a:rPr lang="en-US" sz="2400" dirty="0" err="1"/>
              <a:t>getDefault</a:t>
            </a:r>
            <a:r>
              <a:rPr lang="en-US" sz="2400" dirty="0"/>
              <a:t>() static method to obtain an </a:t>
            </a:r>
            <a:r>
              <a:rPr lang="en-US" sz="2400" dirty="0" err="1"/>
              <a:t>SmsManager</a:t>
            </a:r>
            <a:r>
              <a:rPr lang="en-US" sz="2400" dirty="0"/>
              <a:t> object. </a:t>
            </a:r>
          </a:p>
          <a:p>
            <a:pPr algn="just"/>
            <a:r>
              <a:rPr lang="en-US" sz="2400" dirty="0"/>
              <a:t>You then send the SMS message using the </a:t>
            </a:r>
            <a:r>
              <a:rPr lang="en-US" sz="2400" dirty="0" err="1"/>
              <a:t>sendTextMessage</a:t>
            </a:r>
            <a:r>
              <a:rPr lang="en-US" sz="2400" dirty="0"/>
              <a:t>() method:</a:t>
            </a:r>
            <a:endParaRPr lang="en-IN" sz="2400" dirty="0"/>
          </a:p>
          <a:p>
            <a:pPr algn="just"/>
            <a:endParaRPr lang="en-US" sz="2400" dirty="0"/>
          </a:p>
          <a:p>
            <a:pPr marL="0" indent="0" algn="just">
              <a:buNone/>
            </a:pPr>
            <a:r>
              <a:rPr lang="en-US" sz="2400" dirty="0"/>
              <a:t>//---sends an SMS message to another device---</a:t>
            </a:r>
            <a:endParaRPr lang="en-IN" sz="2400" dirty="0"/>
          </a:p>
          <a:p>
            <a:pPr marL="0" indent="0" algn="just">
              <a:buNone/>
            </a:pPr>
            <a:r>
              <a:rPr lang="en-US" sz="2400" b="1" dirty="0"/>
              <a:t>private void </a:t>
            </a:r>
            <a:r>
              <a:rPr lang="en-US" sz="2400" b="1" dirty="0" err="1"/>
              <a:t>sendSMS</a:t>
            </a:r>
            <a:r>
              <a:rPr lang="en-US" sz="2400" dirty="0"/>
              <a:t>(String </a:t>
            </a:r>
            <a:r>
              <a:rPr lang="en-US" sz="2400" dirty="0" err="1"/>
              <a:t>phoneNumber</a:t>
            </a:r>
            <a:r>
              <a:rPr lang="en-US" sz="2400" dirty="0"/>
              <a:t>, String message)</a:t>
            </a:r>
            <a:endParaRPr lang="en-IN" sz="2400" dirty="0"/>
          </a:p>
          <a:p>
            <a:pPr marL="0" indent="0" algn="just">
              <a:buNone/>
            </a:pPr>
            <a:r>
              <a:rPr lang="en-US" sz="2400" dirty="0"/>
              <a:t>{</a:t>
            </a:r>
            <a:endParaRPr lang="en-IN" sz="2400" dirty="0"/>
          </a:p>
          <a:p>
            <a:pPr marL="0" indent="0" algn="just">
              <a:buNone/>
            </a:pPr>
            <a:r>
              <a:rPr lang="en-US" sz="2400" dirty="0" err="1"/>
              <a:t>SmsManager</a:t>
            </a:r>
            <a:r>
              <a:rPr lang="en-US" sz="2400" dirty="0"/>
              <a:t> </a:t>
            </a:r>
            <a:r>
              <a:rPr lang="en-US" sz="2400" dirty="0" err="1"/>
              <a:t>sms</a:t>
            </a:r>
            <a:r>
              <a:rPr lang="en-US" sz="2400" dirty="0"/>
              <a:t> = </a:t>
            </a:r>
            <a:r>
              <a:rPr lang="en-US" sz="2400" dirty="0" err="1"/>
              <a:t>SmsManager.</a:t>
            </a:r>
            <a:r>
              <a:rPr lang="en-US" sz="2400" i="1" dirty="0" err="1"/>
              <a:t>getDefault</a:t>
            </a:r>
            <a:r>
              <a:rPr lang="en-US" sz="2400" dirty="0"/>
              <a:t>();</a:t>
            </a:r>
            <a:endParaRPr lang="en-IN" sz="2400" dirty="0"/>
          </a:p>
          <a:p>
            <a:pPr marL="0" indent="0" algn="just">
              <a:buNone/>
            </a:pPr>
            <a:r>
              <a:rPr lang="en-US" sz="2400" dirty="0" err="1"/>
              <a:t>sms.sendTextMessage</a:t>
            </a:r>
            <a:r>
              <a:rPr lang="en-US" sz="2400" dirty="0"/>
              <a:t>(</a:t>
            </a:r>
            <a:r>
              <a:rPr lang="en-US" sz="2400" dirty="0" err="1"/>
              <a:t>phoneNumber</a:t>
            </a:r>
            <a:r>
              <a:rPr lang="en-US" sz="2400" dirty="0"/>
              <a:t>, </a:t>
            </a:r>
            <a:r>
              <a:rPr lang="en-US" sz="2400" b="1" dirty="0"/>
              <a:t>null</a:t>
            </a:r>
            <a:r>
              <a:rPr lang="en-US" sz="2400" dirty="0"/>
              <a:t>, message, </a:t>
            </a:r>
            <a:r>
              <a:rPr lang="en-US" sz="2400" b="1" dirty="0"/>
              <a:t>null</a:t>
            </a:r>
            <a:r>
              <a:rPr lang="en-US" sz="2400" dirty="0"/>
              <a:t>, </a:t>
            </a:r>
            <a:r>
              <a:rPr lang="en-US" sz="2400" b="1" dirty="0"/>
              <a:t>null</a:t>
            </a:r>
            <a:r>
              <a:rPr lang="en-US" sz="2400" dirty="0"/>
              <a:t>);</a:t>
            </a:r>
            <a:endParaRPr lang="en-IN" sz="2400" dirty="0"/>
          </a:p>
          <a:p>
            <a:pPr marL="0" indent="0" algn="just">
              <a:buNone/>
            </a:pPr>
            <a:r>
              <a:rPr lang="en-US" sz="2400" dirty="0"/>
              <a:t>}</a:t>
            </a:r>
            <a:endParaRPr lang="en-IN" sz="2400" dirty="0"/>
          </a:p>
          <a:p>
            <a:pPr marL="0" indent="0" algn="just">
              <a:buNone/>
            </a:pPr>
            <a:r>
              <a:rPr lang="en-US" sz="2400" dirty="0">
                <a:solidFill>
                  <a:schemeClr val="bg1"/>
                </a:solidFill>
              </a:rPr>
              <a:t> </a:t>
            </a:r>
            <a:endParaRPr lang="en-IN" sz="2400" dirty="0">
              <a:solidFill>
                <a:schemeClr val="bg1"/>
              </a:solidFill>
            </a:endParaRPr>
          </a:p>
          <a:p>
            <a:pPr algn="just"/>
            <a:endParaRPr lang="en-US" sz="2400" dirty="0"/>
          </a:p>
        </p:txBody>
      </p:sp>
    </p:spTree>
    <p:extLst>
      <p:ext uri="{BB962C8B-B14F-4D97-AF65-F5344CB8AC3E}">
        <p14:creationId xmlns:p14="http://schemas.microsoft.com/office/powerpoint/2010/main" val="144786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FAA980-0CFD-E545-B774-CB72ACA93D96}"/>
              </a:ext>
            </a:extLst>
          </p:cNvPr>
          <p:cNvSpPr>
            <a:spLocks noGrp="1"/>
          </p:cNvSpPr>
          <p:nvPr>
            <p:ph idx="1"/>
          </p:nvPr>
        </p:nvSpPr>
        <p:spPr>
          <a:xfrm>
            <a:off x="517358" y="1347537"/>
            <a:ext cx="11213431" cy="5125451"/>
          </a:xfrm>
        </p:spPr>
        <p:txBody>
          <a:bodyPr>
            <a:normAutofit/>
          </a:bodyPr>
          <a:lstStyle/>
          <a:p>
            <a:pPr marL="0" indent="0" algn="just">
              <a:buNone/>
            </a:pPr>
            <a:r>
              <a:rPr lang="en-US" sz="2800" dirty="0"/>
              <a:t>Following are the five arguments to the </a:t>
            </a:r>
            <a:r>
              <a:rPr lang="en-US" sz="2800" dirty="0" err="1"/>
              <a:t>sendTextMessage</a:t>
            </a:r>
            <a:r>
              <a:rPr lang="en-US" sz="2800" dirty="0"/>
              <a:t>() method:</a:t>
            </a:r>
            <a:endParaRPr lang="en-IN" sz="2800" dirty="0"/>
          </a:p>
          <a:p>
            <a:pPr lvl="1" algn="just"/>
            <a:r>
              <a:rPr lang="en-US" sz="2400" dirty="0" err="1"/>
              <a:t>destinationAddress</a:t>
            </a:r>
            <a:r>
              <a:rPr lang="en-US" sz="2400" dirty="0"/>
              <a:t> — Phone number of the recipient</a:t>
            </a:r>
            <a:endParaRPr lang="en-IN" sz="2400" dirty="0"/>
          </a:p>
          <a:p>
            <a:pPr lvl="1" algn="just"/>
            <a:r>
              <a:rPr lang="en-US" sz="2400" dirty="0" err="1"/>
              <a:t>sourceAddress</a:t>
            </a:r>
            <a:r>
              <a:rPr lang="en-US" sz="2400" dirty="0"/>
              <a:t> — Service center address; use null for default SMSC</a:t>
            </a:r>
            <a:endParaRPr lang="en-IN" sz="2400" dirty="0"/>
          </a:p>
          <a:p>
            <a:pPr lvl="1" algn="just"/>
            <a:r>
              <a:rPr lang="en-US" sz="2400" dirty="0"/>
              <a:t>text — Content of the SMS message</a:t>
            </a:r>
            <a:endParaRPr lang="en-IN" sz="2400" dirty="0"/>
          </a:p>
          <a:p>
            <a:pPr lvl="1" algn="just"/>
            <a:r>
              <a:rPr lang="en-US" sz="2400" dirty="0" err="1"/>
              <a:t>sentIntent</a:t>
            </a:r>
            <a:r>
              <a:rPr lang="en-US" sz="2400" dirty="0"/>
              <a:t> — Pending intent to invoke when the message is sent </a:t>
            </a:r>
            <a:endParaRPr lang="en-IN" sz="2400" dirty="0"/>
          </a:p>
          <a:p>
            <a:pPr lvl="1" algn="just"/>
            <a:r>
              <a:rPr lang="en-US" sz="2400" dirty="0" err="1"/>
              <a:t>deliveryIntent</a:t>
            </a:r>
            <a:r>
              <a:rPr lang="en-US" sz="2400" dirty="0"/>
              <a:t> — Pending intent to invoke when the message has been delivered </a:t>
            </a:r>
            <a:endParaRPr lang="en-IN" sz="2400" dirty="0"/>
          </a:p>
          <a:p>
            <a:pPr algn="just"/>
            <a:endParaRPr lang="en-US" sz="2800" dirty="0"/>
          </a:p>
        </p:txBody>
      </p:sp>
    </p:spTree>
    <p:extLst>
      <p:ext uri="{BB962C8B-B14F-4D97-AF65-F5344CB8AC3E}">
        <p14:creationId xmlns:p14="http://schemas.microsoft.com/office/powerpoint/2010/main" val="320087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30857-2CED-2040-95B5-7025278F8A2A}"/>
              </a:ext>
            </a:extLst>
          </p:cNvPr>
          <p:cNvSpPr>
            <a:spLocks noGrp="1"/>
          </p:cNvSpPr>
          <p:nvPr>
            <p:ph type="title"/>
          </p:nvPr>
        </p:nvSpPr>
        <p:spPr/>
        <p:txBody>
          <a:bodyPr/>
          <a:lstStyle/>
          <a:p>
            <a:r>
              <a:rPr lang="en-US" sz="3200" b="1" dirty="0"/>
              <a:t>Getting Feedback after Sending a Message</a:t>
            </a:r>
            <a:r>
              <a:rPr lang="en-IN" sz="3200" dirty="0"/>
              <a:t/>
            </a:r>
            <a:br>
              <a:rPr lang="en-IN" sz="3200" dirty="0"/>
            </a:br>
            <a:endParaRPr lang="en-US" sz="3200" dirty="0"/>
          </a:p>
        </p:txBody>
      </p:sp>
      <p:sp>
        <p:nvSpPr>
          <p:cNvPr id="3" name="Content Placeholder 2">
            <a:extLst>
              <a:ext uri="{FF2B5EF4-FFF2-40B4-BE49-F238E27FC236}">
                <a16:creationId xmlns:a16="http://schemas.microsoft.com/office/drawing/2014/main" xmlns="" id="{99436552-E5DC-F14F-A4D3-B36BDCBB8E86}"/>
              </a:ext>
            </a:extLst>
          </p:cNvPr>
          <p:cNvSpPr>
            <a:spLocks noGrp="1"/>
          </p:cNvSpPr>
          <p:nvPr>
            <p:ph idx="1"/>
          </p:nvPr>
        </p:nvSpPr>
        <p:spPr>
          <a:xfrm>
            <a:off x="646112" y="1431758"/>
            <a:ext cx="10988426" cy="4816641"/>
          </a:xfrm>
        </p:spPr>
        <p:txBody>
          <a:bodyPr>
            <a:normAutofit/>
          </a:bodyPr>
          <a:lstStyle/>
          <a:p>
            <a:pPr algn="just"/>
            <a:r>
              <a:rPr lang="en-US" sz="2400" dirty="0"/>
              <a:t>To do so, you can create two </a:t>
            </a:r>
            <a:r>
              <a:rPr lang="en-US" sz="2400" dirty="0" err="1"/>
              <a:t>PendingIntent</a:t>
            </a:r>
            <a:r>
              <a:rPr lang="en-US" sz="2400" dirty="0"/>
              <a:t> objects to monitor the status of the SMS message-sending process. </a:t>
            </a:r>
          </a:p>
          <a:p>
            <a:pPr algn="just"/>
            <a:r>
              <a:rPr lang="en-US" sz="2400" dirty="0"/>
              <a:t>These two </a:t>
            </a:r>
            <a:r>
              <a:rPr lang="en-US" sz="2400" dirty="0" err="1"/>
              <a:t>PendingIntent</a:t>
            </a:r>
            <a:r>
              <a:rPr lang="en-US" sz="2400" dirty="0"/>
              <a:t> objects are passed to the last two arguments of the </a:t>
            </a:r>
            <a:r>
              <a:rPr lang="en-US" sz="2400" dirty="0" err="1"/>
              <a:t>sendTextMessage</a:t>
            </a:r>
            <a:r>
              <a:rPr lang="en-US" sz="2400" dirty="0"/>
              <a:t>() method. </a:t>
            </a:r>
          </a:p>
          <a:p>
            <a:pPr algn="just"/>
            <a:r>
              <a:rPr lang="en-US" sz="2400" dirty="0"/>
              <a:t>The two </a:t>
            </a:r>
            <a:r>
              <a:rPr lang="en-US" sz="2400" dirty="0" err="1"/>
              <a:t>PendingIntent</a:t>
            </a:r>
            <a:r>
              <a:rPr lang="en-US" sz="2400" dirty="0"/>
              <a:t> objects will be used to send broadcasts later when an SMS message has been sent (“SMS_SENT”) and delivered (“SMS_DELIVERED”).</a:t>
            </a:r>
            <a:endParaRPr lang="en-IN" sz="2400" dirty="0"/>
          </a:p>
          <a:p>
            <a:pPr algn="just"/>
            <a:r>
              <a:rPr lang="en-US" sz="2400" dirty="0"/>
              <a:t>Whether a message has been sent correctly or failed to be delivered, you will be notified of its status via the two </a:t>
            </a:r>
            <a:r>
              <a:rPr lang="en-US" sz="2400" dirty="0" err="1"/>
              <a:t>PendingIntent</a:t>
            </a:r>
            <a:r>
              <a:rPr lang="en-US" sz="2400" dirty="0"/>
              <a:t> objects. </a:t>
            </a:r>
          </a:p>
          <a:p>
            <a:pPr algn="just"/>
            <a:r>
              <a:rPr lang="en-US" sz="2400" dirty="0"/>
              <a:t>Finally, in the </a:t>
            </a:r>
            <a:r>
              <a:rPr lang="en-US" sz="2400" dirty="0" err="1"/>
              <a:t>onPause</a:t>
            </a:r>
            <a:r>
              <a:rPr lang="en-US" sz="2400" dirty="0"/>
              <a:t>() method, you unregister the two </a:t>
            </a:r>
            <a:r>
              <a:rPr lang="en-US" sz="2400" dirty="0" err="1"/>
              <a:t>BroadcastReceivers</a:t>
            </a:r>
            <a:r>
              <a:rPr lang="en-US" sz="2400" dirty="0"/>
              <a:t> objects.</a:t>
            </a:r>
            <a:endParaRPr lang="en-IN" sz="2400" dirty="0"/>
          </a:p>
          <a:p>
            <a:pPr algn="just"/>
            <a:endParaRPr lang="en-US" sz="2400" dirty="0"/>
          </a:p>
        </p:txBody>
      </p:sp>
    </p:spTree>
    <p:extLst>
      <p:ext uri="{BB962C8B-B14F-4D97-AF65-F5344CB8AC3E}">
        <p14:creationId xmlns:p14="http://schemas.microsoft.com/office/powerpoint/2010/main" val="18647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0D090-63D8-FF48-8E62-A64DF770968A}"/>
              </a:ext>
            </a:extLst>
          </p:cNvPr>
          <p:cNvSpPr>
            <a:spLocks noGrp="1"/>
          </p:cNvSpPr>
          <p:nvPr>
            <p:ph type="title"/>
          </p:nvPr>
        </p:nvSpPr>
        <p:spPr/>
        <p:txBody>
          <a:bodyPr/>
          <a:lstStyle/>
          <a:p>
            <a:r>
              <a:rPr lang="en-US" b="1" dirty="0"/>
              <a:t>Sending SMS Messages Using Intent</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8E31D2D2-50C7-3347-9BB4-AA2062B64F4C}"/>
              </a:ext>
            </a:extLst>
          </p:cNvPr>
          <p:cNvSpPr>
            <a:spLocks noGrp="1"/>
          </p:cNvSpPr>
          <p:nvPr>
            <p:ph idx="1"/>
          </p:nvPr>
        </p:nvSpPr>
        <p:spPr>
          <a:xfrm>
            <a:off x="645130" y="1407696"/>
            <a:ext cx="11013470" cy="4840704"/>
          </a:xfrm>
        </p:spPr>
        <p:txBody>
          <a:bodyPr>
            <a:normAutofit/>
          </a:bodyPr>
          <a:lstStyle/>
          <a:p>
            <a:pPr algn="just"/>
            <a:r>
              <a:rPr lang="en-US" sz="2400" dirty="0"/>
              <a:t>Using the </a:t>
            </a:r>
            <a:r>
              <a:rPr lang="en-US" sz="2400" dirty="0" err="1"/>
              <a:t>SmsManager</a:t>
            </a:r>
            <a:r>
              <a:rPr lang="en-US" sz="2400" dirty="0"/>
              <a:t> class, you can send SMS messages from within your application without</a:t>
            </a:r>
            <a:r>
              <a:rPr lang="en-IN" sz="2400" dirty="0"/>
              <a:t> </a:t>
            </a:r>
            <a:r>
              <a:rPr lang="en-US" sz="2400" dirty="0"/>
              <a:t>the need to involve the built-in Messaging application. </a:t>
            </a:r>
          </a:p>
          <a:p>
            <a:pPr algn="just"/>
            <a:r>
              <a:rPr lang="en-US" sz="2400" dirty="0"/>
              <a:t>However, sometimes it would be easier if</a:t>
            </a:r>
            <a:r>
              <a:rPr lang="en-IN" sz="2400" dirty="0"/>
              <a:t> </a:t>
            </a:r>
            <a:r>
              <a:rPr lang="en-US" sz="2400" dirty="0"/>
              <a:t>you could simply invoke the built-in Messaging application and let it do all the work of sending</a:t>
            </a:r>
            <a:r>
              <a:rPr lang="en-IN" sz="2400" dirty="0"/>
              <a:t> </a:t>
            </a:r>
            <a:r>
              <a:rPr lang="en-US" sz="2400" dirty="0"/>
              <a:t>the message. </a:t>
            </a:r>
          </a:p>
          <a:p>
            <a:pPr algn="just"/>
            <a:r>
              <a:rPr lang="en-US" sz="2400" dirty="0"/>
              <a:t>To activate the built-in Messaging application from within your application, you can use an Intent object together with the MIME type “</a:t>
            </a:r>
            <a:r>
              <a:rPr lang="en-US" sz="2400" dirty="0" err="1"/>
              <a:t>vnd.android-dir</a:t>
            </a:r>
            <a:r>
              <a:rPr lang="en-US" sz="2400" dirty="0"/>
              <a:t>/mms-</a:t>
            </a:r>
            <a:r>
              <a:rPr lang="en-US" sz="2400" dirty="0" err="1"/>
              <a:t>sms</a:t>
            </a:r>
            <a:r>
              <a:rPr lang="en-US" sz="2400" dirty="0"/>
              <a:t>”</a:t>
            </a:r>
            <a:endParaRPr lang="en-IN" sz="2400" dirty="0"/>
          </a:p>
          <a:p>
            <a:pPr algn="just"/>
            <a:endParaRPr lang="en-US" sz="2400" dirty="0"/>
          </a:p>
        </p:txBody>
      </p:sp>
    </p:spTree>
    <p:extLst>
      <p:ext uri="{BB962C8B-B14F-4D97-AF65-F5344CB8AC3E}">
        <p14:creationId xmlns:p14="http://schemas.microsoft.com/office/powerpoint/2010/main" val="18134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80AD26-6DE3-F04C-A16D-F1549793240F}"/>
              </a:ext>
            </a:extLst>
          </p:cNvPr>
          <p:cNvSpPr>
            <a:spLocks noGrp="1"/>
          </p:cNvSpPr>
          <p:nvPr>
            <p:ph type="title"/>
          </p:nvPr>
        </p:nvSpPr>
        <p:spPr/>
        <p:txBody>
          <a:bodyPr/>
          <a:lstStyle/>
          <a:p>
            <a:r>
              <a:rPr lang="en-US" b="1" dirty="0"/>
              <a:t>Receiving SMS Messages</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78C73B9F-4D07-8547-A6B3-20D1855A0AFC}"/>
              </a:ext>
            </a:extLst>
          </p:cNvPr>
          <p:cNvSpPr>
            <a:spLocks noGrp="1"/>
          </p:cNvSpPr>
          <p:nvPr>
            <p:ph idx="1"/>
          </p:nvPr>
        </p:nvSpPr>
        <p:spPr>
          <a:xfrm>
            <a:off x="646112" y="1431758"/>
            <a:ext cx="10899778" cy="4816641"/>
          </a:xfrm>
        </p:spPr>
        <p:txBody>
          <a:bodyPr>
            <a:normAutofit lnSpcReduction="10000"/>
          </a:bodyPr>
          <a:lstStyle/>
          <a:p>
            <a:pPr algn="just"/>
            <a:r>
              <a:rPr lang="en-US" sz="2400" dirty="0"/>
              <a:t>You can also receive incoming SMS messages from within your applications by using a </a:t>
            </a:r>
            <a:r>
              <a:rPr lang="en-US" sz="2400" dirty="0" err="1"/>
              <a:t>BroadcastReceiver</a:t>
            </a:r>
            <a:r>
              <a:rPr lang="en-US" sz="2400" dirty="0"/>
              <a:t> object. </a:t>
            </a:r>
          </a:p>
          <a:p>
            <a:pPr algn="just"/>
            <a:r>
              <a:rPr lang="en-US" sz="2400" dirty="0"/>
              <a:t>This is useful when you want your application to perform an action when a certain SMS message is received.</a:t>
            </a:r>
            <a:endParaRPr lang="en-IN" sz="2400" dirty="0"/>
          </a:p>
          <a:p>
            <a:pPr algn="just"/>
            <a:r>
              <a:rPr lang="en-US" sz="2400" dirty="0"/>
              <a:t>One characteristic of the </a:t>
            </a:r>
            <a:r>
              <a:rPr lang="en-US" sz="2400" dirty="0" err="1"/>
              <a:t>BroadcastReceiver</a:t>
            </a:r>
            <a:r>
              <a:rPr lang="en-US" sz="2400" dirty="0"/>
              <a:t> is that your application will continue to listen for incoming SMS messages even if it is not running; as long as the application is installed on the</a:t>
            </a:r>
            <a:r>
              <a:rPr lang="en-IN" sz="2400" dirty="0"/>
              <a:t> </a:t>
            </a:r>
            <a:r>
              <a:rPr lang="en-US" sz="2400" dirty="0"/>
              <a:t>device, any incoming SMS messages will be received by the application.</a:t>
            </a:r>
            <a:endParaRPr lang="en-IN" sz="2400" dirty="0"/>
          </a:p>
          <a:p>
            <a:pPr marL="0" indent="0" algn="just">
              <a:buNone/>
            </a:pPr>
            <a:endParaRPr lang="en-US" sz="2400" b="1" dirty="0"/>
          </a:p>
          <a:p>
            <a:pPr marL="0" indent="0" algn="just">
              <a:buNone/>
            </a:pPr>
            <a:r>
              <a:rPr lang="en-US" sz="2400" b="1" dirty="0"/>
              <a:t>Note: </a:t>
            </a:r>
            <a:r>
              <a:rPr lang="en-US" sz="2400" dirty="0"/>
              <a:t>The permissions you need to declare in your </a:t>
            </a:r>
            <a:r>
              <a:rPr lang="en-US" sz="2400" dirty="0" err="1"/>
              <a:t>AndroidManifest.xml</a:t>
            </a:r>
            <a:r>
              <a:rPr lang="en-US" sz="2400" dirty="0"/>
              <a:t> file for sending and receiving SMS messages are SEND_SMS and RECEIVE_SMS.</a:t>
            </a:r>
            <a:endParaRPr lang="en-IN" sz="2400" dirty="0"/>
          </a:p>
          <a:p>
            <a:pPr marL="0" indent="0" algn="just">
              <a:buNone/>
            </a:pPr>
            <a:endParaRPr lang="en-IN" sz="2400" dirty="0"/>
          </a:p>
          <a:p>
            <a:pPr algn="just"/>
            <a:endParaRPr lang="en-US" sz="2400" dirty="0"/>
          </a:p>
        </p:txBody>
      </p:sp>
    </p:spTree>
    <p:extLst>
      <p:ext uri="{BB962C8B-B14F-4D97-AF65-F5344CB8AC3E}">
        <p14:creationId xmlns:p14="http://schemas.microsoft.com/office/powerpoint/2010/main" val="155567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CE87F-0BD7-0743-9A1A-0B963367578E}"/>
              </a:ext>
            </a:extLst>
          </p:cNvPr>
          <p:cNvSpPr>
            <a:spLocks noGrp="1"/>
          </p:cNvSpPr>
          <p:nvPr>
            <p:ph type="title"/>
          </p:nvPr>
        </p:nvSpPr>
        <p:spPr/>
        <p:txBody>
          <a:bodyPr/>
          <a:lstStyle/>
          <a:p>
            <a:r>
              <a:rPr lang="en-US" dirty="0"/>
              <a:t>Caveats and Warnings</a:t>
            </a:r>
          </a:p>
        </p:txBody>
      </p:sp>
      <p:sp>
        <p:nvSpPr>
          <p:cNvPr id="3" name="Content Placeholder 2">
            <a:extLst>
              <a:ext uri="{FF2B5EF4-FFF2-40B4-BE49-F238E27FC236}">
                <a16:creationId xmlns:a16="http://schemas.microsoft.com/office/drawing/2014/main" xmlns="" id="{D3CD58A5-E214-9845-AC19-13D643F3BBA3}"/>
              </a:ext>
            </a:extLst>
          </p:cNvPr>
          <p:cNvSpPr>
            <a:spLocks noGrp="1"/>
          </p:cNvSpPr>
          <p:nvPr>
            <p:ph idx="1"/>
          </p:nvPr>
        </p:nvSpPr>
        <p:spPr>
          <a:xfrm>
            <a:off x="757989" y="1347538"/>
            <a:ext cx="10936705" cy="5057744"/>
          </a:xfrm>
        </p:spPr>
        <p:txBody>
          <a:bodyPr>
            <a:normAutofit/>
          </a:bodyPr>
          <a:lstStyle/>
          <a:p>
            <a:pPr algn="just"/>
            <a:r>
              <a:rPr lang="en-IN" sz="2400" dirty="0"/>
              <a:t>A warning usually refers to impending, or at least possible, dangers.</a:t>
            </a:r>
          </a:p>
          <a:p>
            <a:pPr algn="just"/>
            <a:r>
              <a:rPr lang="en-IN" sz="2400" dirty="0"/>
              <a:t> A caveat is notice of a condition: that reference to facts, for example, is limited to certain sources or to put it another way, a warning is the kind of scary notice you see on medicine bottles or high-tension cables </a:t>
            </a:r>
          </a:p>
          <a:p>
            <a:pPr algn="just"/>
            <a:r>
              <a:rPr lang="en-IN" sz="2400" dirty="0"/>
              <a:t>A caveat is more appropriate to a legal/contract document or research paper.</a:t>
            </a:r>
          </a:p>
          <a:p>
            <a:pPr algn="just"/>
            <a:r>
              <a:rPr lang="en-IN" sz="2400" dirty="0"/>
              <a:t>Android 10 added an additional level of </a:t>
            </a:r>
            <a:r>
              <a:rPr lang="en-IN" sz="2400" dirty="0">
                <a:hlinkClick r:id="rId2">
                  <a:extLst>
                    <a:ext uri="{A12FA001-AC4F-418D-AE19-62706E023703}">
                      <ahyp:hlinkClr xmlns:ahyp="http://schemas.microsoft.com/office/drawing/2018/hyperlinkcolor" xmlns="" val="tx"/>
                    </a:ext>
                  </a:extLst>
                </a:hlinkClick>
              </a:rPr>
              <a:t>permission</a:t>
            </a:r>
            <a:r>
              <a:rPr lang="en-IN" sz="2400" dirty="0"/>
              <a:t> for users to control whether an application can access the device location from the background. </a:t>
            </a:r>
          </a:p>
          <a:p>
            <a:pPr marL="0" indent="0" algn="just">
              <a:buNone/>
            </a:pPr>
            <a:endParaRPr lang="en-US" sz="2400" dirty="0"/>
          </a:p>
        </p:txBody>
      </p:sp>
    </p:spTree>
    <p:extLst>
      <p:ext uri="{BB962C8B-B14F-4D97-AF65-F5344CB8AC3E}">
        <p14:creationId xmlns:p14="http://schemas.microsoft.com/office/powerpoint/2010/main" val="506250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984</TotalTime>
  <Words>2344</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3</vt:lpstr>
      <vt:lpstr>Ion</vt:lpstr>
      <vt:lpstr>MESSAGING &amp; LOCATION -BASED SERVICES </vt:lpstr>
      <vt:lpstr>SMS MESSAGING </vt:lpstr>
      <vt:lpstr>Sending SMS Messages Programmatically </vt:lpstr>
      <vt:lpstr>PowerPoint Presentation</vt:lpstr>
      <vt:lpstr>PowerPoint Presentation</vt:lpstr>
      <vt:lpstr>Getting Feedback after Sending a Message </vt:lpstr>
      <vt:lpstr>Sending SMS Messages Using Intent </vt:lpstr>
      <vt:lpstr>Receiving SMS Messages </vt:lpstr>
      <vt:lpstr>Caveats and Warnings</vt:lpstr>
      <vt:lpstr>Sending E-mail </vt:lpstr>
      <vt:lpstr>PowerPoint Presentation</vt:lpstr>
      <vt:lpstr>Displaying Maps </vt:lpstr>
      <vt:lpstr>Obtaining the Maps API Key </vt:lpstr>
      <vt:lpstr>Displaying the Map </vt:lpstr>
      <vt:lpstr>Displaying the Zoom Control </vt:lpstr>
      <vt:lpstr>Changing Views </vt:lpstr>
      <vt:lpstr>Navigating to a Specific Location </vt:lpstr>
      <vt:lpstr>Adding Markers </vt:lpstr>
      <vt:lpstr>Getting the Location That Was Touched </vt:lpstr>
      <vt:lpstr>Geocoding and Reverse Geocoding </vt:lpstr>
      <vt:lpstr>Getting Location data </vt:lpstr>
      <vt:lpstr>PowerPoint Presentation</vt:lpstr>
      <vt:lpstr>PowerPoint Presentation</vt:lpstr>
      <vt:lpstr>PowerPoint Presentation</vt:lpstr>
      <vt:lpstr>PowerPoint Presentation</vt:lpstr>
      <vt:lpstr>Monitoring a Location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&amp; LOCATION-BASED SERVICES </dc:title>
  <dc:creator>Stalin D'Sa</dc:creator>
  <cp:lastModifiedBy>Microsoft account</cp:lastModifiedBy>
  <cp:revision>13</cp:revision>
  <dcterms:created xsi:type="dcterms:W3CDTF">2021-11-04T10:40:13Z</dcterms:created>
  <dcterms:modified xsi:type="dcterms:W3CDTF">2023-09-27T06:23:59Z</dcterms:modified>
</cp:coreProperties>
</file>