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306" r:id="rId4"/>
    <p:sldId id="258" r:id="rId5"/>
    <p:sldId id="308" r:id="rId6"/>
    <p:sldId id="309" r:id="rId7"/>
    <p:sldId id="310" r:id="rId8"/>
    <p:sldId id="311" r:id="rId9"/>
    <p:sldId id="313" r:id="rId10"/>
    <p:sldId id="286" r:id="rId11"/>
    <p:sldId id="314" r:id="rId12"/>
    <p:sldId id="293" r:id="rId13"/>
    <p:sldId id="315" r:id="rId14"/>
    <p:sldId id="296" r:id="rId15"/>
    <p:sldId id="298" r:id="rId16"/>
    <p:sldId id="316" r:id="rId17"/>
    <p:sldId id="317" r:id="rId18"/>
    <p:sldId id="31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14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3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59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4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0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50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85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65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4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17A71A-6B87-44F7-9BE3-7A7A5172D33E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735703-A367-4AE9-88D3-FCB3CDF57D2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1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E61B-C124-436F-A936-146571BAF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b="1" dirty="0"/>
              <a:t>Designing User Interface with 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AAFBA-FDED-49FD-8B4A-94D6F870C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61171" cy="1143000"/>
          </a:xfrm>
        </p:spPr>
        <p:txBody>
          <a:bodyPr/>
          <a:lstStyle/>
          <a:p>
            <a:r>
              <a:rPr lang="en-GB" b="1" dirty="0"/>
              <a:t>Unit 4</a:t>
            </a:r>
          </a:p>
        </p:txBody>
      </p:sp>
    </p:spTree>
    <p:extLst>
      <p:ext uri="{BB962C8B-B14F-4D97-AF65-F5344CB8AC3E}">
        <p14:creationId xmlns:p14="http://schemas.microsoft.com/office/powerpoint/2010/main" val="227425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DE67-A0EB-43CF-91B1-10EFE531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Picker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6F92-5C7B-4EFC-9BED-9E4CF65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603375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 err="1"/>
              <a:t>DatePicker</a:t>
            </a:r>
            <a:endParaRPr lang="en-GB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DatePicker</a:t>
            </a:r>
            <a:r>
              <a:rPr lang="en-US" dirty="0"/>
              <a:t> is a widget used to select a date.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allows to select date by day, month and year in your custom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provides two modes – Spinner and Calendar(Deprecated after API21)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also provides </a:t>
            </a:r>
            <a:r>
              <a:rPr lang="en-US" dirty="0" err="1"/>
              <a:t>DatePickerDialog</a:t>
            </a:r>
            <a:r>
              <a:rPr lang="en-US" dirty="0"/>
              <a:t> component.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we need to show this view as a dialog, then we use a </a:t>
            </a:r>
            <a:r>
              <a:rPr lang="en-US" dirty="0" err="1"/>
              <a:t>DatePickerDialog</a:t>
            </a:r>
            <a:r>
              <a:rPr lang="en-US" dirty="0"/>
              <a:t> class.</a:t>
            </a:r>
            <a:endParaRPr lang="en-GB" dirty="0"/>
          </a:p>
        </p:txBody>
      </p:sp>
      <p:pic>
        <p:nvPicPr>
          <p:cNvPr id="3074" name="Picture 2" descr="Android DatePicker with Examples - Tutlane">
            <a:extLst>
              <a:ext uri="{FF2B5EF4-FFF2-40B4-BE49-F238E27FC236}">
                <a16:creationId xmlns:a16="http://schemas.microsoft.com/office/drawing/2014/main" id="{FAA40E84-4B62-703D-CC32-7891C5CF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84" y="3989581"/>
            <a:ext cx="4200525" cy="226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ndroid - DatePickerDialog display year picker first - Stack Overflow">
            <a:extLst>
              <a:ext uri="{FF2B5EF4-FFF2-40B4-BE49-F238E27FC236}">
                <a16:creationId xmlns:a16="http://schemas.microsoft.com/office/drawing/2014/main" id="{B6D05AAF-5F4E-1CDE-47C5-0198F2702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717" y="1011981"/>
            <a:ext cx="2902236" cy="515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2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DE67-A0EB-43CF-91B1-10EFE531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Picker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6F92-5C7B-4EFC-9BED-9E4CF65F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855229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 err="1"/>
              <a:t>TimePicker</a:t>
            </a:r>
            <a:endParaRPr lang="en-GB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TimePicker</a:t>
            </a:r>
            <a:r>
              <a:rPr lang="en-US" dirty="0"/>
              <a:t> is a widget used to select a time of the day in either AM/PM mode or 24 hours mode.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displayed time consist of hours, minutes and clock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provides two modes – Spinner and Clock(Deprecated after API21)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also provides </a:t>
            </a:r>
            <a:r>
              <a:rPr lang="en-US" dirty="0" err="1"/>
              <a:t>TimePickerDialog</a:t>
            </a:r>
            <a:r>
              <a:rPr lang="en-US" dirty="0"/>
              <a:t> component.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we need to show this view as a dialog, then we use a </a:t>
            </a:r>
            <a:r>
              <a:rPr lang="en-US" dirty="0" err="1"/>
              <a:t>TimePickerDialog</a:t>
            </a:r>
            <a:r>
              <a:rPr lang="en-US" dirty="0"/>
              <a:t> class.</a:t>
            </a:r>
            <a:endParaRPr lang="en-GB" dirty="0"/>
          </a:p>
        </p:txBody>
      </p:sp>
      <p:pic>
        <p:nvPicPr>
          <p:cNvPr id="4098" name="Picture 2" descr="Time Picker Dialog (Kotlin) - Android Studio">
            <a:extLst>
              <a:ext uri="{FF2B5EF4-FFF2-40B4-BE49-F238E27FC236}">
                <a16:creationId xmlns:a16="http://schemas.microsoft.com/office/drawing/2014/main" id="{8D82E285-9C3C-5DA7-61A9-13A686788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813" y="1196124"/>
            <a:ext cx="2819400" cy="501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CD9890-8596-CC13-B835-096965C4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180" y="4064110"/>
            <a:ext cx="3279054" cy="224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B162-3624-42AD-A2A4-262F403A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435E-BDB9-403D-A7EE-5B1CAEF3D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6873702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ListView</a:t>
            </a:r>
            <a:r>
              <a:rPr lang="en-GB" dirty="0"/>
              <a:t> is used when you have to show items in a vertically scrolling list.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groups several items and displays them in vertical scrollable list.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ListView</a:t>
            </a:r>
            <a:r>
              <a:rPr lang="en-US" dirty="0"/>
              <a:t> is a type of </a:t>
            </a:r>
            <a:r>
              <a:rPr lang="en-US" dirty="0" err="1"/>
              <a:t>AdapterView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list items are automatically inserted to the list using an Adapter that pulls content from a source such as an array or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displaying the items in the </a:t>
            </a:r>
            <a:r>
              <a:rPr lang="en-US" dirty="0" err="1"/>
              <a:t>ListView</a:t>
            </a:r>
            <a:r>
              <a:rPr lang="en-US" dirty="0"/>
              <a:t> </a:t>
            </a:r>
            <a:r>
              <a:rPr lang="en-US" dirty="0" err="1"/>
              <a:t>setAdaptor</a:t>
            </a:r>
            <a:r>
              <a:rPr lang="en-US" dirty="0"/>
              <a:t>() method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adapter is a bridge between UI components and the data source that fill data into UI Component. Adapter holds the data and send the data to adapter view; the view can take the data from adapter view and fills it in different views.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pic>
        <p:nvPicPr>
          <p:cNvPr id="5123" name="Picture 3" descr="Android ListView Example - javatpoint">
            <a:extLst>
              <a:ext uri="{FF2B5EF4-FFF2-40B4-BE49-F238E27FC236}">
                <a16:creationId xmlns:a16="http://schemas.microsoft.com/office/drawing/2014/main" id="{C4208146-6735-A233-322B-B3637D8E0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47" y="1845734"/>
            <a:ext cx="26003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36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B162-3624-42AD-A2A4-262F403A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List View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2DDF1576-2EB7-8F82-E754-1C0B1FE34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04" y="1776615"/>
            <a:ext cx="6981392" cy="43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1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EF83-8A1D-40B4-B3CF-04A8AF4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Spinner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9B1F-C8AB-4626-BF44-1C9AADF2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07084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A </a:t>
            </a:r>
            <a:r>
              <a:rPr lang="en-GB" b="1" i="0" dirty="0">
                <a:solidFill>
                  <a:srgbClr val="212529"/>
                </a:solidFill>
                <a:effectLst/>
                <a:latin typeface="system-ui"/>
              </a:rPr>
              <a:t>Spinner</a:t>
            </a: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 is an adapter view that hold items in form of a dropdown menu available for user selection.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system-ui"/>
              </a:rPr>
              <a:t>It creates a menu with multiple options where a user can select any one option.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shows a dropdown list of all values when we click on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default value of the android spinner will be the currently selected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using Adapter we can easily bind the items to the spinner objects.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BBDF45-3336-0AB9-5FCB-E6A192A2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963" y="1975043"/>
            <a:ext cx="4461163" cy="35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7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D2C-E1F4-4272-B84C-DDE1E922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Specialized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F7E9-D8F2-4A53-AA2C-C7738ABA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List Fragment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list fragment is a fragment that contains a </a:t>
            </a:r>
            <a:r>
              <a:rPr lang="en-US" dirty="0" err="1"/>
              <a:t>ListView</a:t>
            </a:r>
            <a:r>
              <a:rPr lang="en-US" dirty="0"/>
              <a:t>, displaying a list of items from a data source such as an array or a Cursor.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It exposes event handlers when the user selects an item from the list hosted in the list fragment.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create a list fragment, you need to extend the </a:t>
            </a:r>
            <a:r>
              <a:rPr lang="en-US" b="1" dirty="0" err="1"/>
              <a:t>ListFragment</a:t>
            </a:r>
            <a:r>
              <a:rPr lang="en-US" dirty="0"/>
              <a:t> base class.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Dialog Fragment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dialog fragment floats on top of an activity and is displayed modally.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Dialog fragments are useful when you need to obtain the user’s response before continuing with execution.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create a dialog fragment, you need to extend the </a:t>
            </a:r>
            <a:r>
              <a:rPr lang="en-US" b="1" dirty="0" err="1"/>
              <a:t>DialogFragment</a:t>
            </a:r>
            <a:r>
              <a:rPr lang="en-US" dirty="0"/>
              <a:t> base class.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687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D2C-E1F4-4272-B84C-DDE1E922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Specialized Fragments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5F7E9-D8F2-4A53-AA2C-C7738ABA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Preference Fragment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Android applications will typically provide preferences that allow users to personalize the application.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Preference fragment is used to display an activity for the user to edit the preferences.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 create a preference fragment, you need to extend the </a:t>
            </a:r>
            <a:r>
              <a:rPr lang="en-US" b="1" dirty="0" err="1"/>
              <a:t>PreferenceFragment</a:t>
            </a:r>
            <a:r>
              <a:rPr lang="en-US" dirty="0"/>
              <a:t> base class.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31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BD2C-E1F4-4272-B84C-DDE1E922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Specialized Fragments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4C376E-C528-9626-0B62-2E79932B0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78" y="1786347"/>
            <a:ext cx="2704012" cy="4506686"/>
          </a:xfrm>
          <a:prstGeom prst="rect">
            <a:avLst/>
          </a:prstGeom>
        </p:spPr>
      </p:pic>
      <p:pic>
        <p:nvPicPr>
          <p:cNvPr id="1026" name="Picture 2" descr="Android fragmentation list">
            <a:extLst>
              <a:ext uri="{FF2B5EF4-FFF2-40B4-BE49-F238E27FC236}">
                <a16:creationId xmlns:a16="http://schemas.microsoft.com/office/drawing/2014/main" id="{F4E1074E-A221-752C-2D46-10660C588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80535"/>
            <a:ext cx="2547462" cy="452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3D6DC-9CA4-F418-16BC-93D558040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06" y="1780535"/>
            <a:ext cx="2691493" cy="45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6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wnload Thank You Calligraphy Green Text PNG | Citypng">
            <a:extLst>
              <a:ext uri="{FF2B5EF4-FFF2-40B4-BE49-F238E27FC236}">
                <a16:creationId xmlns:a16="http://schemas.microsoft.com/office/drawing/2014/main" id="{8E8F49C2-712B-702B-1AA1-79A2AD2AD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57" y="1317171"/>
            <a:ext cx="4223657" cy="422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8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DBE4-02C1-4626-B7CB-69E23DE9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5F59-A425-46E8-963A-BE006727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Basic Views</a:t>
            </a:r>
          </a:p>
          <a:p>
            <a:r>
              <a:rPr lang="en-GB" dirty="0"/>
              <a:t>Picker Views</a:t>
            </a:r>
          </a:p>
          <a:p>
            <a:r>
              <a:rPr lang="en-GB" dirty="0"/>
              <a:t>List View to Display long lists</a:t>
            </a:r>
          </a:p>
          <a:p>
            <a:r>
              <a:rPr lang="en-GB" dirty="0"/>
              <a:t>Specialized Fragments</a:t>
            </a:r>
          </a:p>
        </p:txBody>
      </p:sp>
    </p:spTree>
    <p:extLst>
      <p:ext uri="{BB962C8B-B14F-4D97-AF65-F5344CB8AC3E}">
        <p14:creationId xmlns:p14="http://schemas.microsoft.com/office/powerpoint/2010/main" val="325376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F96F-7BB2-5492-C1EA-D7E2ACD7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2AD0-EBBD-E779-615C-ECB46ED5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95188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0" i="0" dirty="0">
                <a:solidFill>
                  <a:srgbClr val="444444"/>
                </a:solidFill>
                <a:effectLst/>
              </a:rPr>
              <a:t>A View is a simple building block of a user interface.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44444"/>
                </a:solidFill>
                <a:effectLst/>
              </a:rPr>
              <a:t> It is a small rectangular box that can be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TextView</a:t>
            </a:r>
            <a:r>
              <a:rPr lang="en-US" b="0" i="0" dirty="0">
                <a:solidFill>
                  <a:srgbClr val="444444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444444"/>
                </a:solidFill>
                <a:effectLst/>
              </a:rPr>
              <a:t>EditText</a:t>
            </a:r>
            <a:r>
              <a:rPr lang="en-US" b="0" i="0" dirty="0">
                <a:solidFill>
                  <a:srgbClr val="444444"/>
                </a:solidFill>
                <a:effectLst/>
              </a:rPr>
              <a:t>, or even a button.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44444"/>
                </a:solidFill>
                <a:effectLst/>
              </a:rPr>
              <a:t> It occupies the area on the screen in a rectangular area and is responsible for drawing and event handling.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444444"/>
                </a:solidFill>
                <a:effectLst/>
              </a:rPr>
              <a:t> View is a superclass of all the graphical user interface components.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27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DC0A30-6675-5576-49A6-56484079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91" y="1737360"/>
            <a:ext cx="4396509" cy="4580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07A9-C5BC-4063-90C3-84141AC1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0678-53A4-4821-A921-043A2FC0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1"/>
            <a:ext cx="7030720" cy="4580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 </a:t>
            </a:r>
            <a:r>
              <a:rPr lang="en-GB" sz="2400" b="1" dirty="0" err="1"/>
              <a:t>TextView</a:t>
            </a:r>
            <a:endParaRPr lang="en-GB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</a:rPr>
              <a:t>The </a:t>
            </a:r>
            <a:r>
              <a:rPr lang="en-US" b="0" i="0" dirty="0" err="1">
                <a:solidFill>
                  <a:srgbClr val="696969"/>
                </a:solidFill>
                <a:effectLst/>
              </a:rPr>
              <a:t>TextView</a:t>
            </a:r>
            <a:r>
              <a:rPr lang="en-US" b="0" i="0" dirty="0">
                <a:solidFill>
                  <a:srgbClr val="696969"/>
                </a:solidFill>
                <a:effectLst/>
              </a:rPr>
              <a:t> control is a classic text label.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</a:rPr>
              <a:t>It used to display a certain text to the user.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</a:rPr>
              <a:t>The text to be displayed to the user can be set by the </a:t>
            </a:r>
            <a:r>
              <a:rPr lang="en-US" b="1" i="0" dirty="0" err="1">
                <a:solidFill>
                  <a:srgbClr val="696969"/>
                </a:solidFill>
                <a:effectLst/>
              </a:rPr>
              <a:t>android:text</a:t>
            </a:r>
            <a:r>
              <a:rPr lang="en-US" b="1" i="0" dirty="0">
                <a:solidFill>
                  <a:srgbClr val="696969"/>
                </a:solidFill>
                <a:effectLst/>
              </a:rPr>
              <a:t> </a:t>
            </a:r>
            <a:r>
              <a:rPr lang="en-US" i="0" dirty="0">
                <a:solidFill>
                  <a:srgbClr val="696969"/>
                </a:solidFill>
                <a:effectLst/>
              </a:rPr>
              <a:t>property</a:t>
            </a:r>
            <a:r>
              <a:rPr lang="en-US" b="0" i="0" dirty="0">
                <a:solidFill>
                  <a:srgbClr val="696969"/>
                </a:solidFill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96969"/>
              </a:solidFill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Button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Button represents a clickable push-button widget.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It is used to perform some task when user presses a Button view.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The task to be performed can be coded into the Java file in the form of user defined function and linked to the button view using the </a:t>
            </a:r>
            <a:r>
              <a:rPr lang="en-US" b="1" dirty="0" err="1">
                <a:solidFill>
                  <a:srgbClr val="696969"/>
                </a:solidFill>
              </a:rPr>
              <a:t>android:onclick</a:t>
            </a:r>
            <a:r>
              <a:rPr lang="en-US" b="1" dirty="0">
                <a:solidFill>
                  <a:srgbClr val="696969"/>
                </a:solidFill>
              </a:rPr>
              <a:t> </a:t>
            </a:r>
            <a:r>
              <a:rPr lang="en-US" dirty="0">
                <a:solidFill>
                  <a:srgbClr val="696969"/>
                </a:solidFill>
              </a:rPr>
              <a:t>property</a:t>
            </a:r>
            <a:r>
              <a:rPr lang="en-US" b="1" dirty="0">
                <a:solidFill>
                  <a:srgbClr val="696969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An </a:t>
            </a:r>
            <a:r>
              <a:rPr lang="en-US" dirty="0" err="1">
                <a:solidFill>
                  <a:srgbClr val="696969"/>
                </a:solidFill>
              </a:rPr>
              <a:t>onClick</a:t>
            </a:r>
            <a:r>
              <a:rPr lang="en-US" dirty="0">
                <a:solidFill>
                  <a:srgbClr val="696969"/>
                </a:solidFill>
              </a:rPr>
              <a:t>() callback method can also be defined in the Java file to perform a specific task on click of the button.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solidFill>
                <a:srgbClr val="696969"/>
              </a:solidFill>
              <a:latin typeface="lato" panose="020F050202020403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34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DC0A30-6675-5576-49A6-56484079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91" y="1737360"/>
            <a:ext cx="4396509" cy="4580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07A9-C5BC-4063-90C3-84141AC1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0678-53A4-4821-A921-043A2FC0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1"/>
            <a:ext cx="6901410" cy="4580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 </a:t>
            </a:r>
            <a:r>
              <a:rPr lang="en-GB" sz="2400" b="1" dirty="0" err="1"/>
              <a:t>ImageButton</a:t>
            </a:r>
            <a:endParaRPr lang="en-GB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Image button works like a normal button but with </a:t>
            </a:r>
            <a:r>
              <a:rPr lang="en-US" b="0" i="0" dirty="0">
                <a:solidFill>
                  <a:srgbClr val="696969"/>
                </a:solidFill>
                <a:effectLst/>
              </a:rPr>
              <a:t>image displayed instead of a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To set the image</a:t>
            </a:r>
            <a:r>
              <a:rPr lang="en-US" b="0" i="0" dirty="0">
                <a:solidFill>
                  <a:srgbClr val="696969"/>
                </a:solidFill>
                <a:effectLst/>
              </a:rPr>
              <a:t> we must assign an image resource to the android property </a:t>
            </a:r>
            <a:r>
              <a:rPr lang="en-US" b="1" i="0" dirty="0" err="1">
                <a:solidFill>
                  <a:srgbClr val="696969"/>
                </a:solidFill>
                <a:effectLst/>
              </a:rPr>
              <a:t>android:src</a:t>
            </a:r>
            <a:r>
              <a:rPr lang="en-US" b="0" i="0" dirty="0">
                <a:solidFill>
                  <a:srgbClr val="696969"/>
                </a:solidFill>
                <a:effectLst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 </a:t>
            </a:r>
            <a:r>
              <a:rPr lang="en-GB" sz="2400" b="1" dirty="0" err="1"/>
              <a:t>EditText</a:t>
            </a:r>
            <a:endParaRPr lang="en-GB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96969"/>
                </a:solidFill>
              </a:rPr>
              <a:t>EditText</a:t>
            </a:r>
            <a:r>
              <a:rPr lang="en-US" dirty="0">
                <a:solidFill>
                  <a:srgbClr val="696969"/>
                </a:solidFill>
              </a:rPr>
              <a:t> is widget that displays an empty text field in which a user can enter some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96969"/>
                </a:solidFill>
              </a:rPr>
              <a:t>android:inputType</a:t>
            </a:r>
            <a:r>
              <a:rPr lang="en-US" b="1" dirty="0">
                <a:solidFill>
                  <a:srgbClr val="696969"/>
                </a:solidFill>
              </a:rPr>
              <a:t> </a:t>
            </a:r>
            <a:r>
              <a:rPr lang="en-US" dirty="0">
                <a:solidFill>
                  <a:srgbClr val="696969"/>
                </a:solidFill>
              </a:rPr>
              <a:t>property is used to </a:t>
            </a:r>
            <a:r>
              <a:rPr lang="en-US" b="0" i="0" dirty="0">
                <a:solidFill>
                  <a:srgbClr val="696969"/>
                </a:solidFill>
                <a:effectLst/>
              </a:rPr>
              <a:t>indicates the type of content that will be entered in the text box, such as an email address, password, phone number, web or just plain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96969"/>
                </a:solidFill>
              </a:rPr>
              <a:t>android:hint</a:t>
            </a:r>
            <a:r>
              <a:rPr lang="en-US" b="1" dirty="0">
                <a:solidFill>
                  <a:srgbClr val="696969"/>
                </a:solidFill>
              </a:rPr>
              <a:t> </a:t>
            </a:r>
            <a:r>
              <a:rPr lang="en-US" dirty="0">
                <a:solidFill>
                  <a:srgbClr val="696969"/>
                </a:solidFill>
              </a:rPr>
              <a:t>property is used to display the hint text when text is empty.</a:t>
            </a:r>
            <a:endParaRPr lang="en-GB" dirty="0">
              <a:solidFill>
                <a:srgbClr val="696969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12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DC0A30-6675-5576-49A6-56484079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491" y="-36488"/>
            <a:ext cx="4396509" cy="458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965A6-745F-811F-9E12-55A6A32A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192" y="4599243"/>
            <a:ext cx="2297488" cy="1718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07A9-C5BC-4063-90C3-84141AC1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0678-53A4-4821-A921-043A2FC0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1"/>
            <a:ext cx="6724591" cy="4580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 </a:t>
            </a:r>
            <a:r>
              <a:rPr lang="en-GB" sz="2400" b="1" dirty="0" err="1"/>
              <a:t>CheckBox</a:t>
            </a:r>
            <a:endParaRPr lang="en-GB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96969"/>
                </a:solidFill>
              </a:rPr>
              <a:t>CheckBox</a:t>
            </a:r>
            <a:r>
              <a:rPr lang="en-US" dirty="0">
                <a:solidFill>
                  <a:srgbClr val="696969"/>
                </a:solidFill>
              </a:rPr>
              <a:t> is used to mark or unmark options in an application.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It should be used when there are multiple options, and the users can choose more than one option.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The property </a:t>
            </a:r>
            <a:r>
              <a:rPr lang="en-US" b="1" dirty="0" err="1">
                <a:solidFill>
                  <a:srgbClr val="696969"/>
                </a:solidFill>
              </a:rPr>
              <a:t>android:checked</a:t>
            </a:r>
            <a:r>
              <a:rPr lang="en-US" b="1" dirty="0">
                <a:solidFill>
                  <a:srgbClr val="696969"/>
                </a:solidFill>
              </a:rPr>
              <a:t> </a:t>
            </a:r>
            <a:r>
              <a:rPr lang="en-US" dirty="0">
                <a:solidFill>
                  <a:srgbClr val="696969"/>
                </a:solidFill>
              </a:rPr>
              <a:t>is used specify the current state of the </a:t>
            </a:r>
            <a:r>
              <a:rPr lang="en-US" dirty="0" err="1">
                <a:solidFill>
                  <a:srgbClr val="696969"/>
                </a:solidFill>
              </a:rPr>
              <a:t>CheckBox</a:t>
            </a:r>
            <a:r>
              <a:rPr lang="en-US" dirty="0">
                <a:solidFill>
                  <a:srgbClr val="696969"/>
                </a:solidFill>
              </a:rPr>
              <a:t> (Checked/Unchecked)</a:t>
            </a:r>
            <a:endParaRPr lang="en-US" b="0" i="0" dirty="0">
              <a:solidFill>
                <a:srgbClr val="696969"/>
              </a:solidFill>
              <a:effectLst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 </a:t>
            </a:r>
            <a:r>
              <a:rPr lang="en-GB" sz="2400" b="1" dirty="0" err="1"/>
              <a:t>ToggleButton</a:t>
            </a:r>
            <a:endParaRPr lang="en-GB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96969"/>
                </a:solidFill>
              </a:rPr>
              <a:t>ToggleButton</a:t>
            </a:r>
            <a:r>
              <a:rPr lang="en-US" dirty="0">
                <a:solidFill>
                  <a:srgbClr val="696969"/>
                </a:solidFill>
              </a:rPr>
              <a:t> is a type of button that can remain in two possible states, pressed or not-pressed.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The properties </a:t>
            </a:r>
            <a:r>
              <a:rPr lang="en-US" b="1" dirty="0" err="1">
                <a:solidFill>
                  <a:srgbClr val="696969"/>
                </a:solidFill>
              </a:rPr>
              <a:t>android:textOn</a:t>
            </a:r>
            <a:r>
              <a:rPr lang="en-US" dirty="0">
                <a:solidFill>
                  <a:srgbClr val="696969"/>
                </a:solidFill>
              </a:rPr>
              <a:t> and </a:t>
            </a:r>
            <a:r>
              <a:rPr lang="en-US" b="1" dirty="0" err="1">
                <a:solidFill>
                  <a:srgbClr val="696969"/>
                </a:solidFill>
              </a:rPr>
              <a:t>android:TextOff</a:t>
            </a:r>
            <a:r>
              <a:rPr lang="en-US" dirty="0">
                <a:solidFill>
                  <a:srgbClr val="696969"/>
                </a:solidFill>
              </a:rPr>
              <a:t> should be specified to display the required text on the </a:t>
            </a:r>
            <a:r>
              <a:rPr lang="en-US" dirty="0" err="1">
                <a:solidFill>
                  <a:srgbClr val="696969"/>
                </a:solidFill>
              </a:rPr>
              <a:t>ToggleButton</a:t>
            </a:r>
            <a:r>
              <a:rPr lang="en-US" dirty="0">
                <a:solidFill>
                  <a:srgbClr val="696969"/>
                </a:solidFill>
              </a:rPr>
              <a:t> when it pressed or not-pressed.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4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DC0A30-6675-5576-49A6-56484079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3" y="1737360"/>
            <a:ext cx="4396509" cy="45803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07A9-C5BC-4063-90C3-84141AC1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0678-53A4-4821-A921-043A2FC0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1"/>
            <a:ext cx="6698210" cy="4580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 </a:t>
            </a:r>
            <a:r>
              <a:rPr lang="en-GB" sz="2400" b="1" dirty="0" err="1"/>
              <a:t>RadioButton</a:t>
            </a:r>
            <a:endParaRPr lang="en-GB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A </a:t>
            </a:r>
            <a:r>
              <a:rPr lang="en-US" dirty="0" err="1">
                <a:solidFill>
                  <a:srgbClr val="696969"/>
                </a:solidFill>
              </a:rPr>
              <a:t>RadioButton</a:t>
            </a:r>
            <a:r>
              <a:rPr lang="en-US" dirty="0">
                <a:solidFill>
                  <a:srgbClr val="696969"/>
                </a:solidFill>
              </a:rPr>
              <a:t> is a button that has two states, that are either checked or unchecked.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Once a </a:t>
            </a:r>
            <a:r>
              <a:rPr lang="en-US" dirty="0" err="1">
                <a:solidFill>
                  <a:srgbClr val="696969"/>
                </a:solidFill>
              </a:rPr>
              <a:t>RadioButton</a:t>
            </a:r>
            <a:r>
              <a:rPr lang="en-US" dirty="0">
                <a:solidFill>
                  <a:srgbClr val="696969"/>
                </a:solidFill>
              </a:rPr>
              <a:t> gets into the checked state we cannot undo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It should be used </a:t>
            </a:r>
            <a:r>
              <a:rPr lang="en-US" b="0" i="0" dirty="0">
                <a:solidFill>
                  <a:srgbClr val="696969"/>
                </a:solidFill>
                <a:effectLst/>
              </a:rPr>
              <a:t>to let the user select one option from a set of options.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 </a:t>
            </a:r>
            <a:r>
              <a:rPr lang="en-GB" sz="2400" b="1" dirty="0" err="1"/>
              <a:t>RadioGroup</a:t>
            </a:r>
            <a:endParaRPr lang="en-GB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Radio Group is a group that contains a set of radio buttons.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Among all the available Radio buttons inside a </a:t>
            </a:r>
            <a:r>
              <a:rPr lang="en-US" dirty="0" err="1">
                <a:solidFill>
                  <a:srgbClr val="696969"/>
                </a:solidFill>
              </a:rPr>
              <a:t>RadioGroup</a:t>
            </a:r>
            <a:r>
              <a:rPr lang="en-US" dirty="0">
                <a:solidFill>
                  <a:srgbClr val="696969"/>
                </a:solidFill>
              </a:rPr>
              <a:t>, only one can be chosen.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After selecting a Radio button if we select some other Radio button, then the previous one gets deselected.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42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ndroid ProgressBar Example Diagram">
            <a:extLst>
              <a:ext uri="{FF2B5EF4-FFF2-40B4-BE49-F238E27FC236}">
                <a16:creationId xmlns:a16="http://schemas.microsoft.com/office/drawing/2014/main" id="{EC3A3B4B-2B5A-6F9E-3F84-19B25500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637" y="2041556"/>
            <a:ext cx="3012240" cy="343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6307A9-C5BC-4063-90C3-84141AC1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0678-53A4-4821-A921-043A2FC0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0"/>
            <a:ext cx="7963592" cy="48340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 </a:t>
            </a:r>
            <a:r>
              <a:rPr lang="en-GB" sz="2400" b="1" dirty="0" err="1"/>
              <a:t>ProgressBar</a:t>
            </a:r>
            <a:endParaRPr lang="en-GB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Android </a:t>
            </a:r>
            <a:r>
              <a:rPr lang="en-US" dirty="0" err="1">
                <a:solidFill>
                  <a:srgbClr val="696969"/>
                </a:solidFill>
              </a:rPr>
              <a:t>ProgressBar</a:t>
            </a:r>
            <a:r>
              <a:rPr lang="en-US" dirty="0">
                <a:solidFill>
                  <a:srgbClr val="696969"/>
                </a:solidFill>
              </a:rPr>
              <a:t> is a graphical view indicator that shows some progress. It displays a bar or spinning wheel animation to represent progress of a task.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696969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96969"/>
                </a:solidFill>
              </a:rPr>
              <a:t>android:max</a:t>
            </a:r>
            <a:r>
              <a:rPr lang="en-US" dirty="0">
                <a:solidFill>
                  <a:srgbClr val="696969"/>
                </a:solidFill>
              </a:rPr>
              <a:t>: To set the maximum value of the </a:t>
            </a:r>
            <a:r>
              <a:rPr lang="en-US" dirty="0" err="1">
                <a:solidFill>
                  <a:srgbClr val="696969"/>
                </a:solidFill>
              </a:rPr>
              <a:t>ProgressBar</a:t>
            </a:r>
            <a:r>
              <a:rPr lang="en-US" dirty="0">
                <a:solidFill>
                  <a:srgbClr val="696969"/>
                </a:solidFill>
              </a:rPr>
              <a:t>. By default the progress bar maximum value is 100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696969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96969"/>
                </a:solidFill>
              </a:rPr>
              <a:t>android:indeterminate</a:t>
            </a:r>
            <a:r>
              <a:rPr lang="en-US" dirty="0">
                <a:solidFill>
                  <a:srgbClr val="696969"/>
                </a:solidFill>
              </a:rPr>
              <a:t>: A </a:t>
            </a:r>
            <a:r>
              <a:rPr lang="en-US" dirty="0" err="1">
                <a:solidFill>
                  <a:srgbClr val="696969"/>
                </a:solidFill>
              </a:rPr>
              <a:t>boolean</a:t>
            </a:r>
            <a:r>
              <a:rPr lang="en-US" dirty="0">
                <a:solidFill>
                  <a:srgbClr val="696969"/>
                </a:solidFill>
              </a:rPr>
              <a:t> value is set depending on whether the time is determinate or not. Setting this attribute to false would show the actual progress. Else if it’s set to true a cyclic animation is displayed to show that progress is happening.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696969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696969"/>
                </a:solidFill>
              </a:rPr>
              <a:t>android:progress</a:t>
            </a:r>
            <a:r>
              <a:rPr lang="en-US" dirty="0">
                <a:solidFill>
                  <a:srgbClr val="696969"/>
                </a:solidFill>
              </a:rPr>
              <a:t>: It is used to set the number by which the progress bar value will be incremented.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696969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96969"/>
                </a:solidFill>
              </a:rPr>
              <a:t>style</a:t>
            </a:r>
            <a:r>
              <a:rPr lang="en-US" dirty="0">
                <a:solidFill>
                  <a:srgbClr val="696969"/>
                </a:solidFill>
              </a:rPr>
              <a:t>: By default, the progress bar will be displayed as a spinning wheel. If we want it to be displayed as a horizontal bar, we need to set the attribute as : style=“?</a:t>
            </a:r>
            <a:r>
              <a:rPr lang="en-US" dirty="0" err="1">
                <a:solidFill>
                  <a:srgbClr val="696969"/>
                </a:solidFill>
              </a:rPr>
              <a:t>android:attr</a:t>
            </a:r>
            <a:r>
              <a:rPr lang="en-US" dirty="0">
                <a:solidFill>
                  <a:srgbClr val="696969"/>
                </a:solidFill>
              </a:rPr>
              <a:t>/</a:t>
            </a:r>
            <a:r>
              <a:rPr lang="en-US" dirty="0" err="1">
                <a:solidFill>
                  <a:srgbClr val="696969"/>
                </a:solidFill>
              </a:rPr>
              <a:t>progressBarStyleHorizontal</a:t>
            </a:r>
            <a:r>
              <a:rPr lang="en-US" dirty="0">
                <a:solidFill>
                  <a:srgbClr val="696969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328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07A9-C5BC-4063-90C3-84141AC1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0678-53A4-4821-A921-043A2FC04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737360"/>
            <a:ext cx="7206210" cy="461725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b="1" dirty="0"/>
              <a:t> </a:t>
            </a:r>
            <a:r>
              <a:rPr lang="en-GB" sz="2400" b="1" dirty="0" err="1"/>
              <a:t>AutoCompleteTextView</a:t>
            </a:r>
            <a:endParaRPr lang="en-GB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696969"/>
                </a:solidFill>
              </a:rPr>
              <a:t>AutoCompleteTextView</a:t>
            </a:r>
            <a:r>
              <a:rPr lang="en-US" dirty="0">
                <a:solidFill>
                  <a:srgbClr val="696969"/>
                </a:solidFill>
              </a:rPr>
              <a:t> is a view similar to </a:t>
            </a:r>
            <a:r>
              <a:rPr lang="en-US" dirty="0" err="1">
                <a:solidFill>
                  <a:srgbClr val="696969"/>
                </a:solidFill>
              </a:rPr>
              <a:t>EditText</a:t>
            </a:r>
            <a:r>
              <a:rPr lang="en-US" dirty="0">
                <a:solidFill>
                  <a:srgbClr val="696969"/>
                </a:solidFill>
              </a:rPr>
              <a:t>, except that it shows a list of completion suggestions automatically while the user is typing.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696969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The list of suggestions is displayed in drop down menu. The user can choose an item from there to replace the content of edit box with.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696969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The </a:t>
            </a:r>
            <a:r>
              <a:rPr lang="en-US" dirty="0" err="1">
                <a:solidFill>
                  <a:srgbClr val="696969"/>
                </a:solidFill>
              </a:rPr>
              <a:t>ArrayAdapter</a:t>
            </a:r>
            <a:r>
              <a:rPr lang="en-US" dirty="0">
                <a:solidFill>
                  <a:srgbClr val="696969"/>
                </a:solidFill>
              </a:rPr>
              <a:t> object manages the array of strings that will be displayed by the </a:t>
            </a:r>
            <a:r>
              <a:rPr lang="en-US" dirty="0" err="1">
                <a:solidFill>
                  <a:srgbClr val="696969"/>
                </a:solidFill>
              </a:rPr>
              <a:t>AutoCompleteTextView</a:t>
            </a:r>
            <a:r>
              <a:rPr lang="en-US" dirty="0">
                <a:solidFill>
                  <a:srgbClr val="696969"/>
                </a:solidFill>
              </a:rPr>
              <a:t>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696969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The </a:t>
            </a:r>
            <a:r>
              <a:rPr lang="en-US" b="1" dirty="0" err="1">
                <a:solidFill>
                  <a:srgbClr val="696969"/>
                </a:solidFill>
              </a:rPr>
              <a:t>setAdapter</a:t>
            </a:r>
            <a:r>
              <a:rPr lang="en-US" b="1" dirty="0">
                <a:solidFill>
                  <a:srgbClr val="696969"/>
                </a:solidFill>
              </a:rPr>
              <a:t>() </a:t>
            </a:r>
            <a:r>
              <a:rPr lang="en-US" dirty="0">
                <a:solidFill>
                  <a:srgbClr val="696969"/>
                </a:solidFill>
              </a:rPr>
              <a:t>method is used to set an </a:t>
            </a:r>
            <a:r>
              <a:rPr lang="en-US" dirty="0" err="1">
                <a:solidFill>
                  <a:srgbClr val="696969"/>
                </a:solidFill>
              </a:rPr>
              <a:t>ArrayAdapter</a:t>
            </a:r>
            <a:r>
              <a:rPr lang="en-US" dirty="0">
                <a:solidFill>
                  <a:srgbClr val="696969"/>
                </a:solidFill>
              </a:rPr>
              <a:t> object containing the suggestion list.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696969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96969"/>
                </a:solidFill>
              </a:rPr>
              <a:t>The </a:t>
            </a:r>
            <a:r>
              <a:rPr lang="en-US" b="1" dirty="0" err="1">
                <a:solidFill>
                  <a:srgbClr val="696969"/>
                </a:solidFill>
              </a:rPr>
              <a:t>setThreshold</a:t>
            </a:r>
            <a:r>
              <a:rPr lang="en-US" b="1" dirty="0">
                <a:solidFill>
                  <a:srgbClr val="696969"/>
                </a:solidFill>
              </a:rPr>
              <a:t>() </a:t>
            </a:r>
            <a:r>
              <a:rPr lang="en-US" dirty="0">
                <a:solidFill>
                  <a:srgbClr val="696969"/>
                </a:solidFill>
              </a:rPr>
              <a:t>method sets the minimum number of characters the user must type before the suggestions appear as a drop-down menu. For example, </a:t>
            </a:r>
            <a:r>
              <a:rPr lang="en-US" dirty="0" err="1">
                <a:solidFill>
                  <a:srgbClr val="696969"/>
                </a:solidFill>
              </a:rPr>
              <a:t>textView.setThreshold</a:t>
            </a:r>
            <a:r>
              <a:rPr lang="en-US" dirty="0">
                <a:solidFill>
                  <a:srgbClr val="696969"/>
                </a:solidFill>
              </a:rPr>
              <a:t>(3), suggestions will be shown after the user enters 3 characters.</a:t>
            </a:r>
          </a:p>
        </p:txBody>
      </p:sp>
      <p:pic>
        <p:nvPicPr>
          <p:cNvPr id="2050" name="Picture 2" descr="Android AutoCompleteTextView with Examples - Tutlane">
            <a:extLst>
              <a:ext uri="{FF2B5EF4-FFF2-40B4-BE49-F238E27FC236}">
                <a16:creationId xmlns:a16="http://schemas.microsoft.com/office/drawing/2014/main" id="{5C812B71-0C6B-C2EE-3B98-A26647276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690" y="1869526"/>
            <a:ext cx="242887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11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</TotalTime>
  <Words>1330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lato</vt:lpstr>
      <vt:lpstr>system-ui</vt:lpstr>
      <vt:lpstr>Wingdings</vt:lpstr>
      <vt:lpstr>Retrospect</vt:lpstr>
      <vt:lpstr>Designing User Interface with Views</vt:lpstr>
      <vt:lpstr>Content</vt:lpstr>
      <vt:lpstr>View</vt:lpstr>
      <vt:lpstr>Basic Views</vt:lpstr>
      <vt:lpstr>Basic Views</vt:lpstr>
      <vt:lpstr>Basic Views</vt:lpstr>
      <vt:lpstr>Basic Views</vt:lpstr>
      <vt:lpstr>Basic Views</vt:lpstr>
      <vt:lpstr>Basic Views</vt:lpstr>
      <vt:lpstr>Picker Views</vt:lpstr>
      <vt:lpstr>Picker Views</vt:lpstr>
      <vt:lpstr>List View</vt:lpstr>
      <vt:lpstr>List View</vt:lpstr>
      <vt:lpstr>Spinner View</vt:lpstr>
      <vt:lpstr>Specialized Fragments</vt:lpstr>
      <vt:lpstr>Specialized Fragments</vt:lpstr>
      <vt:lpstr>Specialized Fragments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Johann</dc:creator>
  <cp:lastModifiedBy>college office</cp:lastModifiedBy>
  <cp:revision>37</cp:revision>
  <dcterms:created xsi:type="dcterms:W3CDTF">2021-12-09T04:16:52Z</dcterms:created>
  <dcterms:modified xsi:type="dcterms:W3CDTF">2023-07-26T08:53:18Z</dcterms:modified>
</cp:coreProperties>
</file>