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9" roundtripDataSignature="AMtx7mhQJYiHjc6xsiXtEAUioLAub2Tx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6"/>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txBox="1"/>
          <p:nvPr>
            <p:ph type="ctr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subTitle"/>
          </p:nvPr>
        </p:nvSpPr>
        <p:spPr>
          <a:xfrm>
            <a:off x="825038" y="3341715"/>
            <a:ext cx="7543800" cy="8572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16"/>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6"/>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5"/>
          <p:cNvSpPr/>
          <p:nvPr/>
        </p:nvSpPr>
        <p:spPr>
          <a:xfrm>
            <a:off x="0" y="3714750"/>
            <a:ext cx="9141619" cy="142875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5"/>
          <p:cNvSpPr/>
          <p:nvPr/>
        </p:nvSpPr>
        <p:spPr>
          <a:xfrm>
            <a:off x="12" y="368630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5"/>
          <p:cNvSpPr txBox="1"/>
          <p:nvPr>
            <p:ph type="title"/>
          </p:nvPr>
        </p:nvSpPr>
        <p:spPr>
          <a:xfrm>
            <a:off x="822960" y="3806190"/>
            <a:ext cx="7584948" cy="61722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25"/>
          <p:cNvPicPr preferRelativeResize="0"/>
          <p:nvPr>
            <p:ph idx="2" type="pic"/>
          </p:nvPr>
        </p:nvPicPr>
        <p:blipFill/>
        <p:spPr>
          <a:xfrm>
            <a:off x="12" y="0"/>
            <a:ext cx="9143989" cy="3686307"/>
          </a:xfrm>
          <a:prstGeom prst="rect">
            <a:avLst/>
          </a:prstGeom>
          <a:blipFill rotWithShape="1">
            <a:blip r:embed="rId2">
              <a:alphaModFix/>
            </a:blip>
            <a:stretch>
              <a:fillRect b="0" l="0" r="0" t="0"/>
            </a:stretch>
          </a:blipFill>
          <a:ln>
            <a:noFill/>
          </a:ln>
        </p:spPr>
      </p:pic>
      <p:sp>
        <p:nvSpPr>
          <p:cNvPr id="83" name="Google Shape;83;p25"/>
          <p:cNvSpPr txBox="1"/>
          <p:nvPr>
            <p:ph idx="1" type="body"/>
          </p:nvPr>
        </p:nvSpPr>
        <p:spPr>
          <a:xfrm>
            <a:off x="822960" y="4430267"/>
            <a:ext cx="7584948" cy="44577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125"/>
              <a:buNone/>
              <a:defRPr sz="1125">
                <a:solidFill>
                  <a:srgbClr val="FFFFFF"/>
                </a:solidFill>
              </a:defRPr>
            </a:lvl1pPr>
            <a:lvl2pPr indent="-228600" lvl="1" marL="914400" algn="l">
              <a:lnSpc>
                <a:spcPct val="90000"/>
              </a:lnSpc>
              <a:spcBef>
                <a:spcPts val="4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84" name="Google Shape;84;p25"/>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6"/>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6"/>
          <p:cNvSpPr txBox="1"/>
          <p:nvPr>
            <p:ph idx="1" type="body"/>
          </p:nvPr>
        </p:nvSpPr>
        <p:spPr>
          <a:xfrm rot="5400000">
            <a:off x="3086100" y="-878839"/>
            <a:ext cx="3017520" cy="75438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0" name="Google Shape;90;p26"/>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7"/>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7"/>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7"/>
          <p:cNvSpPr txBox="1"/>
          <p:nvPr>
            <p:ph type="title"/>
          </p:nvPr>
        </p:nvSpPr>
        <p:spPr>
          <a:xfrm rot="5400000">
            <a:off x="5370480" y="1484280"/>
            <a:ext cx="4318066"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7"/>
          <p:cNvSpPr txBox="1"/>
          <p:nvPr>
            <p:ph idx="1" type="body"/>
          </p:nvPr>
        </p:nvSpPr>
        <p:spPr>
          <a:xfrm rot="5400000">
            <a:off x="1369979" y="-430246"/>
            <a:ext cx="4318067"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8" name="Google Shape;98;p27"/>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85000"/>
              </a:lnSpc>
              <a:spcBef>
                <a:spcPts val="0"/>
              </a:spcBef>
              <a:spcAft>
                <a:spcPts val="0"/>
              </a:spcAft>
              <a:buClr>
                <a:srgbClr val="3F3F3F"/>
              </a:buClr>
              <a:buSzPts val="3000"/>
              <a:buFont typeface="Calibri"/>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1pPr>
            <a:lvl2pPr indent="0" lvl="1"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2pPr>
            <a:lvl3pPr indent="0" lvl="2"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3pPr>
            <a:lvl4pPr indent="0" lvl="3"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4pPr>
            <a:lvl5pPr indent="0" lvl="4"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5pPr>
            <a:lvl6pPr indent="0" lvl="5"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6pPr>
            <a:lvl7pPr indent="0" lvl="6"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7pPr>
            <a:lvl8pPr indent="0" lvl="7"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8pPr>
            <a:lvl9pPr indent="0" lvl="8" marL="0" marR="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8"/>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0" name="Google Shape;30;p18"/>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19"/>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9"/>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txBox="1"/>
          <p:nvPr>
            <p:ph type="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body"/>
          </p:nvPr>
        </p:nvSpPr>
        <p:spPr>
          <a:xfrm>
            <a:off x="822960" y="3339846"/>
            <a:ext cx="7543800" cy="8572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38" name="Google Shape;38;p19"/>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9"/>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0"/>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822959"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5" name="Google Shape;45;p20"/>
          <p:cNvSpPr txBox="1"/>
          <p:nvPr>
            <p:ph idx="2" type="body"/>
          </p:nvPr>
        </p:nvSpPr>
        <p:spPr>
          <a:xfrm>
            <a:off x="4663440"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6" name="Google Shape;46;p20"/>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1"/>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 type="body"/>
          </p:nvPr>
        </p:nvSpPr>
        <p:spPr>
          <a:xfrm>
            <a:off x="82296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2" name="Google Shape;52;p21"/>
          <p:cNvSpPr txBox="1"/>
          <p:nvPr>
            <p:ph idx="2" type="body"/>
          </p:nvPr>
        </p:nvSpPr>
        <p:spPr>
          <a:xfrm>
            <a:off x="82296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3" name="Google Shape;53;p21"/>
          <p:cNvSpPr txBox="1"/>
          <p:nvPr>
            <p:ph idx="3" type="body"/>
          </p:nvPr>
        </p:nvSpPr>
        <p:spPr>
          <a:xfrm>
            <a:off x="466344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4" name="Google Shape;54;p21"/>
          <p:cNvSpPr txBox="1"/>
          <p:nvPr>
            <p:ph idx="4" type="body"/>
          </p:nvPr>
        </p:nvSpPr>
        <p:spPr>
          <a:xfrm>
            <a:off x="466344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5" name="Google Shape;55;p21"/>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2"/>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3"/>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3"/>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3"/>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4"/>
          <p:cNvSpPr/>
          <p:nvPr/>
        </p:nvSpPr>
        <p:spPr>
          <a:xfrm>
            <a:off x="13" y="0"/>
            <a:ext cx="3038093"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4"/>
          <p:cNvSpPr/>
          <p:nvPr/>
        </p:nvSpPr>
        <p:spPr>
          <a:xfrm>
            <a:off x="3030053" y="0"/>
            <a:ext cx="48006"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4"/>
          <p:cNvSpPr txBox="1"/>
          <p:nvPr>
            <p:ph type="title"/>
          </p:nvPr>
        </p:nvSpPr>
        <p:spPr>
          <a:xfrm>
            <a:off x="342900" y="445769"/>
            <a:ext cx="2400300" cy="1714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1" type="body"/>
          </p:nvPr>
        </p:nvSpPr>
        <p:spPr>
          <a:xfrm>
            <a:off x="3600450" y="548640"/>
            <a:ext cx="4869180" cy="39433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74" name="Google Shape;74;p24"/>
          <p:cNvSpPr txBox="1"/>
          <p:nvPr>
            <p:ph idx="2" type="body"/>
          </p:nvPr>
        </p:nvSpPr>
        <p:spPr>
          <a:xfrm>
            <a:off x="342900" y="2194560"/>
            <a:ext cx="2400300" cy="25343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125"/>
              <a:buNone/>
              <a:defRPr sz="1125">
                <a:solidFill>
                  <a:srgbClr val="FFFFFF"/>
                </a:solidFill>
              </a:defRPr>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75" name="Google Shape;75;p24"/>
          <p:cNvSpPr txBox="1"/>
          <p:nvPr>
            <p:ph idx="10" type="dt"/>
          </p:nvPr>
        </p:nvSpPr>
        <p:spPr>
          <a:xfrm>
            <a:off x="349134" y="4844839"/>
            <a:ext cx="196388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600450" y="4844839"/>
            <a:ext cx="34861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1pPr>
            <a:lvl2pPr indent="0" lvl="1"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2pPr>
            <a:lvl3pPr indent="0" lvl="2"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3pPr>
            <a:lvl4pPr indent="0" lvl="3"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4pPr>
            <a:lvl5pPr indent="0" lvl="4"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5pPr>
            <a:lvl6pPr indent="0" lvl="5"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6pPr>
            <a:lvl7pPr indent="0" lvl="6"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7pPr>
            <a:lvl8pPr indent="0" lvl="7"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8pPr>
            <a:lvl9pPr indent="0" lvl="8"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1" y="4800600"/>
            <a:ext cx="91440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5"/>
          <p:cNvSpPr/>
          <p:nvPr/>
        </p:nvSpPr>
        <p:spPr>
          <a:xfrm>
            <a:off x="0" y="4750737"/>
            <a:ext cx="9144001" cy="494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5"/>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4325" lvl="1" marL="914400" marR="0" rtl="0" algn="l">
              <a:lnSpc>
                <a:spcPct val="90000"/>
              </a:lnSpc>
              <a:spcBef>
                <a:spcPts val="150"/>
              </a:spcBef>
              <a:spcAft>
                <a:spcPts val="0"/>
              </a:spcAft>
              <a:buClr>
                <a:schemeClr val="accent1"/>
              </a:buClr>
              <a:buSzPts val="1350"/>
              <a:buFont typeface="Calibri"/>
              <a:buChar char="◦"/>
              <a:defRPr b="0" i="0" sz="1350" u="none" cap="none" strike="noStrike">
                <a:solidFill>
                  <a:srgbClr val="3F3F3F"/>
                </a:solidFill>
                <a:latin typeface="Calibri"/>
                <a:ea typeface="Calibri"/>
                <a:cs typeface="Calibri"/>
                <a:sym typeface="Calibri"/>
              </a:defRPr>
            </a:lvl2pPr>
            <a:lvl3pPr indent="-295275" lvl="2" marL="1371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3pPr>
            <a:lvl4pPr indent="-295275" lvl="3" marL="18288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4pPr>
            <a:lvl5pPr indent="-295275" lvl="4" marL="22860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5pPr>
            <a:lvl6pPr indent="-295275" lvl="5" marL="27432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6pPr>
            <a:lvl7pPr indent="-295275" lvl="6" marL="32004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7pPr>
            <a:lvl8pPr indent="-295275" lvl="7" marL="3657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8pPr>
            <a:lvl9pPr indent="-295275" lvl="8" marL="4114800" marR="0" rtl="0" algn="l">
              <a:lnSpc>
                <a:spcPct val="90000"/>
              </a:lnSpc>
              <a:spcBef>
                <a:spcPts val="300"/>
              </a:spcBef>
              <a:spcAft>
                <a:spcPts val="30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9pPr>
          </a:lstStyle>
          <a:p/>
        </p:txBody>
      </p:sp>
      <p:sp>
        <p:nvSpPr>
          <p:cNvPr id="10" name="Google Shape;10;p15"/>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5"/>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1pPr>
            <a:lvl2pPr indent="0" lvl="1"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2pPr>
            <a:lvl3pPr indent="0" lvl="2"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3pPr>
            <a:lvl4pPr indent="0" lvl="3"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4pPr>
            <a:lvl5pPr indent="0" lvl="4"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5pPr>
            <a:lvl6pPr indent="0" lvl="5"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6pPr>
            <a:lvl7pPr indent="0" lvl="6"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7pPr>
            <a:lvl8pPr indent="0" lvl="7"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8pPr>
            <a:lvl9pPr indent="0" lvl="8"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5"/>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822960" y="645414"/>
            <a:ext cx="7543800" cy="2674500"/>
          </a:xfrm>
          <a:prstGeom prst="rect">
            <a:avLst/>
          </a:prstGeom>
          <a:noFill/>
          <a:ln>
            <a:noFill/>
          </a:ln>
        </p:spPr>
        <p:txBody>
          <a:bodyPr anchorCtr="0" anchor="b" bIns="91425" lIns="91425" spcFirstLastPara="1" rIns="91425" wrap="square" tIns="91425">
            <a:normAutofit/>
          </a:bodyPr>
          <a:lstStyle/>
          <a:p>
            <a:pPr indent="0" lvl="0" marL="0" rtl="0" algn="ctr">
              <a:lnSpc>
                <a:spcPct val="85000"/>
              </a:lnSpc>
              <a:spcBef>
                <a:spcPts val="0"/>
              </a:spcBef>
              <a:spcAft>
                <a:spcPts val="0"/>
              </a:spcAft>
              <a:buClr>
                <a:srgbClr val="262626"/>
              </a:buClr>
              <a:buSzPts val="6000"/>
              <a:buFont typeface="Calibri"/>
              <a:buNone/>
            </a:pPr>
            <a:r>
              <a:rPr lang="en-US"/>
              <a:t>Unit 6</a:t>
            </a:r>
            <a:endParaRPr/>
          </a:p>
        </p:txBody>
      </p:sp>
      <p:sp>
        <p:nvSpPr>
          <p:cNvPr id="106" name="Google Shape;106;p1"/>
          <p:cNvSpPr txBox="1"/>
          <p:nvPr>
            <p:ph idx="1" type="subTitle"/>
          </p:nvPr>
        </p:nvSpPr>
        <p:spPr>
          <a:xfrm>
            <a:off x="825038" y="3341715"/>
            <a:ext cx="7543800" cy="85725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1800"/>
              <a:buNone/>
            </a:pPr>
            <a:r>
              <a:rPr lang="en-US"/>
              <a:t>DATA PERSISTENCE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85000"/>
              </a:lnSpc>
              <a:spcBef>
                <a:spcPts val="0"/>
              </a:spcBef>
              <a:spcAft>
                <a:spcPts val="0"/>
              </a:spcAft>
              <a:buClr>
                <a:srgbClr val="7F7F7F"/>
              </a:buClr>
              <a:buSzPct val="92592"/>
              <a:buFont typeface="Times New Roman"/>
              <a:buNone/>
            </a:pPr>
            <a:r>
              <a:rPr lang="en-US">
                <a:solidFill>
                  <a:srgbClr val="7F7F7F"/>
                </a:solidFill>
                <a:latin typeface="Times New Roman"/>
                <a:ea typeface="Times New Roman"/>
                <a:cs typeface="Times New Roman"/>
                <a:sym typeface="Times New Roman"/>
              </a:rPr>
              <a:t>SQLiteOpenHelper class</a:t>
            </a:r>
            <a:br>
              <a:rPr lang="en-US">
                <a:solidFill>
                  <a:srgbClr val="7F7F7F"/>
                </a:solidFill>
                <a:latin typeface="Times New Roman"/>
                <a:ea typeface="Times New Roman"/>
                <a:cs typeface="Times New Roman"/>
                <a:sym typeface="Times New Roman"/>
              </a:rPr>
            </a:br>
            <a:endParaRPr/>
          </a:p>
        </p:txBody>
      </p:sp>
      <p:sp>
        <p:nvSpPr>
          <p:cNvPr id="160" name="Google Shape;160;p11"/>
          <p:cNvSpPr txBox="1"/>
          <p:nvPr>
            <p:ph idx="1" type="body"/>
          </p:nvPr>
        </p:nvSpPr>
        <p:spPr>
          <a:xfrm>
            <a:off x="387900" y="835379"/>
            <a:ext cx="8368200" cy="3733346"/>
          </a:xfrm>
          <a:prstGeom prst="rect">
            <a:avLst/>
          </a:prstGeom>
          <a:noFill/>
          <a:ln>
            <a:noFill/>
          </a:ln>
        </p:spPr>
        <p:txBody>
          <a:bodyPr anchorCtr="0" anchor="t" bIns="91425" lIns="91425" spcFirstLastPara="1" rIns="91425" wrap="square" tIns="91425">
            <a:normAutofit/>
          </a:bodyPr>
          <a:lstStyle/>
          <a:p>
            <a:pPr indent="0" lvl="0" marL="114300" rtl="0" algn="just">
              <a:lnSpc>
                <a:spcPct val="90000"/>
              </a:lnSpc>
              <a:spcBef>
                <a:spcPts val="0"/>
              </a:spcBef>
              <a:spcAft>
                <a:spcPts val="0"/>
              </a:spcAft>
              <a:buSzPts val="1800"/>
              <a:buNone/>
            </a:pPr>
            <a:r>
              <a:rPr b="1" lang="en-US"/>
              <a:t>SQLiteOpenHelper Class:</a:t>
            </a:r>
            <a:endParaRPr/>
          </a:p>
          <a:p>
            <a:pPr indent="0" lvl="0" marL="114300" rtl="0" algn="just">
              <a:lnSpc>
                <a:spcPct val="90000"/>
              </a:lnSpc>
              <a:spcBef>
                <a:spcPts val="0"/>
              </a:spcBef>
              <a:spcAft>
                <a:spcPts val="0"/>
              </a:spcAft>
              <a:buSzPts val="1800"/>
              <a:buNone/>
            </a:pPr>
            <a:r>
              <a:rPr lang="en-US"/>
              <a:t>We can use this class for creating a database and also we can use it for version management. This class provides the onCreate() and onUpgrade() methods for performing any database operation.</a:t>
            </a:r>
            <a:endParaRPr/>
          </a:p>
          <a:p>
            <a:pPr indent="0" lvl="0" marL="114300" rtl="0" algn="just">
              <a:lnSpc>
                <a:spcPct val="90000"/>
              </a:lnSpc>
              <a:spcBef>
                <a:spcPts val="0"/>
              </a:spcBef>
              <a:spcAft>
                <a:spcPts val="0"/>
              </a:spcAft>
              <a:buSzPts val="1800"/>
              <a:buNone/>
            </a:pPr>
            <a:r>
              <a:rPr b="1" lang="en-US"/>
              <a:t>Constructors of SQLiteOpenHelper Class:-</a:t>
            </a:r>
            <a:endParaRPr/>
          </a:p>
          <a:p>
            <a:pPr indent="0" lvl="0" marL="114300" rtl="0" algn="just">
              <a:lnSpc>
                <a:spcPct val="90000"/>
              </a:lnSpc>
              <a:spcBef>
                <a:spcPts val="0"/>
              </a:spcBef>
              <a:spcAft>
                <a:spcPts val="0"/>
              </a:spcAft>
              <a:buSzPts val="1800"/>
              <a:buNone/>
            </a:pPr>
            <a:r>
              <a:rPr lang="en-US"/>
              <a:t>SQLiteOpenHelper class has two constructors.</a:t>
            </a:r>
            <a:endParaRPr/>
          </a:p>
          <a:p>
            <a:pPr indent="0" lvl="0" marL="114300" rtl="0" algn="just">
              <a:lnSpc>
                <a:spcPct val="90000"/>
              </a:lnSpc>
              <a:spcBef>
                <a:spcPts val="0"/>
              </a:spcBef>
              <a:spcAft>
                <a:spcPts val="0"/>
              </a:spcAft>
              <a:buSzPts val="1800"/>
              <a:buNone/>
            </a:pPr>
            <a:r>
              <a:rPr b="1" lang="en-US"/>
              <a:t>SQLiteOpenHelper(Context context, String name, SQLiteDatabase.CursorFactory factory, int version):</a:t>
            </a:r>
            <a:r>
              <a:rPr lang="en-US"/>
              <a:t> This constructor creates an object for creating, opening, and managing the database.</a:t>
            </a:r>
            <a:endParaRPr/>
          </a:p>
          <a:p>
            <a:pPr indent="0" lvl="0" marL="114300" rtl="0" algn="just">
              <a:lnSpc>
                <a:spcPct val="90000"/>
              </a:lnSpc>
              <a:spcBef>
                <a:spcPts val="0"/>
              </a:spcBef>
              <a:spcAft>
                <a:spcPts val="0"/>
              </a:spcAft>
              <a:buSzPts val="1800"/>
              <a:buNone/>
            </a:pPr>
            <a:r>
              <a:rPr lang="en-US"/>
              <a:t>SQLiteOpenHelper(Context context, String name,SQLiteDatabase.CursorFactory factory, int version,DatabaseErrorHandler errorHandler): This constructor creates an object for creating, opening, and managing the database. It specifies the error handler.</a:t>
            </a:r>
            <a:endParaRPr/>
          </a:p>
          <a:p>
            <a:pPr indent="0" lvl="0" marL="114300" rtl="0" algn="just">
              <a:lnSpc>
                <a:spcPct val="90000"/>
              </a:lnSpc>
              <a:spcBef>
                <a:spcPts val="0"/>
              </a:spcBef>
              <a:spcAft>
                <a:spcPts val="0"/>
              </a:spcAft>
              <a:buSzPts val="1800"/>
              <a:buNone/>
            </a:pPr>
            <a:r>
              <a:rPr b="1" lang="en-US"/>
              <a:t>Methods of SQLiteOpenHelper class:</a:t>
            </a:r>
            <a:endParaRPr/>
          </a:p>
          <a:p>
            <a:pPr indent="0" lvl="0" marL="114300" rtl="0" algn="just">
              <a:lnSpc>
                <a:spcPct val="90000"/>
              </a:lnSpc>
              <a:spcBef>
                <a:spcPts val="0"/>
              </a:spcBef>
              <a:spcAft>
                <a:spcPts val="0"/>
              </a:spcAft>
              <a:buSzPts val="1800"/>
              <a:buNone/>
            </a:pPr>
            <a:r>
              <a:rPr lang="en-US"/>
              <a:t>SQLiteOpenHelper class has many methods. Some of them are as follows:</a:t>
            </a:r>
            <a:endParaRPr/>
          </a:p>
          <a:p>
            <a:pPr indent="0" lvl="0" marL="114300" rtl="0" algn="just">
              <a:lnSpc>
                <a:spcPct val="90000"/>
              </a:lnSpc>
              <a:spcBef>
                <a:spcPts val="0"/>
              </a:spcBef>
              <a:spcAft>
                <a:spcPts val="0"/>
              </a:spcAft>
              <a:buSzPts val="1800"/>
              <a:buNone/>
            </a:pPr>
            <a:r>
              <a:rPr lang="en-US"/>
              <a:t>public abstract void onCreate(SQLiteDatabase db): This method is called only when you create a database for the first time.</a:t>
            </a:r>
            <a:endParaRPr/>
          </a:p>
          <a:p>
            <a:pPr indent="0" lvl="0" marL="114300" rtl="0" algn="just">
              <a:lnSpc>
                <a:spcPct val="90000"/>
              </a:lnSpc>
              <a:spcBef>
                <a:spcPts val="0"/>
              </a:spcBef>
              <a:spcAft>
                <a:spcPts val="0"/>
              </a:spcAft>
              <a:buSzPts val="1800"/>
              <a:buNone/>
            </a:pPr>
            <a:r>
              <a:rPr b="1" lang="en-US"/>
              <a:t>public abstract void onUpgrade(SQLiteDatabase db, int oldVersion, int newVersion):</a:t>
            </a:r>
            <a:r>
              <a:rPr lang="en-US"/>
              <a:t> This method is called when the database needs to be upgraded.</a:t>
            </a:r>
            <a:endParaRPr/>
          </a:p>
          <a:p>
            <a:pPr indent="0" lvl="0" marL="114300" rtl="0" algn="just">
              <a:lnSpc>
                <a:spcPct val="90000"/>
              </a:lnSpc>
              <a:spcBef>
                <a:spcPts val="0"/>
              </a:spcBef>
              <a:spcAft>
                <a:spcPts val="0"/>
              </a:spcAft>
              <a:buSzPts val="1800"/>
              <a:buNone/>
            </a:pPr>
            <a:r>
              <a:rPr b="1" lang="en-US"/>
              <a:t>public synchronized void close():</a:t>
            </a:r>
            <a:r>
              <a:rPr lang="en-US"/>
              <a:t> This method closes the database object.</a:t>
            </a:r>
            <a:endParaRPr/>
          </a:p>
          <a:p>
            <a:pPr indent="0" lvl="0" marL="114300" rtl="0" algn="just">
              <a:lnSpc>
                <a:spcPct val="90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85000"/>
              </a:lnSpc>
              <a:spcBef>
                <a:spcPts val="0"/>
              </a:spcBef>
              <a:spcAft>
                <a:spcPts val="0"/>
              </a:spcAft>
              <a:buClr>
                <a:srgbClr val="7F7F7F"/>
              </a:buClr>
              <a:buSzPct val="92592"/>
              <a:buFont typeface="Times New Roman"/>
              <a:buNone/>
            </a:pPr>
            <a:r>
              <a:rPr lang="en-US">
                <a:solidFill>
                  <a:srgbClr val="7F7F7F"/>
                </a:solidFill>
                <a:latin typeface="Times New Roman"/>
                <a:ea typeface="Times New Roman"/>
                <a:cs typeface="Times New Roman"/>
                <a:sym typeface="Times New Roman"/>
              </a:rPr>
              <a:t>SQLiteOpenHelper class</a:t>
            </a:r>
            <a:br>
              <a:rPr lang="en-US">
                <a:solidFill>
                  <a:srgbClr val="7F7F7F"/>
                </a:solidFill>
                <a:latin typeface="Times New Roman"/>
                <a:ea typeface="Times New Roman"/>
                <a:cs typeface="Times New Roman"/>
                <a:sym typeface="Times New Roman"/>
              </a:rPr>
            </a:br>
            <a:endParaRPr/>
          </a:p>
        </p:txBody>
      </p:sp>
      <p:sp>
        <p:nvSpPr>
          <p:cNvPr id="166" name="Google Shape;166;p12"/>
          <p:cNvSpPr txBox="1"/>
          <p:nvPr>
            <p:ph idx="1" type="body"/>
          </p:nvPr>
        </p:nvSpPr>
        <p:spPr>
          <a:xfrm>
            <a:off x="387900" y="970801"/>
            <a:ext cx="8756100" cy="313932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rPr>
              <a:t>SQLite database class:</a:t>
            </a:r>
            <a:endParaRPr/>
          </a:p>
          <a:p>
            <a:pPr indent="0" lvl="0" marL="0" marR="0" rtl="0" algn="l">
              <a:lnSpc>
                <a:spcPct val="100000"/>
              </a:lnSpc>
              <a:spcBef>
                <a:spcPts val="0"/>
              </a:spcBef>
              <a:spcAft>
                <a:spcPts val="0"/>
              </a:spcAft>
              <a:buClr>
                <a:schemeClr val="dk1"/>
              </a:buClr>
              <a:buSzPts val="1800"/>
              <a:buFont typeface="Calibri"/>
              <a:buNone/>
            </a:pPr>
            <a:r>
              <a:rPr i="0" lang="en-US" sz="1800" u="none" cap="none" strike="noStrike">
                <a:solidFill>
                  <a:schemeClr val="dk1"/>
                </a:solidFill>
              </a:rPr>
              <a:t>We have different methods in this class which are used to perform some commands on SQLite databases such as create, update, delete, select, etc.</a:t>
            </a:r>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rPr>
              <a:t>Methods of SQLiteDatabase class:</a:t>
            </a:r>
            <a:endParaRPr/>
          </a:p>
          <a:p>
            <a:pPr indent="0" lvl="0" marL="0" marR="0" rtl="0" algn="l">
              <a:lnSpc>
                <a:spcPct val="100000"/>
              </a:lnSpc>
              <a:spcBef>
                <a:spcPts val="0"/>
              </a:spcBef>
              <a:spcAft>
                <a:spcPts val="0"/>
              </a:spcAft>
              <a:buClr>
                <a:schemeClr val="dk1"/>
              </a:buClr>
              <a:buSzPts val="1800"/>
              <a:buFont typeface="Calibri"/>
              <a:buNone/>
            </a:pPr>
            <a:r>
              <a:rPr i="0" lang="en-US" sz="1800" u="none" cap="none" strike="noStrike">
                <a:solidFill>
                  <a:schemeClr val="dk1"/>
                </a:solidFill>
              </a:rPr>
              <a:t>SQLite database class has many methods. Some of them are as follows:</a:t>
            </a:r>
            <a:endParaRPr/>
          </a:p>
          <a:p>
            <a:pPr indent="-114300" lvl="0" marL="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rPr>
              <a:t>void execSQL(String sql): </a:t>
            </a:r>
            <a:r>
              <a:rPr i="0" lang="en-US" sz="1800" u="none" cap="none" strike="noStrike">
                <a:solidFill>
                  <a:schemeClr val="dk1"/>
                </a:solidFill>
              </a:rPr>
              <a:t>This method executes a SQL query that is NOT a SELECT query.</a:t>
            </a:r>
            <a:endParaRPr/>
          </a:p>
          <a:p>
            <a:pPr indent="-114300" lvl="0" marL="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rPr>
              <a:t>long insert(String table, String nullColumnHack, ContentValues values): </a:t>
            </a:r>
            <a:r>
              <a:rPr i="0" lang="en-US" sz="1800" u="none" cap="none" strike="noStrike">
                <a:solidFill>
                  <a:schemeClr val="dk1"/>
                </a:solidFill>
              </a:rPr>
              <a:t>This method inserts a record on the database.</a:t>
            </a:r>
            <a:endParaRPr/>
          </a:p>
          <a:p>
            <a:pPr indent="-114300" lvl="0" marL="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rPr>
              <a:t>int update(String table,ContentValues values,String whereClause, String[]whereArgs): </a:t>
            </a:r>
            <a:r>
              <a:rPr i="0" lang="en-US" sz="1800" u="none" cap="none" strike="noStrike">
                <a:solidFill>
                  <a:schemeClr val="dk1"/>
                </a:solidFill>
              </a:rPr>
              <a:t>This method is used for updating a row.</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idx="1" type="body"/>
          </p:nvPr>
        </p:nvSpPr>
        <p:spPr>
          <a:xfrm>
            <a:off x="387900" y="493200"/>
            <a:ext cx="8368200" cy="4075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200"/>
              </a:spcBef>
              <a:spcAft>
                <a:spcPts val="0"/>
              </a:spcAft>
              <a:buSzPts val="1800"/>
              <a:buNone/>
            </a:pPr>
            <a:r>
              <a:rPr lang="en-US"/>
              <a:t>.</a:t>
            </a:r>
            <a:endParaRPr/>
          </a:p>
          <a:p>
            <a:pPr indent="0" lvl="0" marL="0" rtl="0" algn="l">
              <a:lnSpc>
                <a:spcPct val="90000"/>
              </a:lnSpc>
              <a:spcBef>
                <a:spcPts val="1200"/>
              </a:spcBef>
              <a:spcAft>
                <a:spcPts val="0"/>
              </a:spcAft>
              <a:buSzPts val="1800"/>
              <a:buNone/>
            </a:pPr>
            <a:r>
              <a:t/>
            </a:r>
            <a:endParaRPr/>
          </a:p>
          <a:p>
            <a:pPr indent="0" lvl="0" marL="0" rtl="0" algn="l">
              <a:lnSpc>
                <a:spcPct val="90000"/>
              </a:lnSpc>
              <a:spcBef>
                <a:spcPts val="2400"/>
              </a:spcBef>
              <a:spcAft>
                <a:spcPts val="0"/>
              </a:spcAft>
              <a:buSzPts val="1800"/>
              <a:buNone/>
            </a:pPr>
            <a:r>
              <a:rPr lang="en-US"/>
              <a:t> </a:t>
            </a:r>
            <a:endParaRPr/>
          </a:p>
          <a:p>
            <a:pPr indent="0" lvl="0" marL="0" rtl="0" algn="l">
              <a:lnSpc>
                <a:spcPct val="90000"/>
              </a:lnSpc>
              <a:spcBef>
                <a:spcPts val="2400"/>
              </a:spcBef>
              <a:spcAft>
                <a:spcPts val="0"/>
              </a:spcAft>
              <a:buSzPts val="1800"/>
              <a:buNone/>
            </a:pPr>
            <a:r>
              <a:t/>
            </a:r>
            <a:endParaRPr/>
          </a:p>
          <a:p>
            <a:pPr indent="0" lvl="0" marL="0" rtl="0" algn="l">
              <a:lnSpc>
                <a:spcPct val="90000"/>
              </a:lnSpc>
              <a:spcBef>
                <a:spcPts val="2400"/>
              </a:spcBef>
              <a:spcAft>
                <a:spcPts val="1200"/>
              </a:spcAft>
              <a:buSzPts val="1800"/>
              <a:buNone/>
            </a:pPr>
            <a:r>
              <a:rPr b="1" lang="en-US"/>
              <a:t> </a:t>
            </a:r>
            <a:endParaRPr/>
          </a:p>
        </p:txBody>
      </p:sp>
      <p:pic>
        <p:nvPicPr>
          <p:cNvPr id="172" name="Google Shape;172;p13"/>
          <p:cNvPicPr preferRelativeResize="0"/>
          <p:nvPr/>
        </p:nvPicPr>
        <p:blipFill rotWithShape="1">
          <a:blip r:embed="rId3">
            <a:alphaModFix/>
          </a:blip>
          <a:srcRect b="0" l="0" r="0" t="0"/>
          <a:stretch/>
        </p:blipFill>
        <p:spPr>
          <a:xfrm>
            <a:off x="842020" y="750533"/>
            <a:ext cx="6800560" cy="3818167"/>
          </a:xfrm>
          <a:prstGeom prst="rect">
            <a:avLst/>
          </a:prstGeom>
          <a:noFill/>
          <a:ln>
            <a:noFill/>
          </a:ln>
        </p:spPr>
      </p:pic>
      <p:sp>
        <p:nvSpPr>
          <p:cNvPr id="173" name="Google Shape;173;p13"/>
          <p:cNvSpPr txBox="1"/>
          <p:nvPr/>
        </p:nvSpPr>
        <p:spPr>
          <a:xfrm>
            <a:off x="1230489" y="212651"/>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7F7F7F"/>
                </a:solidFill>
                <a:latin typeface="Calibri"/>
                <a:ea typeface="Calibri"/>
                <a:cs typeface="Calibri"/>
                <a:sym typeface="Calibri"/>
              </a:rPr>
              <a:t>Overview of SQLite Database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t/>
            </a:r>
            <a:endParaRPr/>
          </a:p>
        </p:txBody>
      </p:sp>
      <p:sp>
        <p:nvSpPr>
          <p:cNvPr id="179" name="Google Shape;179;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rPr lang="en-US"/>
              <a:t>Introduction</a:t>
            </a:r>
            <a:endParaRPr/>
          </a:p>
        </p:txBody>
      </p:sp>
      <p:sp>
        <p:nvSpPr>
          <p:cNvPr id="112" name="Google Shape;112;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US"/>
              <a:t>For Android, there are primarily three basic ways of handling persisting data:</a:t>
            </a:r>
            <a:endParaRPr/>
          </a:p>
          <a:p>
            <a:pPr indent="-285750" lvl="0" marL="285750" rtl="0" algn="l">
              <a:lnSpc>
                <a:spcPct val="90000"/>
              </a:lnSpc>
              <a:spcBef>
                <a:spcPts val="1200"/>
              </a:spcBef>
              <a:spcAft>
                <a:spcPts val="0"/>
              </a:spcAft>
              <a:buSzPts val="1800"/>
              <a:buFont typeface="Arial"/>
              <a:buChar char="•"/>
            </a:pPr>
            <a:r>
              <a:rPr lang="en-US"/>
              <a:t>A lightweight mechanism known as </a:t>
            </a:r>
            <a:r>
              <a:rPr b="1" lang="en-US"/>
              <a:t>shared preferences </a:t>
            </a:r>
            <a:r>
              <a:rPr lang="en-US"/>
              <a:t>to save small chunks of data.</a:t>
            </a:r>
            <a:endParaRPr/>
          </a:p>
          <a:p>
            <a:pPr indent="-285750" lvl="0" marL="285750" rtl="0" algn="l">
              <a:lnSpc>
                <a:spcPct val="90000"/>
              </a:lnSpc>
              <a:spcBef>
                <a:spcPts val="1200"/>
              </a:spcBef>
              <a:spcAft>
                <a:spcPts val="0"/>
              </a:spcAft>
              <a:buSzPts val="1800"/>
              <a:buFont typeface="Arial"/>
              <a:buChar char="•"/>
            </a:pPr>
            <a:r>
              <a:rPr b="1" lang="en-US"/>
              <a:t>Traditional file systems</a:t>
            </a:r>
            <a:r>
              <a:rPr lang="en-US"/>
              <a:t>.</a:t>
            </a:r>
            <a:endParaRPr/>
          </a:p>
          <a:p>
            <a:pPr indent="-285750" lvl="0" marL="285750" rtl="0" algn="l">
              <a:lnSpc>
                <a:spcPct val="90000"/>
              </a:lnSpc>
              <a:spcBef>
                <a:spcPts val="1200"/>
              </a:spcBef>
              <a:spcAft>
                <a:spcPts val="1200"/>
              </a:spcAft>
              <a:buSzPts val="1800"/>
              <a:buFont typeface="Arial"/>
              <a:buChar char="•"/>
            </a:pPr>
            <a:r>
              <a:rPr lang="en-US"/>
              <a:t>A relational database management system through the support of </a:t>
            </a:r>
            <a:r>
              <a:rPr b="1" lang="en-US"/>
              <a:t>SQLite databases</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idx="1" type="body"/>
          </p:nvPr>
        </p:nvSpPr>
        <p:spPr>
          <a:xfrm>
            <a:off x="241145" y="372067"/>
            <a:ext cx="8368200" cy="4230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SzPct val="141176"/>
              <a:buNone/>
            </a:pPr>
            <a:r>
              <a:rPr lang="en-US"/>
              <a:t> There are several options for saving this type of preference:</a:t>
            </a:r>
            <a:endParaRPr/>
          </a:p>
          <a:p>
            <a:pPr indent="-342900" lvl="0" marL="457200" rtl="0" algn="just">
              <a:lnSpc>
                <a:spcPct val="90000"/>
              </a:lnSpc>
              <a:spcBef>
                <a:spcPts val="1200"/>
              </a:spcBef>
              <a:spcAft>
                <a:spcPts val="0"/>
              </a:spcAft>
              <a:buSzPct val="141176"/>
              <a:buChar char="●"/>
            </a:pPr>
            <a:r>
              <a:rPr lang="en-US"/>
              <a:t>Save Data to a File </a:t>
            </a:r>
            <a:endParaRPr/>
          </a:p>
          <a:p>
            <a:pPr indent="0" lvl="0" marL="114300" rtl="0" algn="just">
              <a:lnSpc>
                <a:spcPct val="90000"/>
              </a:lnSpc>
              <a:spcBef>
                <a:spcPts val="1200"/>
              </a:spcBef>
              <a:spcAft>
                <a:spcPts val="0"/>
              </a:spcAft>
              <a:buSzPct val="141176"/>
              <a:buNone/>
            </a:pPr>
            <a:r>
              <a:t/>
            </a:r>
            <a:endParaRPr/>
          </a:p>
          <a:p>
            <a:pPr indent="-285750" lvl="0" marL="285750" rtl="0" algn="just">
              <a:lnSpc>
                <a:spcPct val="90000"/>
              </a:lnSpc>
              <a:spcBef>
                <a:spcPts val="0"/>
              </a:spcBef>
              <a:spcAft>
                <a:spcPts val="0"/>
              </a:spcAft>
              <a:buSzPct val="141176"/>
              <a:buFont typeface="Noto Sans Symbols"/>
              <a:buChar char="✔"/>
            </a:pPr>
            <a:r>
              <a:rPr lang="en-US"/>
              <a:t>To save the data to a file, an individual has to perform some file management routines, such as writing the data to the file, indicating how many characters to read from it, and so on. </a:t>
            </a:r>
            <a:endParaRPr/>
          </a:p>
          <a:p>
            <a:pPr indent="-285750" lvl="0" marL="285750" rtl="0" algn="just">
              <a:lnSpc>
                <a:spcPct val="90000"/>
              </a:lnSpc>
              <a:spcBef>
                <a:spcPts val="1200"/>
              </a:spcBef>
              <a:spcAft>
                <a:spcPts val="0"/>
              </a:spcAft>
              <a:buSzPct val="141176"/>
              <a:buFont typeface="Noto Sans Symbols"/>
              <a:buChar char="✔"/>
            </a:pPr>
            <a:r>
              <a:rPr lang="en-US"/>
              <a:t>Also, if one has Several pieces of information to save, such as text size, font name, preferred background color, and so on, then the task of writing to a file becomes more onerous.</a:t>
            </a:r>
            <a:endParaRPr/>
          </a:p>
          <a:p>
            <a:pPr indent="-228600" lvl="0" marL="457200" rtl="0" algn="just">
              <a:lnSpc>
                <a:spcPct val="90000"/>
              </a:lnSpc>
              <a:spcBef>
                <a:spcPts val="2400"/>
              </a:spcBef>
              <a:spcAft>
                <a:spcPts val="0"/>
              </a:spcAft>
              <a:buSzPct val="141176"/>
              <a:buNone/>
            </a:pPr>
            <a:r>
              <a:t/>
            </a:r>
            <a:endParaRPr/>
          </a:p>
          <a:p>
            <a:pPr indent="-342900" lvl="0" marL="457200" rtl="0" algn="just">
              <a:lnSpc>
                <a:spcPct val="90000"/>
              </a:lnSpc>
              <a:spcBef>
                <a:spcPts val="0"/>
              </a:spcBef>
              <a:spcAft>
                <a:spcPts val="0"/>
              </a:spcAft>
              <a:buSzPct val="141176"/>
              <a:buChar char="●"/>
            </a:pPr>
            <a:r>
              <a:rPr lang="en-US"/>
              <a:t>Writing Text to a Database</a:t>
            </a:r>
            <a:endParaRPr/>
          </a:p>
          <a:p>
            <a:pPr indent="-228600" lvl="0" marL="457200" rtl="0" algn="just">
              <a:lnSpc>
                <a:spcPct val="90000"/>
              </a:lnSpc>
              <a:spcBef>
                <a:spcPts val="0"/>
              </a:spcBef>
              <a:spcAft>
                <a:spcPts val="0"/>
              </a:spcAft>
              <a:buSzPct val="141176"/>
              <a:buNone/>
            </a:pPr>
            <a:r>
              <a:t/>
            </a:r>
            <a:endParaRPr/>
          </a:p>
          <a:p>
            <a:pPr indent="-285750" lvl="0" marL="285750" rtl="0" algn="just">
              <a:lnSpc>
                <a:spcPct val="90000"/>
              </a:lnSpc>
              <a:spcBef>
                <a:spcPts val="0"/>
              </a:spcBef>
              <a:spcAft>
                <a:spcPts val="0"/>
              </a:spcAft>
              <a:buSzPct val="141176"/>
              <a:buFont typeface="Noto Sans Symbols"/>
              <a:buChar char="✔"/>
            </a:pPr>
            <a:r>
              <a:rPr lang="en-US"/>
              <a:t>An alternative to writing to a text file is to use a database.</a:t>
            </a:r>
            <a:endParaRPr/>
          </a:p>
          <a:p>
            <a:pPr indent="-285750" lvl="0" marL="285750" rtl="0" algn="just">
              <a:lnSpc>
                <a:spcPct val="90000"/>
              </a:lnSpc>
              <a:spcBef>
                <a:spcPts val="1200"/>
              </a:spcBef>
              <a:spcAft>
                <a:spcPts val="0"/>
              </a:spcAft>
              <a:buSzPct val="141176"/>
              <a:buFont typeface="Noto Sans Symbols"/>
              <a:buChar char="✔"/>
            </a:pPr>
            <a:r>
              <a:rPr lang="en-US"/>
              <a:t> However, saving simple data to a database is overkill, both from a developer’s point of view and in terms            of the application’s run-time performance.</a:t>
            </a:r>
            <a:endParaRPr/>
          </a:p>
          <a:p>
            <a:pPr indent="-228600" lvl="0" marL="457200" rtl="0" algn="just">
              <a:lnSpc>
                <a:spcPct val="90000"/>
              </a:lnSpc>
              <a:spcBef>
                <a:spcPts val="1200"/>
              </a:spcBef>
              <a:spcAft>
                <a:spcPts val="0"/>
              </a:spcAft>
              <a:buSzPct val="141176"/>
              <a:buNone/>
            </a:pPr>
            <a:r>
              <a:t/>
            </a:r>
            <a:endParaRPr/>
          </a:p>
          <a:p>
            <a:pPr indent="-228600" lvl="0" marL="457200" rtl="0" algn="just">
              <a:lnSpc>
                <a:spcPct val="90000"/>
              </a:lnSpc>
              <a:spcBef>
                <a:spcPts val="0"/>
              </a:spcBef>
              <a:spcAft>
                <a:spcPts val="0"/>
              </a:spcAft>
              <a:buSzPct val="141176"/>
              <a:buNone/>
            </a:pPr>
            <a:r>
              <a:t/>
            </a:r>
            <a:endParaRPr/>
          </a:p>
          <a:p>
            <a:pPr indent="-342900" lvl="0" marL="457200" rtl="0" algn="just">
              <a:lnSpc>
                <a:spcPct val="90000"/>
              </a:lnSpc>
              <a:spcBef>
                <a:spcPts val="0"/>
              </a:spcBef>
              <a:spcAft>
                <a:spcPts val="0"/>
              </a:spcAft>
              <a:buSzPct val="141176"/>
              <a:buChar char="●"/>
            </a:pPr>
            <a:r>
              <a:rPr lang="en-US"/>
              <a:t>Using SharedPreferences Object </a:t>
            </a:r>
            <a:endParaRPr/>
          </a:p>
          <a:p>
            <a:pPr indent="-228600" lvl="0" marL="457200" rtl="0" algn="just">
              <a:lnSpc>
                <a:spcPct val="90000"/>
              </a:lnSpc>
              <a:spcBef>
                <a:spcPts val="0"/>
              </a:spcBef>
              <a:spcAft>
                <a:spcPts val="0"/>
              </a:spcAft>
              <a:buSzPct val="141176"/>
              <a:buNone/>
            </a:pPr>
            <a:r>
              <a:t/>
            </a:r>
            <a:endParaRPr/>
          </a:p>
          <a:p>
            <a:pPr indent="-285750" lvl="0" marL="285750" rtl="0" algn="l">
              <a:lnSpc>
                <a:spcPct val="90000"/>
              </a:lnSpc>
              <a:spcBef>
                <a:spcPts val="0"/>
              </a:spcBef>
              <a:spcAft>
                <a:spcPts val="0"/>
              </a:spcAft>
              <a:buSzPct val="141176"/>
              <a:buFont typeface="Noto Sans Symbols"/>
              <a:buChar char="✔"/>
            </a:pPr>
            <a:r>
              <a:rPr lang="en-US"/>
              <a:t>Android provides sharedpreferences object to help you use simple application data .</a:t>
            </a:r>
            <a:endParaRPr/>
          </a:p>
          <a:p>
            <a:pPr indent="-285750" lvl="0" marL="285750" rtl="0" algn="l">
              <a:lnSpc>
                <a:spcPct val="90000"/>
              </a:lnSpc>
              <a:spcBef>
                <a:spcPts val="1200"/>
              </a:spcBef>
              <a:spcAft>
                <a:spcPts val="0"/>
              </a:spcAft>
              <a:buSzPct val="141176"/>
              <a:buFont typeface="Noto Sans Symbols"/>
              <a:buChar char="✔"/>
            </a:pPr>
            <a:r>
              <a:rPr lang="en-US"/>
              <a:t>Android shared  preferences  are used to store the data in key and value pair so that we can retrieve the values on basis of keys .</a:t>
            </a:r>
            <a:endParaRPr/>
          </a:p>
          <a:p>
            <a:pPr indent="-228600" lvl="0" marL="457200" rtl="0" algn="just">
              <a:lnSpc>
                <a:spcPct val="90000"/>
              </a:lnSpc>
              <a:spcBef>
                <a:spcPts val="0"/>
              </a:spcBef>
              <a:spcAft>
                <a:spcPts val="0"/>
              </a:spcAft>
              <a:buSzPct val="14117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rPr lang="en-US"/>
              <a:t>Saving &amp; Loading User Preferences</a:t>
            </a:r>
            <a:endParaRPr/>
          </a:p>
        </p:txBody>
      </p:sp>
      <p:sp>
        <p:nvSpPr>
          <p:cNvPr id="123" name="Google Shape;123;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285750" lvl="0" marL="285750" rtl="0" algn="just">
              <a:lnSpc>
                <a:spcPct val="90000"/>
              </a:lnSpc>
              <a:spcBef>
                <a:spcPts val="0"/>
              </a:spcBef>
              <a:spcAft>
                <a:spcPts val="0"/>
              </a:spcAft>
              <a:buSzPts val="1800"/>
              <a:buFont typeface="Arial"/>
              <a:buChar char="•"/>
            </a:pPr>
            <a:r>
              <a:rPr lang="en-US"/>
              <a:t>Android provides the SharedPreferences object to help you save simple application data.</a:t>
            </a:r>
            <a:endParaRPr/>
          </a:p>
          <a:p>
            <a:pPr indent="-285750" lvl="0" marL="285750" rtl="0" algn="just">
              <a:lnSpc>
                <a:spcPct val="90000"/>
              </a:lnSpc>
              <a:spcBef>
                <a:spcPts val="1200"/>
              </a:spcBef>
              <a:spcAft>
                <a:spcPts val="0"/>
              </a:spcAft>
              <a:buSzPts val="1800"/>
              <a:buFont typeface="Arial"/>
              <a:buChar char="•"/>
            </a:pPr>
            <a:r>
              <a:rPr lang="en-US"/>
              <a:t>For example, your application may have an option that enables users to specify the font size used in your application. In this case, your application needs to remember the size set by the user so that the size is set appropriately each time the app is opened.</a:t>
            </a:r>
            <a:endParaRPr/>
          </a:p>
          <a:p>
            <a:pPr indent="-285750" lvl="0" marL="285750" rtl="0" algn="just">
              <a:lnSpc>
                <a:spcPct val="90000"/>
              </a:lnSpc>
              <a:spcBef>
                <a:spcPts val="1200"/>
              </a:spcBef>
              <a:spcAft>
                <a:spcPts val="0"/>
              </a:spcAft>
              <a:buSzPts val="1800"/>
              <a:buFont typeface="Arial"/>
              <a:buChar char="•"/>
            </a:pPr>
            <a:r>
              <a:rPr lang="en-US"/>
              <a:t>SharedPreference  gives you the best way to save small data without using a database and it keeps the data on the users device as long as the device app does not clear the data or unistall the app, till then the user preferences remain on the app.</a:t>
            </a:r>
            <a:endParaRPr/>
          </a:p>
          <a:p>
            <a:pPr indent="0" lvl="0" marL="0" rtl="0" algn="l">
              <a:lnSpc>
                <a:spcPct val="90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387900" y="622517"/>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rPr lang="en-US"/>
              <a:t>Persisting data to files </a:t>
            </a:r>
            <a:endParaRPr/>
          </a:p>
        </p:txBody>
      </p:sp>
      <p:sp>
        <p:nvSpPr>
          <p:cNvPr id="129" name="Google Shape;129;p5"/>
          <p:cNvSpPr txBox="1"/>
          <p:nvPr>
            <p:ph idx="1" type="body"/>
          </p:nvPr>
        </p:nvSpPr>
        <p:spPr>
          <a:xfrm>
            <a:off x="110200" y="1698978"/>
            <a:ext cx="8646000" cy="3367500"/>
          </a:xfrm>
          <a:prstGeom prst="rect">
            <a:avLst/>
          </a:prstGeom>
          <a:noFill/>
          <a:ln>
            <a:noFill/>
          </a:ln>
        </p:spPr>
        <p:txBody>
          <a:bodyPr anchorCtr="0" anchor="t" bIns="91425" lIns="91425" spcFirstLastPara="1" rIns="91425" wrap="square" tIns="91425">
            <a:normAutofit/>
          </a:bodyPr>
          <a:lstStyle/>
          <a:p>
            <a:pPr indent="0" lvl="0" marL="0" rtl="0" algn="just">
              <a:lnSpc>
                <a:spcPct val="90000"/>
              </a:lnSpc>
              <a:spcBef>
                <a:spcPts val="0"/>
              </a:spcBef>
              <a:spcAft>
                <a:spcPts val="0"/>
              </a:spcAft>
              <a:buSzPts val="1800"/>
              <a:buNone/>
            </a:pPr>
            <a:r>
              <a:rPr lang="en-US"/>
              <a:t>The SharedPreferences object enables you to store data that is best stored as name/value pairs—</a:t>
            </a:r>
            <a:endParaRPr/>
          </a:p>
          <a:p>
            <a:pPr indent="0" lvl="0" marL="0" rtl="0" algn="just">
              <a:lnSpc>
                <a:spcPct val="90000"/>
              </a:lnSpc>
              <a:spcBef>
                <a:spcPts val="1200"/>
              </a:spcBef>
              <a:spcAft>
                <a:spcPts val="0"/>
              </a:spcAft>
              <a:buSzPts val="1800"/>
              <a:buNone/>
            </a:pPr>
            <a:r>
              <a:rPr lang="en-US"/>
              <a:t>for example, user ID, birth date, gender, driver’s license number, and so on.</a:t>
            </a:r>
            <a:endParaRPr/>
          </a:p>
          <a:p>
            <a:pPr indent="0" lvl="0" marL="0" rtl="0" algn="just">
              <a:lnSpc>
                <a:spcPct val="90000"/>
              </a:lnSpc>
              <a:spcBef>
                <a:spcPts val="1200"/>
              </a:spcBef>
              <a:spcAft>
                <a:spcPts val="0"/>
              </a:spcAft>
              <a:buSzPts val="1800"/>
              <a:buNone/>
            </a:pPr>
            <a:r>
              <a:t/>
            </a:r>
            <a:endParaRPr/>
          </a:p>
          <a:p>
            <a:pPr indent="0" lvl="0" marL="0" rtl="0" algn="just">
              <a:lnSpc>
                <a:spcPct val="90000"/>
              </a:lnSpc>
              <a:spcBef>
                <a:spcPts val="1200"/>
              </a:spcBef>
              <a:spcAft>
                <a:spcPts val="0"/>
              </a:spcAft>
              <a:buSzPts val="1800"/>
              <a:buNone/>
            </a:pPr>
            <a:r>
              <a:rPr lang="en-US"/>
              <a:t>However, sometimes we might prefer to use the traditional file system to store your data. </a:t>
            </a:r>
            <a:endParaRPr/>
          </a:p>
          <a:p>
            <a:pPr indent="0" lvl="0" marL="0" rtl="0" algn="just">
              <a:lnSpc>
                <a:spcPct val="90000"/>
              </a:lnSpc>
              <a:spcBef>
                <a:spcPts val="1200"/>
              </a:spcBef>
              <a:spcAft>
                <a:spcPts val="0"/>
              </a:spcAft>
              <a:buSzPts val="1800"/>
              <a:buNone/>
            </a:pPr>
            <a:r>
              <a:rPr lang="en-US"/>
              <a:t>For example, you might want to store the text of poems you want to display in your applications. </a:t>
            </a:r>
            <a:endParaRPr/>
          </a:p>
          <a:p>
            <a:pPr indent="0" lvl="0" marL="0" rtl="0" algn="just">
              <a:lnSpc>
                <a:spcPct val="90000"/>
              </a:lnSpc>
              <a:spcBef>
                <a:spcPts val="1200"/>
              </a:spcBef>
              <a:spcAft>
                <a:spcPts val="0"/>
              </a:spcAft>
              <a:buSzPts val="1800"/>
              <a:buNone/>
            </a:pPr>
            <a:r>
              <a:rPr lang="en-US"/>
              <a:t>In Android, you can use the classes in the java.io package to do so.</a:t>
            </a:r>
            <a:endParaRPr/>
          </a:p>
          <a:p>
            <a:pPr indent="0" lvl="0" marL="0" rtl="0" algn="l">
              <a:lnSpc>
                <a:spcPct val="90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rPr lang="en-US"/>
              <a:t>Persisting data to files</a:t>
            </a:r>
            <a:endParaRPr/>
          </a:p>
        </p:txBody>
      </p:sp>
      <p:sp>
        <p:nvSpPr>
          <p:cNvPr id="135" name="Google Shape;135;p6"/>
          <p:cNvSpPr txBox="1"/>
          <p:nvPr>
            <p:ph idx="1" type="body"/>
          </p:nvPr>
        </p:nvSpPr>
        <p:spPr>
          <a:xfrm>
            <a:off x="387900" y="1687710"/>
            <a:ext cx="8479653" cy="3454317"/>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90000"/>
              </a:lnSpc>
              <a:spcBef>
                <a:spcPts val="0"/>
              </a:spcBef>
              <a:spcAft>
                <a:spcPts val="0"/>
              </a:spcAft>
              <a:buSzPts val="1800"/>
              <a:buNone/>
            </a:pPr>
            <a:r>
              <a:rPr lang="en-US"/>
              <a:t>The stored data in memory is allowed to read and write files. When files are stored in internal storage these file can only be accessed by the application itself not by other applications. These files in storage exist till the application stays over the device, as you uninstall the application, the associated files get removed automatically. The files are stored in directory data/data which is followed by the application package name. User can explicitly grant the permission to other apps to access files. Technique is best suited when data can only be access by the application neither by the user nor by other apps.</a:t>
            </a:r>
            <a:endParaRPr/>
          </a:p>
          <a:p>
            <a:pPr indent="0" lvl="0" marL="0" rtl="0" algn="l">
              <a:lnSpc>
                <a:spcPct val="90000"/>
              </a:lnSpc>
              <a:spcBef>
                <a:spcPts val="0"/>
              </a:spcBef>
              <a:spcAft>
                <a:spcPts val="0"/>
              </a:spcAft>
              <a:buSzPts val="1800"/>
              <a:buNone/>
            </a:pPr>
            <a:r>
              <a:t/>
            </a:r>
            <a:endParaRPr b="1">
              <a:solidFill>
                <a:schemeClr val="dk1"/>
              </a:solidFill>
            </a:endParaRPr>
          </a:p>
          <a:p>
            <a:pPr indent="0" lvl="0" marL="0" rtl="0" algn="l">
              <a:lnSpc>
                <a:spcPct val="90000"/>
              </a:lnSpc>
              <a:spcBef>
                <a:spcPts val="0"/>
              </a:spcBef>
              <a:spcAft>
                <a:spcPts val="0"/>
              </a:spcAft>
              <a:buSzPts val="1800"/>
              <a:buNone/>
            </a:pPr>
            <a:r>
              <a:rPr b="1" lang="en-US">
                <a:solidFill>
                  <a:schemeClr val="dk1"/>
                </a:solidFill>
              </a:rPr>
              <a:t>External Storage in Android</a:t>
            </a:r>
            <a:endParaRPr/>
          </a:p>
          <a:p>
            <a:pPr indent="0" lvl="0" marL="0" rtl="0" algn="l">
              <a:lnSpc>
                <a:spcPct val="90000"/>
              </a:lnSpc>
              <a:spcBef>
                <a:spcPts val="0"/>
              </a:spcBef>
              <a:spcAft>
                <a:spcPts val="0"/>
              </a:spcAft>
              <a:buSzPts val="1800"/>
              <a:buNone/>
            </a:pPr>
            <a:r>
              <a:rPr lang="en-US"/>
              <a:t>The data is stored in a file specified by the user itself and user can access these file. These files are only accessible till the application exits or you have SD card mounted on your device.</a:t>
            </a:r>
            <a:endParaRPr/>
          </a:p>
          <a:p>
            <a:pPr indent="0" lvl="0" marL="0" rtl="0" algn="l">
              <a:lnSpc>
                <a:spcPct val="90000"/>
              </a:lnSpc>
              <a:spcBef>
                <a:spcPts val="0"/>
              </a:spcBef>
              <a:spcAft>
                <a:spcPts val="0"/>
              </a:spcAft>
              <a:buSzPts val="1800"/>
              <a:buNone/>
            </a:pPr>
            <a:r>
              <a:rPr lang="en-US"/>
              <a:t>Important Note: It is necessary to add external storage , the permission to read and write. For that you need to add permission in android Manifest file.</a:t>
            </a:r>
            <a:endParaRPr/>
          </a:p>
          <a:p>
            <a:pPr indent="0" lvl="0" marL="0" rtl="0" algn="l">
              <a:lnSpc>
                <a:spcPct val="90000"/>
              </a:lnSpc>
              <a:spcBef>
                <a:spcPts val="1200"/>
              </a:spcBef>
              <a:spcAft>
                <a:spcPts val="0"/>
              </a:spcAft>
              <a:buSzPts val="1800"/>
              <a:buNone/>
            </a:pPr>
            <a:r>
              <a:rPr lang="en-US"/>
              <a:t>&lt;uses-permission android:name="android.permission.WRITE_EXTERNAL_STORAGE" /&gt;</a:t>
            </a:r>
            <a:endParaRPr/>
          </a:p>
          <a:p>
            <a:pPr indent="0" lvl="0" marL="0" rtl="0" algn="l">
              <a:lnSpc>
                <a:spcPct val="90000"/>
              </a:lnSpc>
              <a:spcBef>
                <a:spcPts val="1200"/>
              </a:spcBef>
              <a:spcAft>
                <a:spcPts val="0"/>
              </a:spcAft>
              <a:buSzPts val="1800"/>
              <a:buNone/>
            </a:pPr>
            <a:r>
              <a:rPr lang="en-US"/>
              <a:t>&lt;uses-permission android:name="android.permission.READ_EXTERNAL_STORAGE" /&gt;</a:t>
            </a:r>
            <a:endParaRPr/>
          </a:p>
          <a:p>
            <a:pPr indent="0" lvl="0" marL="0" rtl="0" algn="l">
              <a:lnSpc>
                <a:spcPct val="90000"/>
              </a:lnSpc>
              <a:spcBef>
                <a:spcPts val="1200"/>
              </a:spcBef>
              <a:spcAft>
                <a:spcPts val="0"/>
              </a:spcAft>
              <a:buSzPts val="1800"/>
              <a:buNone/>
            </a:pPr>
            <a:r>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1200"/>
              </a:spcBef>
              <a:spcAft>
                <a:spcPts val="0"/>
              </a:spcAft>
              <a:buSzPts val="1800"/>
              <a:buNone/>
            </a:pPr>
            <a:r>
              <a:t/>
            </a:r>
            <a:endParaRPr/>
          </a:p>
          <a:p>
            <a:pPr indent="0" lvl="0" marL="0" rtl="0" algn="l">
              <a:lnSpc>
                <a:spcPct val="90000"/>
              </a:lnSpc>
              <a:spcBef>
                <a:spcPts val="2400"/>
              </a:spcBef>
              <a:spcAft>
                <a:spcPts val="1200"/>
              </a:spcAft>
              <a:buSzPts val="1800"/>
              <a:buNone/>
            </a:pPr>
            <a:r>
              <a:t/>
            </a:r>
            <a:endParaRPr/>
          </a:p>
        </p:txBody>
      </p:sp>
      <p:sp>
        <p:nvSpPr>
          <p:cNvPr id="136" name="Google Shape;136;p6"/>
          <p:cNvSpPr txBox="1"/>
          <p:nvPr/>
        </p:nvSpPr>
        <p:spPr>
          <a:xfrm>
            <a:off x="387900" y="1318378"/>
            <a:ext cx="4572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Calibri"/>
                <a:ea typeface="Calibri"/>
                <a:cs typeface="Calibri"/>
                <a:sym typeface="Calibri"/>
              </a:rPr>
              <a:t>Internal Storage in Android</a:t>
            </a:r>
            <a:endParaRPr b="1"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387900" y="90694"/>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3F3F3F"/>
              </a:buClr>
              <a:buSzPts val="3000"/>
              <a:buFont typeface="Calibri"/>
              <a:buNone/>
            </a:pPr>
            <a:r>
              <a:rPr lang="en-US"/>
              <a:t>Choosing the Best Storage Option</a:t>
            </a:r>
            <a:endParaRPr/>
          </a:p>
        </p:txBody>
      </p:sp>
      <p:sp>
        <p:nvSpPr>
          <p:cNvPr id="142" name="Google Shape;142;p7"/>
          <p:cNvSpPr txBox="1"/>
          <p:nvPr>
            <p:ph idx="1" type="body"/>
          </p:nvPr>
        </p:nvSpPr>
        <p:spPr>
          <a:xfrm>
            <a:off x="387900" y="613475"/>
            <a:ext cx="8368200" cy="30789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0"/>
              </a:spcBef>
              <a:spcAft>
                <a:spcPts val="0"/>
              </a:spcAft>
              <a:buSzPts val="1800"/>
              <a:buFont typeface="Arial"/>
              <a:buChar char="•"/>
            </a:pPr>
            <a:r>
              <a:rPr lang="en-US" sz="1400"/>
              <a:t>The previous sections described three main ways to save data in your Android applications: </a:t>
            </a:r>
            <a:r>
              <a:rPr b="1" lang="en-US" sz="1400"/>
              <a:t>the SharedPreferences object, internal storage, and external storage. </a:t>
            </a:r>
            <a:r>
              <a:rPr lang="en-US" sz="1400"/>
              <a:t>Which one should you use in your applications? Here are some guidelines:</a:t>
            </a:r>
            <a:endParaRPr/>
          </a:p>
          <a:p>
            <a:pPr indent="-228600" lvl="0" marL="457200" rtl="0" algn="just">
              <a:lnSpc>
                <a:spcPct val="90000"/>
              </a:lnSpc>
              <a:spcBef>
                <a:spcPts val="0"/>
              </a:spcBef>
              <a:spcAft>
                <a:spcPts val="0"/>
              </a:spcAft>
              <a:buSzPts val="1800"/>
              <a:buFont typeface="Arial"/>
              <a:buNone/>
            </a:pPr>
            <a:r>
              <a:t/>
            </a:r>
            <a:endParaRPr sz="1400"/>
          </a:p>
          <a:p>
            <a:pPr indent="-342900" lvl="0" marL="457200" rtl="0" algn="just">
              <a:lnSpc>
                <a:spcPct val="90000"/>
              </a:lnSpc>
              <a:spcBef>
                <a:spcPts val="0"/>
              </a:spcBef>
              <a:spcAft>
                <a:spcPts val="0"/>
              </a:spcAft>
              <a:buSzPts val="1800"/>
              <a:buFont typeface="Arial"/>
              <a:buChar char="•"/>
            </a:pPr>
            <a:r>
              <a:rPr lang="en-US" sz="1400"/>
              <a:t>If you have data that can be represented using name/value pairs, then use the SharedPreferences object. For example, if you want to store user preference data such as username, background color, date of birth, or last login date, then the SharedPreferences object is the ideal way to store this data. </a:t>
            </a:r>
            <a:endParaRPr/>
          </a:p>
          <a:p>
            <a:pPr indent="-342900" lvl="0" marL="457200" rtl="0" algn="just">
              <a:lnSpc>
                <a:spcPct val="90000"/>
              </a:lnSpc>
              <a:spcBef>
                <a:spcPts val="0"/>
              </a:spcBef>
              <a:spcAft>
                <a:spcPts val="0"/>
              </a:spcAft>
              <a:buSzPts val="1800"/>
              <a:buFont typeface="Arial"/>
              <a:buChar char="•"/>
            </a:pPr>
            <a:r>
              <a:rPr lang="en-US" sz="1400"/>
              <a:t>Moreover, you don't really have to do much to store data this way. Simply use the SharedPreferences object to store and retrieve it.</a:t>
            </a:r>
            <a:endParaRPr/>
          </a:p>
          <a:p>
            <a:pPr indent="-228600" lvl="0" marL="457200" rtl="0" algn="just">
              <a:lnSpc>
                <a:spcPct val="90000"/>
              </a:lnSpc>
              <a:spcBef>
                <a:spcPts val="0"/>
              </a:spcBef>
              <a:spcAft>
                <a:spcPts val="0"/>
              </a:spcAft>
              <a:buSzPts val="1800"/>
              <a:buFont typeface="Arial"/>
              <a:buNone/>
            </a:pPr>
            <a:r>
              <a:t/>
            </a:r>
            <a:endParaRPr sz="1400"/>
          </a:p>
          <a:p>
            <a:pPr indent="-342900" lvl="0" marL="457200" rtl="0" algn="just">
              <a:lnSpc>
                <a:spcPct val="90000"/>
              </a:lnSpc>
              <a:spcBef>
                <a:spcPts val="0"/>
              </a:spcBef>
              <a:spcAft>
                <a:spcPts val="0"/>
              </a:spcAft>
              <a:buSzPts val="1800"/>
              <a:buFont typeface="Arial"/>
              <a:buChar char="•"/>
            </a:pPr>
            <a:r>
              <a:rPr lang="en-US" sz="1400"/>
              <a:t>If you need to store ad-hoc data then using the internal storage is a good option. </a:t>
            </a:r>
            <a:endParaRPr/>
          </a:p>
          <a:p>
            <a:pPr indent="-342900" lvl="0" marL="457200" rtl="0" algn="just">
              <a:lnSpc>
                <a:spcPct val="90000"/>
              </a:lnSpc>
              <a:spcBef>
                <a:spcPts val="0"/>
              </a:spcBef>
              <a:spcAft>
                <a:spcPts val="0"/>
              </a:spcAft>
              <a:buSzPts val="1800"/>
              <a:buFont typeface="Arial"/>
              <a:buChar char="•"/>
            </a:pPr>
            <a:r>
              <a:rPr lang="en-US" sz="1400"/>
              <a:t>For -example, your application might need to download images from the web for display. In this scenario, saving the images to </a:t>
            </a:r>
            <a:r>
              <a:rPr b="1" lang="en-US" sz="1400"/>
              <a:t>internal storage </a:t>
            </a:r>
            <a:r>
              <a:rPr lang="en-US" sz="1400"/>
              <a:t>is a good solution. </a:t>
            </a:r>
            <a:endParaRPr/>
          </a:p>
          <a:p>
            <a:pPr indent="-342900" lvl="0" marL="457200" rtl="0" algn="just">
              <a:lnSpc>
                <a:spcPct val="90000"/>
              </a:lnSpc>
              <a:spcBef>
                <a:spcPts val="0"/>
              </a:spcBef>
              <a:spcAft>
                <a:spcPts val="0"/>
              </a:spcAft>
              <a:buSzPts val="1800"/>
              <a:buFont typeface="Arial"/>
              <a:buChar char="•"/>
            </a:pPr>
            <a:r>
              <a:rPr lang="en-US" sz="1400"/>
              <a:t>OR You might also need to persist data created by the user, such as when you have an application that enables users to take notes and save them for later use. In both of these scenarios, using the </a:t>
            </a:r>
            <a:r>
              <a:rPr b="1" lang="en-US" sz="1400"/>
              <a:t>internal storage </a:t>
            </a:r>
            <a:r>
              <a:rPr lang="en-US" sz="1400"/>
              <a:t>is a good choice.</a:t>
            </a:r>
            <a:endParaRPr/>
          </a:p>
          <a:p>
            <a:pPr indent="-342900" lvl="0" marL="457200" rtl="0" algn="just">
              <a:lnSpc>
                <a:spcPct val="90000"/>
              </a:lnSpc>
              <a:spcBef>
                <a:spcPts val="0"/>
              </a:spcBef>
              <a:spcAft>
                <a:spcPts val="0"/>
              </a:spcAft>
              <a:buSzPts val="1800"/>
              <a:buFont typeface="Arial"/>
              <a:buChar char="•"/>
            </a:pPr>
            <a:r>
              <a:rPr lang="en-US" sz="1400"/>
              <a:t>There are times when you need </a:t>
            </a:r>
            <a:r>
              <a:rPr b="1" lang="en-US" sz="1400"/>
              <a:t>to share your application data with other users.</a:t>
            </a:r>
            <a:r>
              <a:rPr lang="en-US" sz="1400"/>
              <a:t> For example, you might create an Android application that logs the coordinates of the locations that a user has been to, and subsequently, you want to share all this data with other users. In this scenario, you can </a:t>
            </a:r>
            <a:r>
              <a:rPr b="1" lang="en-US" sz="1400"/>
              <a:t>store your files on the SD card of the device </a:t>
            </a:r>
            <a:r>
              <a:rPr lang="en-US" sz="1400"/>
              <a:t>so that users can easily transfer the data to other devices (and computers) for use later.</a:t>
            </a:r>
            <a:endParaRPr/>
          </a:p>
          <a:p>
            <a:pPr indent="0" lvl="0" marL="114300" rtl="0" algn="just">
              <a:lnSpc>
                <a:spcPct val="90000"/>
              </a:lnSpc>
              <a:spcBef>
                <a:spcPts val="0"/>
              </a:spcBef>
              <a:spcAft>
                <a:spcPts val="0"/>
              </a:spcAft>
              <a:buSzPts val="1800"/>
              <a:buNone/>
            </a:pPr>
            <a:r>
              <a:t/>
            </a:r>
            <a:endParaRPr sz="1400"/>
          </a:p>
          <a:p>
            <a:pPr indent="0" lvl="0" marL="114300" rtl="0" algn="l">
              <a:lnSpc>
                <a:spcPct val="90000"/>
              </a:lnSpc>
              <a:spcBef>
                <a:spcPts val="0"/>
              </a:spcBef>
              <a:spcAft>
                <a:spcPts val="0"/>
              </a:spcAft>
              <a:buSzPts val="18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387900" y="36914"/>
            <a:ext cx="8368200" cy="5952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92592"/>
              <a:buFont typeface="Calibri"/>
              <a:buNone/>
            </a:pPr>
            <a:r>
              <a:rPr lang="en-US"/>
              <a:t>SQLite</a:t>
            </a:r>
            <a:endParaRPr/>
          </a:p>
        </p:txBody>
      </p:sp>
      <p:sp>
        <p:nvSpPr>
          <p:cNvPr id="148" name="Google Shape;148;p8"/>
          <p:cNvSpPr txBox="1"/>
          <p:nvPr>
            <p:ph idx="1" type="body"/>
          </p:nvPr>
        </p:nvSpPr>
        <p:spPr>
          <a:xfrm>
            <a:off x="243730" y="632178"/>
            <a:ext cx="8512370" cy="4150077"/>
          </a:xfrm>
          <a:prstGeom prst="rect">
            <a:avLst/>
          </a:prstGeom>
          <a:noFill/>
          <a:ln>
            <a:noFill/>
          </a:ln>
        </p:spPr>
        <p:txBody>
          <a:bodyPr anchorCtr="0" anchor="t" bIns="91425" lIns="91425" spcFirstLastPara="1" rIns="91425" wrap="square" tIns="91425">
            <a:noAutofit/>
          </a:bodyPr>
          <a:lstStyle/>
          <a:p>
            <a:pPr indent="-285750" lvl="0" marL="285750" rtl="0" algn="just">
              <a:lnSpc>
                <a:spcPct val="90000"/>
              </a:lnSpc>
              <a:spcBef>
                <a:spcPts val="0"/>
              </a:spcBef>
              <a:spcAft>
                <a:spcPts val="0"/>
              </a:spcAft>
              <a:buSzPts val="1800"/>
              <a:buFont typeface="Arial"/>
              <a:buChar char="•"/>
            </a:pPr>
            <a:r>
              <a:rPr lang="en-US" sz="1400"/>
              <a:t>SQLite is a freely available open source database provided in Android. SQLite is a lightweight and compact database that does not require any kind of server to run. It is easily integrated into any kind of mobile application. There are many libraries and classes available on Android to perform any kind of database queue on SQLite. It provides so many commands like add new data, update, read, and delete data.</a:t>
            </a:r>
            <a:endParaRPr sz="1400"/>
          </a:p>
          <a:p>
            <a:pPr indent="-171450" lvl="0" marL="285750" rtl="0" algn="just">
              <a:lnSpc>
                <a:spcPct val="90000"/>
              </a:lnSpc>
              <a:spcBef>
                <a:spcPts val="0"/>
              </a:spcBef>
              <a:spcAft>
                <a:spcPts val="0"/>
              </a:spcAft>
              <a:buSzPts val="1800"/>
              <a:buFont typeface="Arial"/>
              <a:buNone/>
            </a:pPr>
            <a:r>
              <a:t/>
            </a:r>
            <a:endParaRPr sz="1400"/>
          </a:p>
          <a:p>
            <a:pPr indent="-285750" lvl="0" marL="285750" rtl="0" algn="just">
              <a:lnSpc>
                <a:spcPct val="90000"/>
              </a:lnSpc>
              <a:spcBef>
                <a:spcPts val="0"/>
              </a:spcBef>
              <a:spcAft>
                <a:spcPts val="0"/>
              </a:spcAft>
              <a:buSzPts val="1800"/>
              <a:buFont typeface="Arial"/>
              <a:buChar char="•"/>
            </a:pPr>
            <a:r>
              <a:rPr lang="en-US" sz="1400"/>
              <a:t>Android has built in SQLite database implementation.</a:t>
            </a:r>
            <a:endParaRPr sz="1400"/>
          </a:p>
          <a:p>
            <a:pPr indent="-285750" lvl="0" marL="285750" rtl="0" algn="just">
              <a:lnSpc>
                <a:spcPct val="90000"/>
              </a:lnSpc>
              <a:spcBef>
                <a:spcPts val="1200"/>
              </a:spcBef>
              <a:spcAft>
                <a:spcPts val="0"/>
              </a:spcAft>
              <a:buSzPts val="1800"/>
              <a:buFont typeface="Arial"/>
              <a:buChar char="•"/>
            </a:pPr>
            <a:r>
              <a:rPr lang="en-US" sz="1400"/>
              <a:t>For saving relational data, using a database is much more efficient. Moreover, using databases enables you to enforce data integrity by specifying the relationships between different sets of data.Android uses the SQLite database system.</a:t>
            </a:r>
            <a:endParaRPr/>
          </a:p>
          <a:p>
            <a:pPr indent="-171450" lvl="0" marL="285750" rtl="0" algn="just">
              <a:lnSpc>
                <a:spcPct val="90000"/>
              </a:lnSpc>
              <a:spcBef>
                <a:spcPts val="1200"/>
              </a:spcBef>
              <a:spcAft>
                <a:spcPts val="0"/>
              </a:spcAft>
              <a:buSzPts val="1800"/>
              <a:buFont typeface="Arial"/>
              <a:buNone/>
            </a:pPr>
            <a:r>
              <a:t/>
            </a:r>
            <a:endParaRPr sz="1400"/>
          </a:p>
          <a:p>
            <a:pPr indent="-285750" lvl="0" marL="285750" rtl="0" algn="just">
              <a:lnSpc>
                <a:spcPct val="90000"/>
              </a:lnSpc>
              <a:spcBef>
                <a:spcPts val="0"/>
              </a:spcBef>
              <a:spcAft>
                <a:spcPts val="0"/>
              </a:spcAft>
              <a:buSzPts val="1800"/>
              <a:buFont typeface="Arial"/>
              <a:buChar char="•"/>
            </a:pPr>
            <a:r>
              <a:rPr lang="en-US" sz="1400"/>
              <a:t>The database that you create for an application is only accessible to itself; other applications will not be able to access it.</a:t>
            </a:r>
            <a:endParaRPr/>
          </a:p>
          <a:p>
            <a:pPr indent="-285750" lvl="0" marL="285750" rtl="0" algn="just">
              <a:lnSpc>
                <a:spcPct val="90000"/>
              </a:lnSpc>
              <a:spcBef>
                <a:spcPts val="1200"/>
              </a:spcBef>
              <a:spcAft>
                <a:spcPts val="0"/>
              </a:spcAft>
              <a:buSzPts val="1800"/>
              <a:buFont typeface="Arial"/>
              <a:buChar char="•"/>
            </a:pPr>
            <a:r>
              <a:rPr lang="en-US" sz="1400"/>
              <a:t>Android provides different ways to store data locally , so using SQLite is one of the way to store data. SQLite is a structured query based database, hence we can say it’s a relational database. Android Operating System has its own implementation to perform CRUD (Create, Read, Update, Delete)operations, so Android provides set of classes available in android.database and android.database.sqlite packages.</a:t>
            </a:r>
            <a:endParaRPr/>
          </a:p>
          <a:p>
            <a:pPr indent="0" lvl="0" marL="0" rtl="0" algn="l">
              <a:lnSpc>
                <a:spcPct val="90000"/>
              </a:lnSpc>
              <a:spcBef>
                <a:spcPts val="1200"/>
              </a:spcBef>
              <a:spcAft>
                <a:spcPts val="0"/>
              </a:spcAft>
              <a:buSzPts val="1800"/>
              <a:buNone/>
            </a:pPr>
            <a:r>
              <a:t/>
            </a:r>
            <a:endParaRPr sz="1400"/>
          </a:p>
          <a:p>
            <a:pPr indent="0" lvl="0" marL="0" rtl="0" algn="l">
              <a:lnSpc>
                <a:spcPct val="90000"/>
              </a:lnSpc>
              <a:spcBef>
                <a:spcPts val="1200"/>
              </a:spcBef>
              <a:spcAft>
                <a:spcPts val="1200"/>
              </a:spcAft>
              <a:buSzPts val="18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85000"/>
              </a:lnSpc>
              <a:spcBef>
                <a:spcPts val="0"/>
              </a:spcBef>
              <a:spcAft>
                <a:spcPts val="0"/>
              </a:spcAft>
              <a:buClr>
                <a:srgbClr val="7F7F7F"/>
              </a:buClr>
              <a:buSzPct val="92592"/>
              <a:buFont typeface="Times New Roman"/>
              <a:buNone/>
            </a:pPr>
            <a:br>
              <a:rPr lang="en-US">
                <a:solidFill>
                  <a:srgbClr val="7F7F7F"/>
                </a:solidFill>
                <a:latin typeface="Times New Roman"/>
                <a:ea typeface="Times New Roman"/>
                <a:cs typeface="Times New Roman"/>
                <a:sym typeface="Times New Roman"/>
              </a:rPr>
            </a:br>
            <a:r>
              <a:rPr lang="en-US">
                <a:solidFill>
                  <a:srgbClr val="7F7F7F"/>
                </a:solidFill>
                <a:latin typeface="Times New Roman"/>
                <a:ea typeface="Times New Roman"/>
                <a:cs typeface="Times New Roman"/>
                <a:sym typeface="Times New Roman"/>
              </a:rPr>
              <a:t>SQLiteOpenHelper class</a:t>
            </a:r>
            <a:br>
              <a:rPr lang="en-US">
                <a:solidFill>
                  <a:srgbClr val="7F7F7F"/>
                </a:solidFill>
                <a:latin typeface="Times New Roman"/>
                <a:ea typeface="Times New Roman"/>
                <a:cs typeface="Times New Roman"/>
                <a:sym typeface="Times New Roman"/>
              </a:rPr>
            </a:br>
            <a:endParaRPr/>
          </a:p>
        </p:txBody>
      </p:sp>
      <p:sp>
        <p:nvSpPr>
          <p:cNvPr id="154" name="Google Shape;154;p10"/>
          <p:cNvSpPr txBox="1"/>
          <p:nvPr>
            <p:ph idx="1" type="body"/>
          </p:nvPr>
        </p:nvSpPr>
        <p:spPr>
          <a:xfrm>
            <a:off x="170121" y="1489824"/>
            <a:ext cx="8803757" cy="30789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SzPts val="1800"/>
              <a:buNone/>
            </a:pPr>
            <a:r>
              <a:rPr lang="en-US">
                <a:solidFill>
                  <a:srgbClr val="7F7F7F"/>
                </a:solidFill>
                <a:latin typeface="Times New Roman"/>
                <a:ea typeface="Times New Roman"/>
                <a:cs typeface="Times New Roman"/>
                <a:sym typeface="Times New Roman"/>
              </a:rPr>
              <a:t>SQLiteOpenHelper class</a:t>
            </a:r>
            <a:endParaRPr/>
          </a:p>
          <a:p>
            <a:pPr indent="0" lvl="0" marL="0" rtl="0" algn="just">
              <a:lnSpc>
                <a:spcPct val="150000"/>
              </a:lnSpc>
              <a:spcBef>
                <a:spcPts val="0"/>
              </a:spcBef>
              <a:spcAft>
                <a:spcPts val="0"/>
              </a:spcAft>
              <a:buSzPts val="1800"/>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800"/>
              <a:buNone/>
            </a:pPr>
            <a:r>
              <a:rPr lang="en-US">
                <a:latin typeface="Times New Roman"/>
                <a:ea typeface="Times New Roman"/>
                <a:cs typeface="Times New Roman"/>
                <a:sym typeface="Times New Roman"/>
              </a:rPr>
              <a:t>SQLiteOpenHelper is an abstract class with two abstract methods </a:t>
            </a:r>
            <a:endParaRPr/>
          </a:p>
          <a:p>
            <a:pPr indent="0" lvl="0" marL="0" rtl="0" algn="just">
              <a:lnSpc>
                <a:spcPct val="150000"/>
              </a:lnSpc>
              <a:spcBef>
                <a:spcPts val="0"/>
              </a:spcBef>
              <a:spcAft>
                <a:spcPts val="0"/>
              </a:spcAft>
              <a:buSzPts val="1800"/>
              <a:buNone/>
            </a:pPr>
            <a:r>
              <a:rPr lang="en-US">
                <a:latin typeface="Times New Roman"/>
                <a:ea typeface="Times New Roman"/>
                <a:cs typeface="Times New Roman"/>
                <a:sym typeface="Times New Roman"/>
              </a:rPr>
              <a:t>   1.onCreate(SQLiteDatabase db) - Called when the database is created for the first time.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SzPts val="1800"/>
              <a:buNone/>
            </a:pPr>
            <a:r>
              <a:rPr lang="en-US">
                <a:latin typeface="Times New Roman"/>
                <a:ea typeface="Times New Roman"/>
                <a:cs typeface="Times New Roman"/>
                <a:sym typeface="Times New Roman"/>
              </a:rPr>
              <a:t>   2.onUpgrade(SQLiteDatabase db, int oldVersion, int newVersion) -is only called whenever there is a updation    in existing version so to update a version we have to increment the value of version variable passed in the superclass constructor.</a:t>
            </a:r>
            <a:endParaRPr/>
          </a:p>
          <a:p>
            <a:pPr indent="0" lvl="0" marL="0" rtl="0" algn="just">
              <a:lnSpc>
                <a:spcPct val="150000"/>
              </a:lnSpc>
              <a:spcBef>
                <a:spcPts val="0"/>
              </a:spcBef>
              <a:spcAft>
                <a:spcPts val="0"/>
              </a:spcAft>
              <a:buSzPts val="1800"/>
              <a:buNone/>
            </a:pPr>
            <a:r>
              <a:rPr lang="en-US">
                <a:latin typeface="Times New Roman"/>
                <a:ea typeface="Times New Roman"/>
                <a:cs typeface="Times New Roman"/>
                <a:sym typeface="Times New Roman"/>
              </a:rPr>
              <a:t>.</a:t>
            </a:r>
            <a:endParaRPr/>
          </a:p>
          <a:p>
            <a:pPr indent="0" lvl="0" marL="0" rtl="0" algn="just">
              <a:lnSpc>
                <a:spcPct val="150000"/>
              </a:lnSpc>
              <a:spcBef>
                <a:spcPts val="0"/>
              </a:spcBef>
              <a:spcAft>
                <a:spcPts val="0"/>
              </a:spcAft>
              <a:buSzPts val="1800"/>
              <a:buNone/>
            </a:pPr>
            <a:r>
              <a:rPr lang="en-US">
                <a:latin typeface="Times New Roman"/>
                <a:ea typeface="Times New Roman"/>
                <a:cs typeface="Times New Roman"/>
                <a:sym typeface="Times New Roman"/>
              </a:rPr>
              <a:t>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Vidya</dc:creator>
</cp:coreProperties>
</file>