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rsuIN1yTWj3WIkmQ3dBsbNNJk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73CE1B-4AC4-48C6-B180-FD992791CEA6}">
  <a:tblStyle styleId="{0473CE1B-4AC4-48C6-B180-FD992791CE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3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1556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57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42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55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99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63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71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622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3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f80d088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f80d088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09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9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41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f80d088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f80d088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90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76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53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80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69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50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GB" dirty="0"/>
              <a:t>Unit </a:t>
            </a:r>
            <a:r>
              <a:rPr lang="en-GB" dirty="0" smtClean="0"/>
              <a:t>7 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Mobile Application Development - Content Providers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Predefined 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Query String Constants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57200" y="1278775"/>
            <a:ext cx="8449500" cy="5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Besides 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using the query URI, we can use a list of predefined query string constants in Android to specify the URI for the different data types.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For example, besides using the query content 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	//contacts/people, you can rewrite this statement: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Uri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allContacts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Uri.parse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("content://contacts/people");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Using one of the predefined constants in Android, as </a:t>
            </a: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follows</a:t>
            </a:r>
          </a:p>
          <a:p>
            <a:pPr marL="0" lvl="0" indent="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Uri </a:t>
            </a:r>
            <a:r>
              <a:rPr lang="en-GB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allContacts</a:t>
            </a:r>
            <a:r>
              <a:rPr lang="en-GB" sz="3100" b="1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GB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ContactsContract.Contacts.CONTENT_URI</a:t>
            </a:r>
            <a:r>
              <a:rPr lang="en-GB" sz="3100" b="1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3100" b="1" dirty="0"/>
          </a:p>
          <a:p>
            <a:pPr marL="342900" lvl="0" indent="-20066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158125" y="1227225"/>
            <a:ext cx="8851800" cy="5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third parameter for the </a:t>
            </a: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class controls how many columns are returned by the query.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This parameter is known as the </a:t>
            </a:r>
            <a:r>
              <a:rPr lang="en-GB" sz="2200" i="1" dirty="0">
                <a:latin typeface="Times New Roman"/>
                <a:ea typeface="Times New Roman"/>
                <a:cs typeface="Times New Roman"/>
                <a:sym typeface="Times New Roman"/>
              </a:rPr>
              <a:t>projection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(this,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allContacts,</a:t>
            </a:r>
            <a:r>
              <a:rPr lang="en-GB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PROJECTION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,null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null,null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SzPts val="22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Projections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280" cy="50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You can specify the exact columns to return by creating an array containing the name of the column to return, like this: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String[] projection = new String[]</a:t>
            </a:r>
            <a:endParaRPr/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125730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ContactsContract.Contacts._ID,</a:t>
            </a:r>
            <a:endParaRPr/>
          </a:p>
          <a:p>
            <a:pPr marL="125730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ContactsContract.Contacts.DISPLAY_NAME,</a:t>
            </a:r>
            <a:endParaRPr/>
          </a:p>
          <a:p>
            <a:pPr marL="125730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ContactsContract.Contacts.HAS_PHONE_NUMBER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 the preceding example, the _ID, DISPLAY_NAME, and HAS_PHONE_NUMBER fields are retrieved.</a:t>
            </a:r>
            <a:endParaRPr/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SzPts val="22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Projections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fourth and fifth parameters for the </a:t>
            </a:r>
            <a:r>
              <a:rPr lang="en-GB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 class enable you to specify a SQL WHERE clause to filter the result of the query. 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For example, the following statement retrieves only the people whose name ends with “Lee”:</a:t>
            </a:r>
            <a:endParaRPr dirty="0"/>
          </a:p>
          <a:p>
            <a:pPr marL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= new </a:t>
            </a: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( this, </a:t>
            </a: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allContacts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3000" dirty="0"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projection, </a:t>
            </a: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ContactsContract.Contacts.DISPLAY_NAME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+ " LIKE '%Lee'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", null ,null);</a:t>
            </a:r>
            <a:endParaRPr sz="3000" dirty="0"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457200" y="1227226"/>
            <a:ext cx="8229600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Here, the fourth parameter for the </a:t>
            </a:r>
            <a:r>
              <a:rPr lang="en-GB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 constructor contains a SQL statement containing the name to search for (“Lee”). You can also put the search string into the next argument of the method/constructor, like this:</a:t>
            </a:r>
            <a:endParaRPr sz="3300" dirty="0"/>
          </a:p>
          <a:p>
            <a:pPr marL="400050" lvl="1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lvl="1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//---Honeycomb and later---</a:t>
            </a:r>
            <a:endParaRPr sz="3000" dirty="0"/>
          </a:p>
          <a:p>
            <a:pPr marL="400050" lvl="1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 = new </a:t>
            </a: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(this, </a:t>
            </a: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allContacts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3000" dirty="0"/>
          </a:p>
          <a:p>
            <a:pPr marL="400050" lvl="1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projection, </a:t>
            </a: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ContactsContract.Contacts.DISPLAY_NAME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+ " LIKE ?", new String[] {"%Lee"}, 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null);</a:t>
            </a:r>
            <a:endParaRPr sz="3000" dirty="0"/>
          </a:p>
          <a:p>
            <a:pPr marL="400050" lvl="1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457200" y="1313150"/>
            <a:ext cx="8229600" cy="5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1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last parameter of the </a:t>
            </a:r>
            <a:r>
              <a:rPr lang="en-GB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 class enables you to specify a SQL ORDER BY clause to sort the result of the query. 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For example, the following statement sorts the contact names in ascending order:</a:t>
            </a:r>
            <a:endParaRPr sz="3300" dirty="0"/>
          </a:p>
          <a:p>
            <a:pPr marL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900" dirty="0"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300" dirty="0">
                <a:latin typeface="Times New Roman"/>
                <a:ea typeface="Times New Roman"/>
                <a:cs typeface="Times New Roman"/>
                <a:sym typeface="Times New Roman"/>
              </a:rPr>
              <a:t> = new </a:t>
            </a:r>
            <a:r>
              <a:rPr lang="en-GB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CursorLoader</a:t>
            </a:r>
            <a:r>
              <a:rPr lang="en-GB" sz="2300" dirty="0">
                <a:latin typeface="Times New Roman"/>
                <a:ea typeface="Times New Roman"/>
                <a:cs typeface="Times New Roman"/>
                <a:sym typeface="Times New Roman"/>
              </a:rPr>
              <a:t>(this, </a:t>
            </a:r>
            <a:r>
              <a:rPr lang="en-GB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allContacts</a:t>
            </a:r>
            <a:r>
              <a:rPr lang="en-GB" sz="2300" dirty="0">
                <a:latin typeface="Times New Roman"/>
                <a:ea typeface="Times New Roman"/>
                <a:cs typeface="Times New Roman"/>
                <a:sym typeface="Times New Roman"/>
              </a:rPr>
              <a:t>, projection, </a:t>
            </a:r>
            <a:r>
              <a:rPr lang="en-GB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</a:t>
            </a:r>
            <a:r>
              <a:rPr lang="en-GB" sz="2300" dirty="0">
                <a:latin typeface="Times New Roman"/>
                <a:ea typeface="Times New Roman"/>
                <a:cs typeface="Times New Roman"/>
                <a:sym typeface="Times New Roman"/>
              </a:rPr>
              <a:t>. DISPLAY_NAME  + " LIKE ?", new String[] {"%Lee"}, </a:t>
            </a:r>
            <a:r>
              <a:rPr lang="en-GB" sz="23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ContactsContract.Contacts.DISPLAY_NAME</a:t>
            </a:r>
            <a:r>
              <a:rPr lang="en-GB" sz="2300" b="1" dirty="0">
                <a:latin typeface="Times New Roman"/>
                <a:ea typeface="Times New Roman"/>
                <a:cs typeface="Times New Roman"/>
                <a:sym typeface="Times New Roman"/>
              </a:rPr>
              <a:t> + " ASC");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900" dirty="0"/>
          </a:p>
        </p:txBody>
      </p:sp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Sorting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69958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Following are the steps which are essential to follow in order to create a Content Provider: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360"/>
              </a:spcBef>
              <a:spcAft>
                <a:spcPts val="0"/>
              </a:spcAft>
              <a:buSzPct val="56250"/>
              <a:buFont typeface="Times New Roman"/>
              <a:buAutoNum type="arabicPeriod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Create a class in the same directory where the that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MainActivity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file resides and this class must extend the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ContentProvider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base class.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56250"/>
              <a:buFont typeface="Times New Roman"/>
              <a:buAutoNum type="arabicPeriod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To access the content, define a content provider URI address.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56250"/>
              <a:buFont typeface="Times New Roman"/>
              <a:buAutoNum type="arabicPeriod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Create a database to store the application data.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56250"/>
              <a:buFont typeface="Times New Roman"/>
              <a:buAutoNum type="arabicPeriod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Implement the six abstract methods of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ContentProvider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class.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56250"/>
              <a:buFont typeface="Times New Roman"/>
              <a:buAutoNum type="arabicPeriod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Register the content provider in AndroidManifest.xml file using &lt;provider&gt; tag.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Creating Your Own Content Providers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f80d08895_0_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90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SzPts val="4400"/>
            </a:pPr>
            <a:r>
              <a:rPr lang="en-GB" sz="2800" b="1" dirty="0">
                <a:latin typeface="Times New Roman"/>
                <a:ea typeface="Times New Roman"/>
                <a:cs typeface="Times New Roman"/>
                <a:sym typeface="Times New Roman"/>
              </a:rPr>
              <a:t>Creating Your Own Content Providers</a:t>
            </a:r>
            <a:endParaRPr sz="2800" dirty="0"/>
          </a:p>
        </p:txBody>
      </p:sp>
      <p:sp>
        <p:nvSpPr>
          <p:cNvPr id="181" name="Google Shape;181;g25f80d08895_0_20"/>
          <p:cNvSpPr txBox="1">
            <a:spLocks noGrp="1"/>
          </p:cNvSpPr>
          <p:nvPr>
            <p:ph type="body" idx="1"/>
          </p:nvPr>
        </p:nvSpPr>
        <p:spPr>
          <a:xfrm>
            <a:off x="221673" y="1163782"/>
            <a:ext cx="8714509" cy="543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List of methods which you need to override in Content Provider class to have your Content Provider working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95275">
              <a:lnSpc>
                <a:spcPct val="140000"/>
              </a:lnSpc>
              <a:spcBef>
                <a:spcPts val="400"/>
              </a:spcBef>
              <a:buSzPts val="2150"/>
            </a:pP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onCreate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 This method is called when the provider is started.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95275">
              <a:lnSpc>
                <a:spcPct val="140000"/>
              </a:lnSpc>
              <a:spcBef>
                <a:spcPts val="400"/>
              </a:spcBef>
              <a:buSzPts val="2150"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query()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 This method receives a request from a client. The result is returned as a Cursor object.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95275">
              <a:lnSpc>
                <a:spcPct val="140000"/>
              </a:lnSpc>
              <a:spcBef>
                <a:spcPts val="400"/>
              </a:spcBef>
              <a:buSzPts val="2150"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insert()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This method inserts a new record into the content provider.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95275">
              <a:lnSpc>
                <a:spcPct val="140000"/>
              </a:lnSpc>
              <a:spcBef>
                <a:spcPts val="400"/>
              </a:spcBef>
              <a:buSzPts val="2150"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delete()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 This method deletes an existing record from the content provider.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95275">
              <a:lnSpc>
                <a:spcPct val="140000"/>
              </a:lnSpc>
              <a:spcBef>
                <a:spcPts val="400"/>
              </a:spcBef>
              <a:buSzPts val="2150"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update()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 This method updates an existing record from the content provider.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95275">
              <a:lnSpc>
                <a:spcPct val="140000"/>
              </a:lnSpc>
              <a:spcBef>
                <a:spcPts val="400"/>
              </a:spcBef>
              <a:buSzPts val="2150"/>
            </a:pP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getType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 This method returns the MIME type of the data at the given URI.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5400" dirty="0" smtClean="0"/>
          </a:p>
          <a:p>
            <a:pPr marL="114300" indent="0" algn="ctr">
              <a:buNone/>
            </a:pPr>
            <a:endParaRPr lang="en-US" sz="5400" dirty="0"/>
          </a:p>
          <a:p>
            <a:pPr marL="114300" indent="0" algn="ctr">
              <a:buNone/>
            </a:pPr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5302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Sharing Data in Android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4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Content Providers provide an interface for publishing and consuming data, based around a simple URI addressing model using the content: // schema.</a:t>
            </a:r>
            <a:endParaRPr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They enable you to decouple your application layers from the underlying data layers, making your applications data-source agnostic by abstracting the underlying data source.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Content Providers can be shared between applications, queried for results, have their existing records updated or deleted, and have new records added.</a:t>
            </a:r>
            <a:endParaRPr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Any application — with the appropriate permissions — can add, remove, or update data from any other application, including the native Android Content Providers.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Sharing Data in Android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Several native Content Providers have been made accessible for access by third-party applications, including the contact manager, media store, and calendar. </a:t>
            </a:r>
            <a:endParaRPr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By publishing your own Content Providers, you make it possible for you (and other developers) to incorporate and extend your data in new applications.</a:t>
            </a:r>
            <a:endParaRPr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Unlike a database, a content provider can use different ways to store its data. The data can be stored in a database, in files, or even over a network.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5f80d0889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25" y="1141303"/>
            <a:ext cx="7759699" cy="4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201522" y="379512"/>
            <a:ext cx="4257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Sharing Data in Android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Content Provider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Android </a:t>
            </a:r>
            <a:r>
              <a:rPr lang="en-GB" sz="2200" smtClean="0">
                <a:latin typeface="Times New Roman"/>
                <a:ea typeface="Times New Roman"/>
                <a:cs typeface="Times New Roman"/>
                <a:sym typeface="Times New Roman"/>
              </a:rPr>
              <a:t>Built-in </a:t>
            </a:r>
            <a:r>
              <a:rPr lang="en-GB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providers include the following: 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Browser: Stores data such as browser bookmarks, browser history, and so on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CallLog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: Stores data such as missed calls, call details, and so on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Contacts: Stores contact details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GB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MediaStore</a:t>
            </a: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: Stores media files such as audio, video, and images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GB" sz="2200" dirty="0">
                <a:latin typeface="Times New Roman"/>
                <a:ea typeface="Times New Roman"/>
                <a:cs typeface="Times New Roman"/>
                <a:sym typeface="Times New Roman"/>
              </a:rPr>
              <a:t>Settings: Stores the device’s settings and preferences</a:t>
            </a:r>
            <a:endParaRPr dirty="0"/>
          </a:p>
          <a:p>
            <a:pPr marL="742950" lvl="1" indent="-14605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Content Provider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Besides the many built-in content providers, you can also create your own content providers.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To query a content provider, you specify the query string in the form of a Uniform Resource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Identifier (URI), with an optional specifier for a particular row.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 content provider is implemented as a subclass of ContentProvider class and must implement a standard set of APIs that enable other applications to perform transactions.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	public class My Application extends ContentProvider { }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Content Provider</a:t>
            </a: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457200" y="1158475"/>
            <a:ext cx="82296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To query a content provider, you specify the query string in the form of a URI which has following format 	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&lt;standard_prefix&gt;://&lt;authority&gt;/&lt;data_path&gt;/&lt;id&gt;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 various parts of the URI are as follows: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The standard prefix for content providers is always content ://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Mandatory part of the URI as it represents that the given URI is a Content URI.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The authority specifies the name of the content provider. </a:t>
            </a:r>
            <a:endParaRPr b="1"/>
          </a:p>
          <a:p>
            <a:pPr marL="342900" lvl="0" indent="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An example would be contacts for the built-in Contacts content provider. For third-party content providers, this could be the fully qualified name, such as com. wrox.provider or com.marzio.provider.</a:t>
            </a:r>
            <a:endParaRPr/>
          </a:p>
          <a:p>
            <a:pPr marL="342900" lvl="0" indent="-2032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Content Provider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The data path specifies the kind of data requested.</a:t>
            </a:r>
            <a:endParaRPr b="1"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For example, if you are getting all the contacts from the Contacts content provider then the data path would be people, and the URI would look like this: content ://contacts/people.</a:t>
            </a:r>
            <a:endParaRPr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The id specifies the specific record requested. </a:t>
            </a:r>
            <a:endParaRPr b="1"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For example, if you are looking for contact number 2 in the Contacts content provider, the URI would look like this: content: //contacts/people/2</a:t>
            </a:r>
            <a:endParaRPr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/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Query Strings</a:t>
            </a:r>
            <a:endParaRPr lang="en-GB" dirty="0"/>
          </a:p>
        </p:txBody>
      </p:sp>
      <p:graphicFrame>
        <p:nvGraphicFramePr>
          <p:cNvPr id="132" name="Google Shape;132;p8"/>
          <p:cNvGraphicFramePr/>
          <p:nvPr>
            <p:extLst>
              <p:ext uri="{D42A27DB-BD31-4B8C-83A1-F6EECF244321}">
                <p14:modId xmlns:p14="http://schemas.microsoft.com/office/powerpoint/2010/main" val="1624352770"/>
              </p:ext>
            </p:extLst>
          </p:nvPr>
        </p:nvGraphicFramePr>
        <p:xfrm>
          <a:off x="152412" y="1934929"/>
          <a:ext cx="8785000" cy="396047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39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>
                          <a:sym typeface="Times New Roman"/>
                        </a:rPr>
                        <a:t>QUERY STRING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ym typeface="Times New Roman"/>
                        </a:rPr>
                        <a:t>DESCRIPTION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>
                          <a:sym typeface="Times New Roman"/>
                        </a:rPr>
                        <a:t>content ://media/internal/images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ym typeface="Times New Roman"/>
                        </a:rPr>
                        <a:t>Returns a list of the internal images on the device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>
                          <a:sym typeface="Times New Roman"/>
                        </a:rPr>
                        <a:t>content ://media/external/images</a:t>
                      </a:r>
                      <a:endParaRPr sz="1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ym typeface="Times New Roman"/>
                        </a:rPr>
                        <a:t>Returns a list of the images stored on the external storage (for example, SD card) on the device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ym typeface="Times New Roman"/>
                        </a:rPr>
                        <a:t>content ://</a:t>
                      </a:r>
                      <a:r>
                        <a:rPr lang="en-GB" sz="1800" b="0" u="none" strike="noStrike" cap="none" dirty="0" err="1">
                          <a:sym typeface="Times New Roman"/>
                        </a:rPr>
                        <a:t>call_log</a:t>
                      </a:r>
                      <a:r>
                        <a:rPr lang="en-GB" sz="1800" b="0" u="none" strike="noStrike" cap="none" dirty="0">
                          <a:sym typeface="Times New Roman"/>
                        </a:rPr>
                        <a:t>/calls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ym typeface="Times New Roman"/>
                        </a:rPr>
                        <a:t>Returns a list of calls registered in the Call Log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ym typeface="Times New Roman"/>
                        </a:rPr>
                        <a:t>content ://browser/bookmarks</a:t>
                      </a:r>
                      <a:endParaRPr sz="18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>
                          <a:sym typeface="Times New Roman"/>
                        </a:rPr>
                        <a:t>Returns a list of bookmarks stored in the browser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901</Words>
  <Application>Microsoft Office PowerPoint</Application>
  <PresentationFormat>On-screen Show (4:3)</PresentationFormat>
  <Paragraphs>125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Office Theme</vt:lpstr>
      <vt:lpstr>Unit 7 : Mobile Application Development - Content Providers</vt:lpstr>
      <vt:lpstr>Sharing Data in Android</vt:lpstr>
      <vt:lpstr>Sharing Data in Android</vt:lpstr>
      <vt:lpstr>PowerPoint Presentation</vt:lpstr>
      <vt:lpstr>Content Provider</vt:lpstr>
      <vt:lpstr>Content Provider</vt:lpstr>
      <vt:lpstr>Content Provider</vt:lpstr>
      <vt:lpstr>Content Provider</vt:lpstr>
      <vt:lpstr>Query Strings</vt:lpstr>
      <vt:lpstr>Predefined Query String Constants </vt:lpstr>
      <vt:lpstr>Projections</vt:lpstr>
      <vt:lpstr>Projections</vt:lpstr>
      <vt:lpstr>Filtering</vt:lpstr>
      <vt:lpstr>Filtering</vt:lpstr>
      <vt:lpstr>Sorting</vt:lpstr>
      <vt:lpstr>Creating Your Own Content Providers</vt:lpstr>
      <vt:lpstr>Creating Your Own Content Providers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 : Mobile Application Development - Content Providers</dc:title>
  <dc:creator>Donbosco New Laptop</dc:creator>
  <cp:lastModifiedBy>Microsoft account</cp:lastModifiedBy>
  <cp:revision>6</cp:revision>
  <dcterms:created xsi:type="dcterms:W3CDTF">2021-11-30T06:19:43Z</dcterms:created>
  <dcterms:modified xsi:type="dcterms:W3CDTF">2023-09-27T05:49:53Z</dcterms:modified>
</cp:coreProperties>
</file>