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97" r:id="rId6"/>
    <p:sldId id="283" r:id="rId7"/>
    <p:sldId id="284" r:id="rId8"/>
    <p:sldId id="285" r:id="rId9"/>
    <p:sldId id="286" r:id="rId10"/>
    <p:sldId id="287" r:id="rId11"/>
    <p:sldId id="298" r:id="rId12"/>
    <p:sldId id="299" r:id="rId13"/>
    <p:sldId id="300" r:id="rId14"/>
    <p:sldId id="323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5" r:id="rId29"/>
    <p:sldId id="316" r:id="rId30"/>
    <p:sldId id="3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F800-ACB8-4999-8EE2-DADB32472B4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9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 sequential collection of data items.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data item in the linked list there is an associated pointer.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item in the linked list are not in the consecutive memory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data structure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utilization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and deletion are easier and efficient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memory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arbitrary data item is little bit difficult and time-consuming.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63969" y="3176950"/>
            <a:ext cx="1910863" cy="322388"/>
            <a:chOff x="1863969" y="3176950"/>
            <a:chExt cx="1910863" cy="322388"/>
          </a:xfrm>
        </p:grpSpPr>
        <p:sp>
          <p:nvSpPr>
            <p:cNvPr id="4" name="Rectangle 3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30215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37542" y="3171085"/>
            <a:ext cx="1910863" cy="322388"/>
            <a:chOff x="1863969" y="3176950"/>
            <a:chExt cx="1910863" cy="322388"/>
          </a:xfrm>
        </p:grpSpPr>
        <p:sp>
          <p:nvSpPr>
            <p:cNvPr id="8" name="Rectangle 7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30275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11464" y="3171085"/>
            <a:ext cx="1910863" cy="322388"/>
            <a:chOff x="1863969" y="3176950"/>
            <a:chExt cx="1910863" cy="322388"/>
          </a:xfrm>
        </p:grpSpPr>
        <p:sp>
          <p:nvSpPr>
            <p:cNvPr id="11" name="Rectangle 10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3176958" y="3329346"/>
            <a:ext cx="1160584" cy="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6096000" y="3335212"/>
            <a:ext cx="615464" cy="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at the specified position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8475" cy="4351338"/>
          </a:xfrm>
        </p:spPr>
        <p:txBody>
          <a:bodyPr>
            <a:no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Insert_Loc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 *head,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*temp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(k=0; temp=head; k&lt;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count;k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ptr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If(temp==NULL){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Write( “node in the list are less than count”)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2290" y="1903075"/>
            <a:ext cx="42284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allocate_node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item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new_nodeptr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tempprt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Tempprt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2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Nodes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Deleting the first node of the linked list</a:t>
            </a:r>
          </a:p>
          <a:p>
            <a:r>
              <a:rPr lang="en-US" dirty="0" smtClean="0"/>
              <a:t>2. Deleting the last node of the linked list</a:t>
            </a:r>
          </a:p>
          <a:p>
            <a:r>
              <a:rPr lang="en-US" dirty="0" smtClean="0"/>
              <a:t>3. Deleting the specified node within the 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25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226"/>
            <a:ext cx="10515600" cy="1001920"/>
          </a:xfrm>
        </p:spPr>
        <p:txBody>
          <a:bodyPr/>
          <a:lstStyle/>
          <a:p>
            <a:r>
              <a:rPr lang="en-US" dirty="0" smtClean="0"/>
              <a:t>Deleting the first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5709"/>
            <a:ext cx="4516622" cy="5145247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Delete_beg</a:t>
            </a:r>
            <a:r>
              <a:rPr lang="en-US" sz="1400" dirty="0" smtClean="0"/>
              <a:t>(Node *node)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Node *temp</a:t>
            </a:r>
          </a:p>
          <a:p>
            <a:r>
              <a:rPr lang="en-US" sz="1400" dirty="0" smtClean="0"/>
              <a:t>If(head==Null)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&gt;&gt;”empty list”</a:t>
            </a:r>
            <a:endParaRPr lang="en-US" sz="1400" dirty="0"/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Else{</a:t>
            </a:r>
          </a:p>
          <a:p>
            <a:endParaRPr lang="en-US" sz="1400" dirty="0" smtClean="0"/>
          </a:p>
          <a:p>
            <a:r>
              <a:rPr lang="en-US" sz="1400" dirty="0" smtClean="0"/>
              <a:t>Temp = head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Head=</a:t>
            </a:r>
            <a:r>
              <a:rPr lang="en-US" sz="1400" dirty="0" err="1" smtClean="0">
                <a:sym typeface="Wingdings" panose="05000000000000000000" pitchFamily="2" charset="2"/>
              </a:rPr>
              <a:t>headptr</a:t>
            </a:r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dirty="0" smtClean="0">
                <a:sym typeface="Wingdings" panose="05000000000000000000" pitchFamily="2" charset="2"/>
              </a:rPr>
              <a:t>Free(temp)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76440" y="2250764"/>
            <a:ext cx="1910863" cy="322388"/>
            <a:chOff x="1863969" y="3176950"/>
            <a:chExt cx="1910863" cy="322388"/>
          </a:xfrm>
        </p:grpSpPr>
        <p:sp>
          <p:nvSpPr>
            <p:cNvPr id="5" name="Rectangle 4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516204" y="2561489"/>
            <a:ext cx="1910863" cy="322388"/>
            <a:chOff x="1863969" y="3176950"/>
            <a:chExt cx="1910863" cy="322388"/>
          </a:xfrm>
        </p:grpSpPr>
        <p:sp>
          <p:nvSpPr>
            <p:cNvPr id="8" name="Rectangle 7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510341" y="3176037"/>
            <a:ext cx="1910863" cy="322388"/>
            <a:chOff x="1863969" y="3176950"/>
            <a:chExt cx="1910863" cy="322388"/>
          </a:xfrm>
        </p:grpSpPr>
        <p:sp>
          <p:nvSpPr>
            <p:cNvPr id="11" name="Rectangle 10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20508" y="2561489"/>
            <a:ext cx="10902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6365632" y="2725616"/>
            <a:ext cx="3150572" cy="1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771187" y="2728799"/>
            <a:ext cx="1667605" cy="44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0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226"/>
            <a:ext cx="10515600" cy="37462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Deleting the last node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518"/>
            <a:ext cx="3567053" cy="5876144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Delete_last</a:t>
            </a:r>
            <a:r>
              <a:rPr lang="en-US" sz="1400" dirty="0" smtClean="0"/>
              <a:t>(Node *head)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Node *temp1, *temp2</a:t>
            </a:r>
          </a:p>
          <a:p>
            <a:r>
              <a:rPr lang="en-US" sz="1400" dirty="0" smtClean="0"/>
              <a:t>If(head==Null){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&gt;&gt;”empty list”</a:t>
            </a:r>
            <a:endParaRPr lang="en-US" sz="1400" dirty="0"/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Else{</a:t>
            </a:r>
          </a:p>
          <a:p>
            <a:r>
              <a:rPr lang="en-US" sz="1400" dirty="0" smtClean="0"/>
              <a:t>Temp1 = Null</a:t>
            </a:r>
          </a:p>
          <a:p>
            <a:r>
              <a:rPr lang="en-US" sz="1400" dirty="0" smtClean="0"/>
              <a:t>Temp2 = head</a:t>
            </a:r>
          </a:p>
          <a:p>
            <a:r>
              <a:rPr lang="en-US" sz="1400" dirty="0" smtClean="0"/>
              <a:t>While(temp2</a:t>
            </a:r>
            <a:r>
              <a:rPr lang="en-US" sz="1400" dirty="0" smtClean="0">
                <a:sym typeface="Wingdings" panose="05000000000000000000" pitchFamily="2" charset="2"/>
              </a:rPr>
              <a:t>ptr!=Null){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Temp1 = temp2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Temp2 = temp2ptr</a:t>
            </a: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dirty="0" smtClean="0">
                <a:sym typeface="Wingdings" panose="05000000000000000000" pitchFamily="2" charset="2"/>
              </a:rPr>
              <a:t>}</a:t>
            </a:r>
          </a:p>
          <a:p>
            <a:r>
              <a:rPr lang="en-US" sz="1400" dirty="0" err="1" smtClean="0">
                <a:sym typeface="Wingdings" panose="05000000000000000000" pitchFamily="2" charset="2"/>
              </a:rPr>
              <a:t>Cout</a:t>
            </a:r>
            <a:r>
              <a:rPr lang="en-US" sz="1400" dirty="0" smtClean="0">
                <a:sym typeface="Wingdings" panose="05000000000000000000" pitchFamily="2" charset="2"/>
              </a:rPr>
              <a:t>&gt;&gt;temp2num element is deleted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Free(temp2)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Temp1ptr = Null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}</a:t>
            </a:r>
            <a:endParaRPr lang="en-IN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376440" y="2250764"/>
            <a:ext cx="1910863" cy="322388"/>
            <a:chOff x="1863969" y="3176950"/>
            <a:chExt cx="1910863" cy="322388"/>
          </a:xfrm>
        </p:grpSpPr>
        <p:sp>
          <p:nvSpPr>
            <p:cNvPr id="5" name="Rectangle 4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516204" y="2561489"/>
            <a:ext cx="1910863" cy="322388"/>
            <a:chOff x="1863969" y="3176950"/>
            <a:chExt cx="1910863" cy="322388"/>
          </a:xfrm>
        </p:grpSpPr>
        <p:sp>
          <p:nvSpPr>
            <p:cNvPr id="8" name="Rectangle 7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510341" y="3176037"/>
            <a:ext cx="1910863" cy="322388"/>
            <a:chOff x="1863969" y="3176950"/>
            <a:chExt cx="1910863" cy="322388"/>
          </a:xfrm>
        </p:grpSpPr>
        <p:sp>
          <p:nvSpPr>
            <p:cNvPr id="11" name="Rectangle 10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820508" y="2561489"/>
            <a:ext cx="10902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65631" y="2561489"/>
            <a:ext cx="1010809" cy="31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771187" y="2728799"/>
            <a:ext cx="1667605" cy="44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9336818" y="2405408"/>
            <a:ext cx="179386" cy="32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at the specified position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8475" cy="4351338"/>
          </a:xfrm>
        </p:spPr>
        <p:txBody>
          <a:bodyPr>
            <a:no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Insert_Loc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 *head,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*temp *temp1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(k=0; temp=head; k&lt;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count;k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Temp1=temp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ptr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If(temp==NULL){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Write( “node in the list are less than count”)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2290" y="1903075"/>
            <a:ext cx="42284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ptr=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tempptr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Free(temp)</a:t>
            </a:r>
            <a:endParaRPr lang="en-US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7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Allocate the memory to the node</a:t>
            </a:r>
          </a:p>
          <a:p>
            <a:r>
              <a:rPr lang="en-IN" dirty="0" smtClean="0"/>
              <a:t>2. set its left and right links to the head- </a:t>
            </a:r>
          </a:p>
          <a:p>
            <a:r>
              <a:rPr lang="en-IN" dirty="0" smtClean="0"/>
              <a:t>A. the right link points to the head node</a:t>
            </a:r>
          </a:p>
          <a:p>
            <a:r>
              <a:rPr lang="en-IN" dirty="0" smtClean="0"/>
              <a:t>B. left link points to the right most node of the list</a:t>
            </a:r>
          </a:p>
          <a:p>
            <a:r>
              <a:rPr lang="en-IN" dirty="0" smtClean="0"/>
              <a:t>3. set its data field to zero</a:t>
            </a:r>
          </a:p>
          <a:p>
            <a:r>
              <a:rPr lang="en-IN" dirty="0" smtClean="0"/>
              <a:t>4. return the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10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Node *</a:t>
            </a:r>
            <a:r>
              <a:rPr lang="en-IN" dirty="0" err="1" smtClean="0"/>
              <a:t>create_list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Node head;</a:t>
            </a:r>
          </a:p>
          <a:p>
            <a:r>
              <a:rPr lang="en-IN" dirty="0" smtClean="0"/>
              <a:t>Head = </a:t>
            </a:r>
            <a:r>
              <a:rPr lang="en-IN" dirty="0" err="1" smtClean="0"/>
              <a:t>allocate_node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Head</a:t>
            </a:r>
            <a:r>
              <a:rPr lang="en-IN" dirty="0" err="1" smtClean="0">
                <a:sym typeface="Wingdings" panose="05000000000000000000" pitchFamily="2" charset="2"/>
              </a:rPr>
              <a:t>Left</a:t>
            </a:r>
            <a:r>
              <a:rPr lang="en-IN" dirty="0" smtClean="0">
                <a:sym typeface="Wingdings" panose="05000000000000000000" pitchFamily="2" charset="2"/>
              </a:rPr>
              <a:t> = </a:t>
            </a:r>
            <a:r>
              <a:rPr lang="en-IN" dirty="0" err="1" smtClean="0">
                <a:sym typeface="Wingdings" panose="05000000000000000000" pitchFamily="2" charset="2"/>
              </a:rPr>
              <a:t>headRight</a:t>
            </a:r>
            <a:r>
              <a:rPr lang="en-IN" dirty="0" smtClean="0">
                <a:sym typeface="Wingdings" panose="05000000000000000000" pitchFamily="2" charset="2"/>
              </a:rPr>
              <a:t>=head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Headnum</a:t>
            </a:r>
            <a:r>
              <a:rPr lang="en-IN" dirty="0" smtClean="0">
                <a:sym typeface="Wingdings" panose="05000000000000000000" pitchFamily="2" charset="2"/>
              </a:rPr>
              <a:t>=0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Return head</a:t>
            </a:r>
            <a:endParaRPr lang="en-IN" dirty="0" smtClean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39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51179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      head                                                                                  temp1</a:t>
            </a:r>
          </a:p>
          <a:p>
            <a:endParaRPr lang="en-IN" dirty="0" smtClean="0"/>
          </a:p>
          <a:p>
            <a:r>
              <a:rPr lang="en-IN" dirty="0" smtClean="0"/>
              <a:t>              1000                                      2000                                  3000</a:t>
            </a:r>
          </a:p>
          <a:p>
            <a:r>
              <a:rPr lang="en-IN" dirty="0" smtClean="0"/>
              <a:t>                                                                                                      temp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4000                                                         5000</a:t>
            </a:r>
            <a:endParaRPr lang="en-IN" dirty="0"/>
          </a:p>
          <a:p>
            <a:r>
              <a:rPr lang="en-IN" dirty="0" smtClean="0"/>
              <a:t> 1. allocate the memory for the new node         </a:t>
            </a:r>
          </a:p>
          <a:p>
            <a:r>
              <a:rPr lang="en-IN" dirty="0" smtClean="0"/>
              <a:t>2. assign value to its data field</a:t>
            </a:r>
          </a:p>
          <a:p>
            <a:r>
              <a:rPr lang="en-IN" dirty="0" smtClean="0"/>
              <a:t>3. make the right link of the head node to point to the new node </a:t>
            </a:r>
          </a:p>
          <a:p>
            <a:r>
              <a:rPr lang="en-IN" dirty="0" smtClean="0"/>
              <a:t>And left link of the new node to point to the node immediately appearing after the head node and left link of this node back to the new node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 at the beginning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36431" y="2171997"/>
            <a:ext cx="2646948" cy="320842"/>
            <a:chOff x="6641431" y="2342147"/>
            <a:chExt cx="2646948" cy="320842"/>
          </a:xfrm>
        </p:grpSpPr>
        <p:sp>
          <p:nvSpPr>
            <p:cNvPr id="5" name="Rectangle 4"/>
            <p:cNvSpPr/>
            <p:nvPr/>
          </p:nvSpPr>
          <p:spPr>
            <a:xfrm>
              <a:off x="7523747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06063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3000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41431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1000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68327" y="2204627"/>
            <a:ext cx="2646948" cy="320842"/>
            <a:chOff x="6641431" y="2342147"/>
            <a:chExt cx="2646948" cy="320842"/>
          </a:xfrm>
        </p:grpSpPr>
        <p:sp>
          <p:nvSpPr>
            <p:cNvPr id="12" name="Rectangle 11"/>
            <p:cNvSpPr/>
            <p:nvPr/>
          </p:nvSpPr>
          <p:spPr>
            <a:xfrm>
              <a:off x="7523747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06063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2000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41431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3000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33083" y="2204627"/>
            <a:ext cx="2646948" cy="320842"/>
            <a:chOff x="6641431" y="2342147"/>
            <a:chExt cx="2646948" cy="320842"/>
          </a:xfrm>
        </p:grpSpPr>
        <p:sp>
          <p:nvSpPr>
            <p:cNvPr id="16" name="Rectangle 15"/>
            <p:cNvSpPr/>
            <p:nvPr/>
          </p:nvSpPr>
          <p:spPr>
            <a:xfrm>
              <a:off x="7523747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6063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000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41431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2000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816016" y="2277365"/>
            <a:ext cx="858252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915275" y="2436365"/>
            <a:ext cx="1114927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88604" y="2253302"/>
            <a:ext cx="858252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425218" y="2382733"/>
            <a:ext cx="1114927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268327" y="3382574"/>
            <a:ext cx="2646948" cy="320842"/>
            <a:chOff x="6641431" y="2342147"/>
            <a:chExt cx="2646948" cy="320842"/>
          </a:xfrm>
        </p:grpSpPr>
        <p:sp>
          <p:nvSpPr>
            <p:cNvPr id="48" name="Rectangle 47"/>
            <p:cNvSpPr/>
            <p:nvPr/>
          </p:nvSpPr>
          <p:spPr>
            <a:xfrm>
              <a:off x="7523747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406063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1000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41431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5000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65130" y="3382574"/>
            <a:ext cx="2646948" cy="320842"/>
            <a:chOff x="6641431" y="2342147"/>
            <a:chExt cx="2646948" cy="320842"/>
          </a:xfrm>
        </p:grpSpPr>
        <p:sp>
          <p:nvSpPr>
            <p:cNvPr id="52" name="Rectangle 51"/>
            <p:cNvSpPr/>
            <p:nvPr/>
          </p:nvSpPr>
          <p:spPr>
            <a:xfrm>
              <a:off x="7523747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406063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1000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41431" y="2342147"/>
              <a:ext cx="882316" cy="32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77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 smtClean="0"/>
              <a:t>Insert_Cir_beg</a:t>
            </a:r>
            <a:r>
              <a:rPr lang="en-IN" dirty="0" smtClean="0"/>
              <a:t>(Node *head)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Node *</a:t>
            </a:r>
            <a:r>
              <a:rPr lang="en-IN" dirty="0" err="1" smtClean="0"/>
              <a:t>new_node</a:t>
            </a:r>
            <a:r>
              <a:rPr lang="en-IN" dirty="0" smtClean="0"/>
              <a:t>, *temp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item</a:t>
            </a:r>
          </a:p>
          <a:p>
            <a:r>
              <a:rPr lang="en-IN" dirty="0" err="1" smtClean="0"/>
              <a:t>New_node</a:t>
            </a:r>
            <a:r>
              <a:rPr lang="en-IN" dirty="0" smtClean="0"/>
              <a:t> = </a:t>
            </a:r>
            <a:r>
              <a:rPr lang="en-IN" dirty="0" err="1" smtClean="0"/>
              <a:t>allocate_node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new_node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 = item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Temp = head  right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Headright</a:t>
            </a:r>
            <a:r>
              <a:rPr lang="en-IN" dirty="0" smtClean="0">
                <a:sym typeface="Wingdings" panose="05000000000000000000" pitchFamily="2" charset="2"/>
              </a:rPr>
              <a:t> = </a:t>
            </a:r>
            <a:r>
              <a:rPr lang="en-IN" dirty="0" err="1" smtClean="0">
                <a:sym typeface="Wingdings" panose="05000000000000000000" pitchFamily="2" charset="2"/>
              </a:rPr>
              <a:t>new_node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New_nodeleft</a:t>
            </a:r>
            <a:r>
              <a:rPr lang="en-IN" dirty="0" smtClean="0">
                <a:sym typeface="Wingdings" panose="05000000000000000000" pitchFamily="2" charset="2"/>
              </a:rPr>
              <a:t> = head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New_noderight</a:t>
            </a:r>
            <a:r>
              <a:rPr lang="en-IN" dirty="0" smtClean="0">
                <a:sym typeface="Wingdings" panose="05000000000000000000" pitchFamily="2" charset="2"/>
              </a:rPr>
              <a:t>=temp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Templeft</a:t>
            </a:r>
            <a:r>
              <a:rPr lang="en-IN" dirty="0" smtClean="0">
                <a:sym typeface="Wingdings" panose="05000000000000000000" pitchFamily="2" charset="2"/>
              </a:rPr>
              <a:t> = </a:t>
            </a:r>
            <a:r>
              <a:rPr lang="en-IN" dirty="0" err="1" smtClean="0">
                <a:sym typeface="Wingdings" panose="05000000000000000000" pitchFamily="2" charset="2"/>
              </a:rPr>
              <a:t>new_node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Return(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17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 at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Insert_Cir_end</a:t>
            </a:r>
            <a:r>
              <a:rPr lang="en-US" dirty="0" smtClean="0"/>
              <a:t>(Node *head)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Node *</a:t>
            </a:r>
            <a:r>
              <a:rPr lang="en-US" dirty="0" err="1" smtClean="0"/>
              <a:t>new_node</a:t>
            </a:r>
            <a:r>
              <a:rPr lang="en-US" dirty="0" smtClean="0"/>
              <a:t>, *temp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item</a:t>
            </a:r>
          </a:p>
          <a:p>
            <a:r>
              <a:rPr lang="en-US" dirty="0" err="1" smtClean="0"/>
              <a:t>New_node</a:t>
            </a:r>
            <a:r>
              <a:rPr lang="en-US" dirty="0" smtClean="0"/>
              <a:t>= </a:t>
            </a:r>
            <a:r>
              <a:rPr lang="en-US" dirty="0" err="1" smtClean="0"/>
              <a:t>allocate_node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New_node</a:t>
            </a:r>
            <a:r>
              <a:rPr lang="en-US" dirty="0" err="1" smtClean="0">
                <a:sym typeface="Wingdings" panose="05000000000000000000" pitchFamily="2" charset="2"/>
              </a:rPr>
              <a:t>num</a:t>
            </a:r>
            <a:r>
              <a:rPr lang="en-US" dirty="0" smtClean="0">
                <a:sym typeface="Wingdings" panose="05000000000000000000" pitchFamily="2" charset="2"/>
              </a:rPr>
              <a:t>=item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Temp = </a:t>
            </a:r>
            <a:r>
              <a:rPr lang="en-US" dirty="0" err="1" smtClean="0">
                <a:sym typeface="Wingdings" panose="05000000000000000000" pitchFamily="2" charset="2"/>
              </a:rPr>
              <a:t>headleft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Tempright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new_node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New_nodeleft</a:t>
            </a:r>
            <a:r>
              <a:rPr lang="en-US" dirty="0" smtClean="0">
                <a:sym typeface="Wingdings" panose="05000000000000000000" pitchFamily="2" charset="2"/>
              </a:rPr>
              <a:t> = temp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New_noderight</a:t>
            </a:r>
            <a:r>
              <a:rPr lang="en-US" dirty="0" smtClean="0">
                <a:sym typeface="Wingdings" panose="05000000000000000000" pitchFamily="2" charset="2"/>
              </a:rPr>
              <a:t> = head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Head—&gt;left = </a:t>
            </a:r>
            <a:r>
              <a:rPr lang="en-US" dirty="0" err="1" smtClean="0">
                <a:sym typeface="Wingdings" panose="05000000000000000000" pitchFamily="2" charset="2"/>
              </a:rPr>
              <a:t>new_node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Return (head)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392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linked 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Data field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link field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pointer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pointer  - start value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 List – null value      // start = null;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from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Delete_Beg</a:t>
            </a:r>
            <a:r>
              <a:rPr lang="en-US" dirty="0" smtClean="0"/>
              <a:t>(Node *node)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Node *temp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head</a:t>
            </a:r>
            <a:r>
              <a:rPr lang="en-US" dirty="0" err="1" smtClean="0">
                <a:sym typeface="Wingdings" panose="05000000000000000000" pitchFamily="2" charset="2"/>
              </a:rPr>
              <a:t>right</a:t>
            </a:r>
            <a:r>
              <a:rPr lang="en-US" dirty="0" smtClean="0">
                <a:sym typeface="Wingdings" panose="05000000000000000000" pitchFamily="2" charset="2"/>
              </a:rPr>
              <a:t>==head)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{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Cout</a:t>
            </a:r>
            <a:r>
              <a:rPr lang="en-US" dirty="0" smtClean="0">
                <a:sym typeface="Wingdings" panose="05000000000000000000" pitchFamily="2" charset="2"/>
              </a:rPr>
              <a:t>&gt;&gt;”empty list”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}else</a:t>
            </a:r>
          </a:p>
          <a:p>
            <a:r>
              <a:rPr lang="en-US" dirty="0" smtClean="0"/>
              <a:t>Temp=</a:t>
            </a:r>
            <a:r>
              <a:rPr lang="en-US" dirty="0" err="1" smtClean="0"/>
              <a:t>head</a:t>
            </a:r>
            <a:r>
              <a:rPr lang="en-US" dirty="0" err="1" smtClean="0">
                <a:sym typeface="Wingdings" panose="05000000000000000000" pitchFamily="2" charset="2"/>
              </a:rPr>
              <a:t>right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Cout</a:t>
            </a:r>
            <a:r>
              <a:rPr lang="en-US" dirty="0" smtClean="0">
                <a:sym typeface="Wingdings" panose="05000000000000000000" pitchFamily="2" charset="2"/>
              </a:rPr>
              <a:t>&gt;&gt;deleted element is 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Templeft</a:t>
            </a:r>
            <a:r>
              <a:rPr lang="en-US" dirty="0" smtClean="0">
                <a:sym typeface="Wingdings" panose="05000000000000000000" pitchFamily="2" charset="2"/>
              </a:rPr>
              <a:t>=</a:t>
            </a:r>
            <a:r>
              <a:rPr lang="en-US" dirty="0" err="1" smtClean="0">
                <a:sym typeface="Wingdings" panose="05000000000000000000" pitchFamily="2" charset="2"/>
              </a:rPr>
              <a:t>headleft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Free(head)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head=temp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Temp=</a:t>
            </a:r>
            <a:r>
              <a:rPr lang="en-US" dirty="0" err="1" smtClean="0">
                <a:sym typeface="Wingdings" panose="05000000000000000000" pitchFamily="2" charset="2"/>
              </a:rPr>
              <a:t>headleft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Tempright</a:t>
            </a:r>
            <a:r>
              <a:rPr lang="en-US" dirty="0" smtClean="0">
                <a:sym typeface="Wingdings" panose="05000000000000000000" pitchFamily="2" charset="2"/>
              </a:rPr>
              <a:t>=head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Return(head)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0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from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 smtClean="0"/>
              <a:t>Delete_end</a:t>
            </a:r>
            <a:r>
              <a:rPr lang="en-US" dirty="0" smtClean="0"/>
              <a:t>(Node *node)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Node *temp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head</a:t>
            </a:r>
            <a:r>
              <a:rPr lang="en-US" dirty="0" err="1" smtClean="0">
                <a:sym typeface="Wingdings" panose="05000000000000000000" pitchFamily="2" charset="2"/>
              </a:rPr>
              <a:t>right</a:t>
            </a:r>
            <a:r>
              <a:rPr lang="en-US" dirty="0" smtClean="0">
                <a:sym typeface="Wingdings" panose="05000000000000000000" pitchFamily="2" charset="2"/>
              </a:rPr>
              <a:t> == head)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{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Cout</a:t>
            </a:r>
            <a:r>
              <a:rPr lang="en-US" dirty="0" smtClean="0">
                <a:sym typeface="Wingdings" panose="05000000000000000000" pitchFamily="2" charset="2"/>
              </a:rPr>
              <a:t>&gt;&gt;empty list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}else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{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Temp = </a:t>
            </a:r>
            <a:r>
              <a:rPr lang="en-US" dirty="0" err="1" smtClean="0">
                <a:sym typeface="Wingdings" panose="05000000000000000000" pitchFamily="2" charset="2"/>
              </a:rPr>
              <a:t>headleft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Cout</a:t>
            </a:r>
            <a:r>
              <a:rPr lang="en-US" dirty="0" smtClean="0">
                <a:sym typeface="Wingdings" panose="05000000000000000000" pitchFamily="2" charset="2"/>
              </a:rPr>
              <a:t>&gt;&gt;deleted element is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Temp1=</a:t>
            </a:r>
            <a:r>
              <a:rPr lang="en-US" dirty="0" err="1" smtClean="0">
                <a:sym typeface="Wingdings" panose="05000000000000000000" pitchFamily="2" charset="2"/>
              </a:rPr>
              <a:t>templeft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Temp1right=head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Headleft</a:t>
            </a:r>
            <a:r>
              <a:rPr lang="en-US" dirty="0" smtClean="0">
                <a:sym typeface="Wingdings" panose="05000000000000000000" pitchFamily="2" charset="2"/>
              </a:rPr>
              <a:t>=temp1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Free(temp)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Return(head)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9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with stack 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</a:p>
          <a:p>
            <a:r>
              <a:rPr lang="en-US" dirty="0" smtClean="0"/>
              <a:t>1. no wastage of memory as in sequential representation</a:t>
            </a:r>
          </a:p>
          <a:p>
            <a:r>
              <a:rPr lang="en-US" dirty="0" smtClean="0"/>
              <a:t>2. Multiple stacks can be represented efficiently</a:t>
            </a:r>
          </a:p>
          <a:p>
            <a:r>
              <a:rPr lang="en-US" dirty="0" smtClean="0"/>
              <a:t>Push and pop operation are easier and efficient.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Disadvantage</a:t>
            </a:r>
          </a:p>
          <a:p>
            <a:r>
              <a:rPr lang="en-US" dirty="0" smtClean="0"/>
              <a:t>A node in a linked list requires more memory than a corresponding element in an array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stack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Push(Node *top)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Node *</a:t>
            </a:r>
            <a:r>
              <a:rPr lang="en-US" dirty="0" err="1" smtClean="0"/>
              <a:t>new_node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item</a:t>
            </a:r>
          </a:p>
          <a:p>
            <a:r>
              <a:rPr lang="en-US" dirty="0" err="1" smtClean="0"/>
              <a:t>New_node</a:t>
            </a:r>
            <a:r>
              <a:rPr lang="en-US" dirty="0" smtClean="0"/>
              <a:t> = </a:t>
            </a:r>
            <a:r>
              <a:rPr lang="en-US" dirty="0" err="1" smtClean="0"/>
              <a:t>allocated_node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New_node</a:t>
            </a:r>
            <a:r>
              <a:rPr lang="en-US" dirty="0" err="1" smtClean="0">
                <a:sym typeface="Wingdings" panose="05000000000000000000" pitchFamily="2" charset="2"/>
              </a:rPr>
              <a:t>num</a:t>
            </a:r>
            <a:r>
              <a:rPr lang="en-US" dirty="0" smtClean="0">
                <a:sym typeface="Wingdings" panose="05000000000000000000" pitchFamily="2" charset="2"/>
              </a:rPr>
              <a:t> = item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New_nodeptr</a:t>
            </a:r>
            <a:r>
              <a:rPr lang="en-US" dirty="0" smtClean="0">
                <a:sym typeface="Wingdings" panose="05000000000000000000" pitchFamily="2" charset="2"/>
              </a:rPr>
              <a:t> = top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Top = </a:t>
            </a:r>
            <a:r>
              <a:rPr lang="en-US" dirty="0" err="1" smtClean="0">
                <a:sym typeface="Wingdings" panose="05000000000000000000" pitchFamily="2" charset="2"/>
              </a:rPr>
              <a:t>new_node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Return(top)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32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Pop(Node *top)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Node *temp</a:t>
            </a:r>
          </a:p>
          <a:p>
            <a:r>
              <a:rPr lang="en-US" dirty="0" smtClean="0"/>
              <a:t>If(top == NULL)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&gt;&gt;empty list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&gt;&gt;deleted element is</a:t>
            </a:r>
          </a:p>
          <a:p>
            <a:r>
              <a:rPr lang="en-US" dirty="0" smtClean="0"/>
              <a:t>Temp = </a:t>
            </a:r>
            <a:r>
              <a:rPr lang="en-US" dirty="0" err="1" smtClean="0"/>
              <a:t>top</a:t>
            </a:r>
            <a:r>
              <a:rPr lang="en-US" dirty="0" err="1" smtClean="0">
                <a:sym typeface="Wingdings" panose="05000000000000000000" pitchFamily="2" charset="2"/>
              </a:rPr>
              <a:t>ptr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Free(top)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Top = temp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4424" y="2314575"/>
            <a:ext cx="1000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Top:015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06679" y="3427412"/>
            <a:ext cx="1257300" cy="304800"/>
            <a:chOff x="5734050" y="2838450"/>
            <a:chExt cx="1257300" cy="304800"/>
          </a:xfrm>
        </p:grpSpPr>
        <p:sp>
          <p:nvSpPr>
            <p:cNvPr id="5" name="Rectangle 4"/>
            <p:cNvSpPr/>
            <p:nvPr/>
          </p:nvSpPr>
          <p:spPr>
            <a:xfrm>
              <a:off x="5734050" y="2838450"/>
              <a:ext cx="6286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62700" y="2838450"/>
              <a:ext cx="6286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34050" y="3260725"/>
            <a:ext cx="1247775" cy="304800"/>
            <a:chOff x="5734050" y="2838450"/>
            <a:chExt cx="1114425" cy="304800"/>
          </a:xfrm>
        </p:grpSpPr>
        <p:sp>
          <p:nvSpPr>
            <p:cNvPr id="9" name="Rectangle 8"/>
            <p:cNvSpPr/>
            <p:nvPr/>
          </p:nvSpPr>
          <p:spPr>
            <a:xfrm>
              <a:off x="5734050" y="2838450"/>
              <a:ext cx="6286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2838450"/>
              <a:ext cx="485775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013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24549" y="2710260"/>
            <a:ext cx="1247775" cy="304800"/>
            <a:chOff x="5734050" y="2838450"/>
            <a:chExt cx="1114425" cy="304800"/>
          </a:xfrm>
        </p:grpSpPr>
        <p:sp>
          <p:nvSpPr>
            <p:cNvPr id="12" name="Rectangle 11"/>
            <p:cNvSpPr/>
            <p:nvPr/>
          </p:nvSpPr>
          <p:spPr>
            <a:xfrm>
              <a:off x="5734050" y="2838450"/>
              <a:ext cx="6286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2700" y="2838450"/>
              <a:ext cx="485775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015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34050" y="4140199"/>
            <a:ext cx="1362075" cy="304800"/>
            <a:chOff x="5734050" y="2838450"/>
            <a:chExt cx="1114425" cy="304800"/>
          </a:xfrm>
        </p:grpSpPr>
        <p:sp>
          <p:nvSpPr>
            <p:cNvPr id="15" name="Rectangle 14"/>
            <p:cNvSpPr/>
            <p:nvPr/>
          </p:nvSpPr>
          <p:spPr>
            <a:xfrm>
              <a:off x="5734050" y="2838450"/>
              <a:ext cx="6286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62700" y="2838450"/>
              <a:ext cx="485775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015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4" idx="2"/>
            <a:endCxn id="9" idx="1"/>
          </p:cNvCxnSpPr>
          <p:nvPr/>
        </p:nvCxnSpPr>
        <p:spPr>
          <a:xfrm>
            <a:off x="5424487" y="2552700"/>
            <a:ext cx="309563" cy="86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82753" y="3464718"/>
            <a:ext cx="998722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5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two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#include&lt;bits/</a:t>
            </a:r>
            <a:r>
              <a:rPr lang="en-US" dirty="0" err="1"/>
              <a:t>stdc</a:t>
            </a:r>
            <a:r>
              <a:rPr lang="en-US" dirty="0"/>
              <a:t>++.h&gt;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struct</a:t>
            </a:r>
            <a:r>
              <a:rPr lang="en-US" dirty="0"/>
              <a:t> Node{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coeff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pow;</a:t>
            </a:r>
          </a:p>
          <a:p>
            <a:r>
              <a:rPr lang="en-US" dirty="0"/>
              <a:t>   </a:t>
            </a:r>
            <a:r>
              <a:rPr lang="en-US" dirty="0" err="1"/>
              <a:t>struct</a:t>
            </a:r>
            <a:r>
              <a:rPr lang="en-US" dirty="0"/>
              <a:t> Node *next;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3237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7" y="341194"/>
            <a:ext cx="11026254" cy="629161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create_node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struct</a:t>
            </a:r>
            <a:r>
              <a:rPr lang="en-US" dirty="0"/>
              <a:t> Node </a:t>
            </a:r>
            <a:r>
              <a:rPr lang="en-US" dirty="0" smtClean="0"/>
              <a:t>*temp</a:t>
            </a:r>
            <a:r>
              <a:rPr lang="en-US" dirty="0"/>
              <a:t>){</a:t>
            </a:r>
          </a:p>
          <a:p>
            <a:r>
              <a:rPr lang="en-US" dirty="0"/>
              <a:t>   </a:t>
            </a:r>
            <a:r>
              <a:rPr lang="en-US" dirty="0" err="1"/>
              <a:t>struct</a:t>
            </a:r>
            <a:r>
              <a:rPr lang="en-US" dirty="0"/>
              <a:t> Node *r, *z;</a:t>
            </a:r>
          </a:p>
          <a:p>
            <a:r>
              <a:rPr lang="en-US" dirty="0"/>
              <a:t>   z = </a:t>
            </a:r>
            <a:r>
              <a:rPr lang="en-US" dirty="0" smtClean="0"/>
              <a:t>temp</a:t>
            </a:r>
            <a:r>
              <a:rPr lang="en-US" dirty="0"/>
              <a:t>;</a:t>
            </a:r>
          </a:p>
          <a:p>
            <a:r>
              <a:rPr lang="en-US" dirty="0"/>
              <a:t>   if(z == NULL){</a:t>
            </a:r>
          </a:p>
          <a:p>
            <a:r>
              <a:rPr lang="en-US" dirty="0"/>
              <a:t>      r =(</a:t>
            </a:r>
            <a:r>
              <a:rPr lang="en-US" dirty="0" err="1"/>
              <a:t>struct</a:t>
            </a:r>
            <a:r>
              <a:rPr lang="en-US" dirty="0"/>
              <a:t> 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r>
              <a:rPr lang="en-US" dirty="0"/>
              <a:t>      r-&gt;</a:t>
            </a:r>
            <a:r>
              <a:rPr lang="en-US" dirty="0" err="1"/>
              <a:t>coeff</a:t>
            </a:r>
            <a:r>
              <a:rPr lang="en-US" dirty="0"/>
              <a:t> = x;</a:t>
            </a:r>
          </a:p>
          <a:p>
            <a:r>
              <a:rPr lang="en-US" dirty="0"/>
              <a:t>      r-&gt;pow = y;</a:t>
            </a:r>
          </a:p>
          <a:p>
            <a:r>
              <a:rPr lang="en-US" dirty="0"/>
              <a:t>      </a:t>
            </a:r>
            <a:r>
              <a:rPr lang="en-US" dirty="0" smtClean="0"/>
              <a:t>temp </a:t>
            </a:r>
            <a:r>
              <a:rPr lang="en-US" dirty="0"/>
              <a:t>= r;</a:t>
            </a:r>
          </a:p>
          <a:p>
            <a:r>
              <a:rPr lang="en-US" dirty="0"/>
              <a:t>      r-&gt;next = (</a:t>
            </a:r>
            <a:r>
              <a:rPr lang="en-US" dirty="0" err="1"/>
              <a:t>struct</a:t>
            </a:r>
            <a:r>
              <a:rPr lang="en-US" dirty="0"/>
              <a:t> 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r>
              <a:rPr lang="en-US" dirty="0"/>
              <a:t>      r = r-&gt;next;</a:t>
            </a:r>
          </a:p>
          <a:p>
            <a:r>
              <a:rPr lang="en-US" dirty="0"/>
              <a:t>      r-&gt;next = NULL;</a:t>
            </a:r>
          </a:p>
          <a:p>
            <a:r>
              <a:rPr lang="en-US" dirty="0"/>
              <a:t>   } else {</a:t>
            </a:r>
          </a:p>
          <a:p>
            <a:r>
              <a:rPr lang="en-US" dirty="0"/>
              <a:t>      r-&gt;</a:t>
            </a:r>
            <a:r>
              <a:rPr lang="en-US" dirty="0" err="1"/>
              <a:t>coeff</a:t>
            </a:r>
            <a:r>
              <a:rPr lang="en-US" dirty="0"/>
              <a:t> = x;</a:t>
            </a:r>
          </a:p>
          <a:p>
            <a:r>
              <a:rPr lang="en-US" dirty="0"/>
              <a:t>      r-&gt;pow = y;</a:t>
            </a:r>
          </a:p>
          <a:p>
            <a:r>
              <a:rPr lang="en-US" dirty="0"/>
              <a:t>      r-&gt;next = (</a:t>
            </a:r>
            <a:r>
              <a:rPr lang="en-US" dirty="0" err="1"/>
              <a:t>struct</a:t>
            </a:r>
            <a:r>
              <a:rPr lang="en-US" dirty="0"/>
              <a:t> 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r>
              <a:rPr lang="en-US" dirty="0"/>
              <a:t>      r = r-&gt;next;</a:t>
            </a:r>
          </a:p>
          <a:p>
            <a:r>
              <a:rPr lang="en-US" dirty="0"/>
              <a:t>      r-&gt;next = NULL;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51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245660"/>
            <a:ext cx="5008728" cy="63462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polyadd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 *p1, </a:t>
            </a:r>
            <a:r>
              <a:rPr lang="en-US" dirty="0" err="1"/>
              <a:t>struct</a:t>
            </a:r>
            <a:r>
              <a:rPr lang="en-US" dirty="0"/>
              <a:t> Node *p2, </a:t>
            </a:r>
            <a:r>
              <a:rPr lang="en-US" dirty="0" err="1"/>
              <a:t>struct</a:t>
            </a:r>
            <a:r>
              <a:rPr lang="en-US" dirty="0"/>
              <a:t> Node *result){</a:t>
            </a:r>
          </a:p>
          <a:p>
            <a:r>
              <a:rPr lang="en-US" dirty="0"/>
              <a:t>   while(p1-&gt;next &amp;&amp; p2-&gt;next){</a:t>
            </a:r>
          </a:p>
          <a:p>
            <a:r>
              <a:rPr lang="en-US" dirty="0"/>
              <a:t>      if(p1-&gt;pow &gt; p2-&gt;pow){</a:t>
            </a:r>
          </a:p>
          <a:p>
            <a:r>
              <a:rPr lang="en-US" dirty="0"/>
              <a:t>         result-&gt;pow = p1-&gt;pow;</a:t>
            </a:r>
          </a:p>
          <a:p>
            <a:r>
              <a:rPr lang="en-US" dirty="0"/>
              <a:t>         result-&gt;</a:t>
            </a:r>
            <a:r>
              <a:rPr lang="en-US" dirty="0" err="1"/>
              <a:t>coeff</a:t>
            </a:r>
            <a:r>
              <a:rPr lang="en-US" dirty="0"/>
              <a:t> = p1-&gt;</a:t>
            </a:r>
            <a:r>
              <a:rPr lang="en-US" dirty="0" err="1"/>
              <a:t>coeff</a:t>
            </a:r>
            <a:r>
              <a:rPr lang="en-US" dirty="0"/>
              <a:t>;</a:t>
            </a:r>
          </a:p>
          <a:p>
            <a:r>
              <a:rPr lang="en-US" dirty="0"/>
              <a:t>         p1 = p1-&gt;next;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else if(p1-&gt;pow &lt; p2-&gt;pow){</a:t>
            </a:r>
          </a:p>
          <a:p>
            <a:r>
              <a:rPr lang="en-US" dirty="0"/>
              <a:t>         result-&gt;pow = p2-&gt;pow;</a:t>
            </a:r>
          </a:p>
          <a:p>
            <a:r>
              <a:rPr lang="en-US" dirty="0"/>
              <a:t>         result-&gt;</a:t>
            </a:r>
            <a:r>
              <a:rPr lang="en-US" dirty="0" err="1"/>
              <a:t>coeff</a:t>
            </a:r>
            <a:r>
              <a:rPr lang="en-US" dirty="0"/>
              <a:t> = p2-&gt;</a:t>
            </a:r>
            <a:r>
              <a:rPr lang="en-US" dirty="0" err="1"/>
              <a:t>coeff</a:t>
            </a:r>
            <a:r>
              <a:rPr lang="en-US" dirty="0"/>
              <a:t>;</a:t>
            </a:r>
          </a:p>
          <a:p>
            <a:r>
              <a:rPr lang="en-US" dirty="0"/>
              <a:t>         p2 = p2-&gt;next;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result-&gt;pow = p1-&gt;pow;</a:t>
            </a:r>
          </a:p>
          <a:p>
            <a:r>
              <a:rPr lang="en-US" dirty="0"/>
              <a:t>         result-&gt;</a:t>
            </a:r>
            <a:r>
              <a:rPr lang="en-US" dirty="0" err="1"/>
              <a:t>coeff</a:t>
            </a:r>
            <a:r>
              <a:rPr lang="en-US" dirty="0"/>
              <a:t> = p1-&gt;coeff+p2-&gt;</a:t>
            </a:r>
            <a:r>
              <a:rPr lang="en-US" dirty="0" err="1"/>
              <a:t>coeff</a:t>
            </a:r>
            <a:r>
              <a:rPr lang="en-US" dirty="0"/>
              <a:t>;</a:t>
            </a:r>
          </a:p>
          <a:p>
            <a:r>
              <a:rPr lang="en-US" dirty="0"/>
              <a:t>         p1 = p1-&gt;next;</a:t>
            </a:r>
          </a:p>
          <a:p>
            <a:r>
              <a:rPr lang="en-US" dirty="0"/>
              <a:t>         p2 = p2-&gt;next;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result-&gt;next = (</a:t>
            </a:r>
            <a:r>
              <a:rPr lang="en-US" dirty="0" err="1"/>
              <a:t>struct</a:t>
            </a:r>
            <a:r>
              <a:rPr lang="en-US" dirty="0"/>
              <a:t> Node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r>
              <a:rPr lang="en-US" dirty="0"/>
              <a:t>      result = result-&gt;next;</a:t>
            </a:r>
          </a:p>
          <a:p>
            <a:r>
              <a:rPr lang="en-US" dirty="0"/>
              <a:t>      result-&gt;next = NULL;</a:t>
            </a:r>
          </a:p>
          <a:p>
            <a:r>
              <a:rPr lang="en-US" dirty="0"/>
              <a:t>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2575" y="245659"/>
            <a:ext cx="4626591" cy="5964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while(p1-&gt;next || p2-&gt;next){</a:t>
            </a:r>
          </a:p>
          <a:p>
            <a:r>
              <a:rPr lang="en-US" dirty="0" smtClean="0"/>
              <a:t>      if(p1-&gt;next){</a:t>
            </a:r>
          </a:p>
          <a:p>
            <a:r>
              <a:rPr lang="en-US" dirty="0" smtClean="0"/>
              <a:t>         result-&gt;pow = p1-&gt;pow;</a:t>
            </a:r>
          </a:p>
          <a:p>
            <a:r>
              <a:rPr lang="en-US" dirty="0" smtClean="0"/>
              <a:t>         result-&gt;</a:t>
            </a:r>
            <a:r>
              <a:rPr lang="en-US" dirty="0" err="1" smtClean="0"/>
              <a:t>coeff</a:t>
            </a:r>
            <a:r>
              <a:rPr lang="en-US" dirty="0" smtClean="0"/>
              <a:t> = p1-&gt;</a:t>
            </a:r>
            <a:r>
              <a:rPr lang="en-US" dirty="0" err="1" smtClean="0"/>
              <a:t>coeff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p1 = p1-&gt;next;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if(p2-&gt;next){</a:t>
            </a:r>
          </a:p>
          <a:p>
            <a:r>
              <a:rPr lang="en-US" dirty="0" smtClean="0"/>
              <a:t>         result-&gt;pow = p2-&gt;pow;</a:t>
            </a:r>
          </a:p>
          <a:p>
            <a:r>
              <a:rPr lang="en-US" dirty="0" smtClean="0"/>
              <a:t>         result-&gt;</a:t>
            </a:r>
            <a:r>
              <a:rPr lang="en-US" dirty="0" err="1" smtClean="0"/>
              <a:t>coeff</a:t>
            </a:r>
            <a:r>
              <a:rPr lang="en-US" dirty="0" smtClean="0"/>
              <a:t> = p2-&gt;</a:t>
            </a:r>
            <a:r>
              <a:rPr lang="en-US" dirty="0" err="1" smtClean="0"/>
              <a:t>coeff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p2 = p2-&gt;next;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result-&gt;next = (</a:t>
            </a:r>
            <a:r>
              <a:rPr lang="en-US" dirty="0" err="1" smtClean="0"/>
              <a:t>struct</a:t>
            </a:r>
            <a:r>
              <a:rPr lang="en-US" dirty="0" smtClean="0"/>
              <a:t> Node 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      result = result-&gt;next;</a:t>
            </a:r>
          </a:p>
          <a:p>
            <a:r>
              <a:rPr lang="en-US" dirty="0" smtClean="0"/>
              <a:t>      result-&gt;next = NULL;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0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printpoly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 *node){</a:t>
            </a:r>
          </a:p>
          <a:p>
            <a:r>
              <a:rPr lang="en-US" dirty="0"/>
              <a:t>   while(node-&gt;next != NULL){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("%dx^%d", node-&gt;</a:t>
            </a:r>
            <a:r>
              <a:rPr lang="en-US" dirty="0" err="1"/>
              <a:t>coeff</a:t>
            </a:r>
            <a:r>
              <a:rPr lang="en-US" dirty="0"/>
              <a:t>, node-&gt;pow);</a:t>
            </a:r>
          </a:p>
          <a:p>
            <a:r>
              <a:rPr lang="en-US" dirty="0"/>
              <a:t>      node = node-&gt;next;</a:t>
            </a:r>
          </a:p>
          <a:p>
            <a:r>
              <a:rPr lang="en-US" dirty="0"/>
              <a:t>      if(node-&gt;next != NULL)</a:t>
            </a:r>
          </a:p>
          <a:p>
            <a:r>
              <a:rPr lang="en-US" dirty="0"/>
              <a:t>         </a:t>
            </a:r>
            <a:r>
              <a:rPr lang="en-US" dirty="0" err="1"/>
              <a:t>printf</a:t>
            </a:r>
            <a:r>
              <a:rPr lang="en-US" dirty="0"/>
              <a:t>(" + ");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16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 Linked 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View: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data2;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data3;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data4;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*link;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50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259308"/>
            <a:ext cx="10794242" cy="591765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   </a:t>
            </a:r>
            <a:r>
              <a:rPr lang="en-US" dirty="0" err="1"/>
              <a:t>struct</a:t>
            </a:r>
            <a:r>
              <a:rPr lang="en-US" dirty="0"/>
              <a:t> Node *p1 = NULL, *p2 = NULL, *result = NULL;</a:t>
            </a:r>
          </a:p>
          <a:p>
            <a:r>
              <a:rPr lang="en-US" dirty="0"/>
              <a:t>   </a:t>
            </a:r>
            <a:r>
              <a:rPr lang="en-US" dirty="0" err="1"/>
              <a:t>create_node</a:t>
            </a:r>
            <a:r>
              <a:rPr lang="en-US" dirty="0"/>
              <a:t>(41,7,&amp;p1);</a:t>
            </a:r>
          </a:p>
          <a:p>
            <a:r>
              <a:rPr lang="en-US" dirty="0"/>
              <a:t>   </a:t>
            </a:r>
            <a:r>
              <a:rPr lang="en-US" dirty="0" err="1"/>
              <a:t>create_node</a:t>
            </a:r>
            <a:r>
              <a:rPr lang="en-US" dirty="0"/>
              <a:t>(12,5,&amp;p1);</a:t>
            </a:r>
          </a:p>
          <a:p>
            <a:r>
              <a:rPr lang="en-US" dirty="0"/>
              <a:t>   </a:t>
            </a:r>
            <a:r>
              <a:rPr lang="en-US" dirty="0" err="1"/>
              <a:t>create_node</a:t>
            </a:r>
            <a:r>
              <a:rPr lang="en-US" dirty="0"/>
              <a:t>(65,0,&amp;p1);</a:t>
            </a:r>
          </a:p>
          <a:p>
            <a:r>
              <a:rPr lang="en-US" dirty="0"/>
              <a:t>   </a:t>
            </a:r>
            <a:r>
              <a:rPr lang="en-US" dirty="0" err="1"/>
              <a:t>create_node</a:t>
            </a:r>
            <a:r>
              <a:rPr lang="en-US" dirty="0"/>
              <a:t>(21,5,&amp;p2);</a:t>
            </a:r>
          </a:p>
          <a:p>
            <a:r>
              <a:rPr lang="en-US" dirty="0"/>
              <a:t>   </a:t>
            </a:r>
            <a:r>
              <a:rPr lang="en-US" dirty="0" err="1"/>
              <a:t>create_node</a:t>
            </a:r>
            <a:r>
              <a:rPr lang="en-US" dirty="0"/>
              <a:t>(15,2,&amp;p2);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("polynomial 1: ");</a:t>
            </a:r>
          </a:p>
          <a:p>
            <a:r>
              <a:rPr lang="en-US" dirty="0"/>
              <a:t>   </a:t>
            </a:r>
            <a:r>
              <a:rPr lang="en-US" dirty="0" err="1"/>
              <a:t>printpoly</a:t>
            </a:r>
            <a:r>
              <a:rPr lang="en-US" dirty="0"/>
              <a:t>(p1);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npolynomial</a:t>
            </a:r>
            <a:r>
              <a:rPr lang="en-US" dirty="0"/>
              <a:t> 2: ");</a:t>
            </a:r>
          </a:p>
          <a:p>
            <a:r>
              <a:rPr lang="en-US" dirty="0"/>
              <a:t>   </a:t>
            </a:r>
            <a:r>
              <a:rPr lang="en-US" dirty="0" err="1"/>
              <a:t>printpoly</a:t>
            </a:r>
            <a:r>
              <a:rPr lang="en-US" dirty="0"/>
              <a:t>(p2);</a:t>
            </a:r>
          </a:p>
          <a:p>
            <a:r>
              <a:rPr lang="en-US" dirty="0"/>
              <a:t>   result = (</a:t>
            </a:r>
            <a:r>
              <a:rPr lang="en-US" dirty="0" err="1"/>
              <a:t>struct</a:t>
            </a:r>
            <a:r>
              <a:rPr lang="en-US" dirty="0"/>
              <a:t> Node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r>
              <a:rPr lang="en-US" dirty="0"/>
              <a:t>   </a:t>
            </a:r>
            <a:r>
              <a:rPr lang="en-US" dirty="0" err="1"/>
              <a:t>polyadd</a:t>
            </a:r>
            <a:r>
              <a:rPr lang="en-US" dirty="0"/>
              <a:t>(p1, p2, result);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npolynomial</a:t>
            </a:r>
            <a:r>
              <a:rPr lang="en-US" dirty="0"/>
              <a:t> after adding p1 and p2 : ");</a:t>
            </a:r>
          </a:p>
          <a:p>
            <a:r>
              <a:rPr lang="en-US" dirty="0"/>
              <a:t>   </a:t>
            </a:r>
            <a:r>
              <a:rPr lang="en-US" dirty="0" err="1"/>
              <a:t>printpoly</a:t>
            </a:r>
            <a:r>
              <a:rPr lang="en-US" dirty="0"/>
              <a:t>(result);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42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3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                                                                       head                                                           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*head;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= (Node *)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number = 30;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0;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=(Node *)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malloc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sizeof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(Node))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headptrnumber=100;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headptrptr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=0;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5539" y="2561489"/>
            <a:ext cx="1910863" cy="322388"/>
            <a:chOff x="1863969" y="3176950"/>
            <a:chExt cx="1910863" cy="322388"/>
          </a:xfrm>
        </p:grpSpPr>
        <p:sp>
          <p:nvSpPr>
            <p:cNvPr id="6" name="Rectangle 5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820508" y="2561489"/>
            <a:ext cx="10902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6699738" y="2719750"/>
            <a:ext cx="685801" cy="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777049" y="2555624"/>
            <a:ext cx="1910863" cy="322388"/>
            <a:chOff x="1863969" y="3176950"/>
            <a:chExt cx="1910863" cy="322388"/>
          </a:xfrm>
        </p:grpSpPr>
        <p:sp>
          <p:nvSpPr>
            <p:cNvPr id="12" name="Rectangle 11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9032626" y="2722683"/>
            <a:ext cx="685801" cy="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1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linked 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68" y="1230202"/>
            <a:ext cx="4884020" cy="435133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Create()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  *head, *first, *temp;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choice;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= 0;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= (Node *)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“enter the data item”;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num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12881" y="1230202"/>
            <a:ext cx="48840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If(first != 0)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=head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 = head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}else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 = temp = head;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&lt;&lt;do you want to continue Y/N;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&gt;&gt; choice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While(Choice!=‘N’)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=0;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4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Nodes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allocating the node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assigning the data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adjusting the pointers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insertion at the beginning of the list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insertion at the end of the list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insertion at the specified position within the list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at the beginning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762506" cy="4351338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Insert_beginning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 *head)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allocated_node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item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head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385539" y="2561489"/>
            <a:ext cx="1910863" cy="322388"/>
            <a:chOff x="1863969" y="3176950"/>
            <a:chExt cx="1910863" cy="322388"/>
          </a:xfrm>
        </p:grpSpPr>
        <p:sp>
          <p:nvSpPr>
            <p:cNvPr id="5" name="Rectangle 4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5820508" y="2561489"/>
            <a:ext cx="10902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8" name="Straight Arrow Connector 7"/>
          <p:cNvCxnSpPr>
            <a:stCxn id="21" idx="0"/>
            <a:endCxn id="5" idx="1"/>
          </p:cNvCxnSpPr>
          <p:nvPr/>
        </p:nvCxnSpPr>
        <p:spPr>
          <a:xfrm flipH="1" flipV="1">
            <a:off x="7385539" y="2725616"/>
            <a:ext cx="1441941" cy="79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516204" y="2561489"/>
            <a:ext cx="1910863" cy="322388"/>
            <a:chOff x="1863969" y="3176950"/>
            <a:chExt cx="1910863" cy="322388"/>
          </a:xfrm>
        </p:grpSpPr>
        <p:sp>
          <p:nvSpPr>
            <p:cNvPr id="10" name="Rectangle 9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10341" y="3176037"/>
            <a:ext cx="1910863" cy="322388"/>
            <a:chOff x="1863969" y="3176950"/>
            <a:chExt cx="1910863" cy="322388"/>
          </a:xfrm>
        </p:grpSpPr>
        <p:sp>
          <p:nvSpPr>
            <p:cNvPr id="13" name="Rectangle 12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8829796" y="2733925"/>
            <a:ext cx="685801" cy="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 flipH="1">
            <a:off x="10946419" y="2719751"/>
            <a:ext cx="480648" cy="45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391401" y="3517760"/>
            <a:ext cx="1910863" cy="322388"/>
            <a:chOff x="1863969" y="3176950"/>
            <a:chExt cx="1910863" cy="322388"/>
          </a:xfrm>
        </p:grpSpPr>
        <p:sp>
          <p:nvSpPr>
            <p:cNvPr id="20" name="Rectangle 19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6904894" y="2733925"/>
            <a:ext cx="486507" cy="94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3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at the end of the 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1212" cy="4351338"/>
          </a:xfrm>
        </p:spPr>
        <p:txBody>
          <a:bodyPr>
            <a:no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 *head)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*temp;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(head == NULL)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item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NULL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}else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85539" y="2561489"/>
            <a:ext cx="1910863" cy="322388"/>
            <a:chOff x="1863969" y="3176950"/>
            <a:chExt cx="1910863" cy="322388"/>
          </a:xfrm>
        </p:grpSpPr>
        <p:sp>
          <p:nvSpPr>
            <p:cNvPr id="5" name="Rectangle 4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>
            <a:stCxn id="18" idx="0"/>
            <a:endCxn id="5" idx="1"/>
          </p:cNvCxnSpPr>
          <p:nvPr/>
        </p:nvCxnSpPr>
        <p:spPr>
          <a:xfrm flipH="1" flipV="1">
            <a:off x="7385539" y="2725616"/>
            <a:ext cx="202590" cy="8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516204" y="2561489"/>
            <a:ext cx="1910863" cy="322388"/>
            <a:chOff x="1863969" y="3176950"/>
            <a:chExt cx="1910863" cy="322388"/>
          </a:xfrm>
        </p:grpSpPr>
        <p:sp>
          <p:nvSpPr>
            <p:cNvPr id="9" name="Rectangle 8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10341" y="3176037"/>
            <a:ext cx="1910863" cy="322388"/>
            <a:chOff x="1863969" y="3176950"/>
            <a:chExt cx="1910863" cy="322388"/>
          </a:xfrm>
        </p:grpSpPr>
        <p:sp>
          <p:nvSpPr>
            <p:cNvPr id="12" name="Rectangle 11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9081052" y="2878012"/>
            <a:ext cx="429289" cy="159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</p:cNvCxnSpPr>
          <p:nvPr/>
        </p:nvCxnSpPr>
        <p:spPr>
          <a:xfrm flipH="1">
            <a:off x="10946419" y="2719751"/>
            <a:ext cx="480648" cy="45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152050" y="3587619"/>
            <a:ext cx="1910863" cy="322388"/>
            <a:chOff x="1863969" y="3176950"/>
            <a:chExt cx="1910863" cy="322388"/>
          </a:xfrm>
        </p:grpSpPr>
        <p:sp>
          <p:nvSpPr>
            <p:cNvPr id="17" name="Rectangle 16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36" idx="2"/>
            <a:endCxn id="17" idx="1"/>
          </p:cNvCxnSpPr>
          <p:nvPr/>
        </p:nvCxnSpPr>
        <p:spPr>
          <a:xfrm flipH="1">
            <a:off x="6152050" y="2878012"/>
            <a:ext cx="213581" cy="87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20508" y="2561489"/>
            <a:ext cx="10902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9677401" y="4052703"/>
            <a:ext cx="1910863" cy="322388"/>
            <a:chOff x="1863969" y="3176950"/>
            <a:chExt cx="1910863" cy="322388"/>
          </a:xfrm>
        </p:grpSpPr>
        <p:sp>
          <p:nvSpPr>
            <p:cNvPr id="38" name="Rectangle 37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13" idx="3"/>
          </p:cNvCxnSpPr>
          <p:nvPr/>
        </p:nvCxnSpPr>
        <p:spPr>
          <a:xfrm flipH="1">
            <a:off x="10873152" y="3334299"/>
            <a:ext cx="548052" cy="70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405319" y="4474031"/>
            <a:ext cx="1910863" cy="322388"/>
            <a:chOff x="1863969" y="3176950"/>
            <a:chExt cx="1910863" cy="322388"/>
          </a:xfrm>
        </p:grpSpPr>
        <p:sp>
          <p:nvSpPr>
            <p:cNvPr id="46" name="Rectangle 45"/>
            <p:cNvSpPr/>
            <p:nvPr/>
          </p:nvSpPr>
          <p:spPr>
            <a:xfrm>
              <a:off x="1863969" y="3182815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25263" y="3176950"/>
              <a:ext cx="949569" cy="316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>
            <a:stCxn id="6" idx="2"/>
            <a:endCxn id="46" idx="0"/>
          </p:cNvCxnSpPr>
          <p:nvPr/>
        </p:nvCxnSpPr>
        <p:spPr>
          <a:xfrm flipH="1">
            <a:off x="7880104" y="2878012"/>
            <a:ext cx="941514" cy="16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3164176" y="1828125"/>
            <a:ext cx="380121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= head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(temp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NULL)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tempptr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allocate_node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num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item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NULL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Temp2prt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1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1881</Words>
  <Application>Microsoft Office PowerPoint</Application>
  <PresentationFormat>Widescreen</PresentationFormat>
  <Paragraphs>458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Linked List</vt:lpstr>
      <vt:lpstr>Components of a linked List</vt:lpstr>
      <vt:lpstr>Representation of a Linked list</vt:lpstr>
      <vt:lpstr>Basic Operations</vt:lpstr>
      <vt:lpstr>Singly linked list</vt:lpstr>
      <vt:lpstr>Create a linked list</vt:lpstr>
      <vt:lpstr>Inserting Nodes</vt:lpstr>
      <vt:lpstr>Inserting a node at the beginning</vt:lpstr>
      <vt:lpstr>Inserting a node at the end of the list</vt:lpstr>
      <vt:lpstr>Inserting a node at the specified position</vt:lpstr>
      <vt:lpstr>Deleting Nodes </vt:lpstr>
      <vt:lpstr>Deleting the first node</vt:lpstr>
      <vt:lpstr>Deleting the last node</vt:lpstr>
      <vt:lpstr>Delete a node at the specified position</vt:lpstr>
      <vt:lpstr>Circular Doubly Linked list</vt:lpstr>
      <vt:lpstr>Algorithm</vt:lpstr>
      <vt:lpstr>Inserting a node at the beginning</vt:lpstr>
      <vt:lpstr>PowerPoint Presentation</vt:lpstr>
      <vt:lpstr>Inserting a node at the end</vt:lpstr>
      <vt:lpstr>Deleting a node from the beginning</vt:lpstr>
      <vt:lpstr>Deleting a node from the end</vt:lpstr>
      <vt:lpstr>Linked list with stack and Queues</vt:lpstr>
      <vt:lpstr>Algorithm for stack using linked list</vt:lpstr>
      <vt:lpstr>PowerPoint Presentation</vt:lpstr>
      <vt:lpstr>Queues using Linked list</vt:lpstr>
      <vt:lpstr>Addition of two Polynomials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 602.1 [E1] DATA STRUCTURES AND ANALYSIS OF ALGORITHMS</dc:title>
  <dc:creator>Srinivas</dc:creator>
  <cp:lastModifiedBy>Srinivas</cp:lastModifiedBy>
  <cp:revision>161</cp:revision>
  <dcterms:created xsi:type="dcterms:W3CDTF">2020-12-09T06:43:08Z</dcterms:created>
  <dcterms:modified xsi:type="dcterms:W3CDTF">2023-01-17T04:56:30Z</dcterms:modified>
</cp:coreProperties>
</file>