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8" r:id="rId10"/>
    <p:sldId id="266" r:id="rId11"/>
    <p:sldId id="267"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02446A-56A9-4241-851C-5B47D847A934}" type="datetimeFigureOut">
              <a:rPr lang="en-US" smtClean="0"/>
              <a:t>10-Jan-23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224913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2446A-56A9-4241-851C-5B47D847A934}" type="datetimeFigureOut">
              <a:rPr lang="en-US" smtClean="0"/>
              <a:t>10-Jan-23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369087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2446A-56A9-4241-851C-5B47D847A934}" type="datetimeFigureOut">
              <a:rPr lang="en-US" smtClean="0"/>
              <a:t>10-Jan-23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351051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2446A-56A9-4241-851C-5B47D847A934}" type="datetimeFigureOut">
              <a:rPr lang="en-US" smtClean="0"/>
              <a:t>10-Jan-23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410194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2446A-56A9-4241-851C-5B47D847A934}" type="datetimeFigureOut">
              <a:rPr lang="en-US" smtClean="0"/>
              <a:t>10-Jan-23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392203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02446A-56A9-4241-851C-5B47D847A934}" type="datetimeFigureOut">
              <a:rPr lang="en-US" smtClean="0"/>
              <a:t>10-Jan-23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110219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02446A-56A9-4241-851C-5B47D847A934}" type="datetimeFigureOut">
              <a:rPr lang="en-US" smtClean="0"/>
              <a:t>10-Jan-23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12352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02446A-56A9-4241-851C-5B47D847A934}" type="datetimeFigureOut">
              <a:rPr lang="en-US" smtClean="0"/>
              <a:t>10-Jan-23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41638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2446A-56A9-4241-851C-5B47D847A934}" type="datetimeFigureOut">
              <a:rPr lang="en-US" smtClean="0"/>
              <a:t>10-Jan-23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243025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2446A-56A9-4241-851C-5B47D847A934}" type="datetimeFigureOut">
              <a:rPr lang="en-US" smtClean="0"/>
              <a:t>10-Jan-23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417613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2446A-56A9-4241-851C-5B47D847A934}" type="datetimeFigureOut">
              <a:rPr lang="en-US" smtClean="0"/>
              <a:t>10-Jan-23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F43AA-6BFF-45D7-A78C-1F2525C946F3}" type="slidenum">
              <a:rPr lang="en-US" smtClean="0"/>
              <a:t>‹#›</a:t>
            </a:fld>
            <a:endParaRPr lang="en-US"/>
          </a:p>
        </p:txBody>
      </p:sp>
    </p:spTree>
    <p:extLst>
      <p:ext uri="{BB962C8B-B14F-4D97-AF65-F5344CB8AC3E}">
        <p14:creationId xmlns:p14="http://schemas.microsoft.com/office/powerpoint/2010/main" val="226672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2446A-56A9-4241-851C-5B47D847A934}" type="datetimeFigureOut">
              <a:rPr lang="en-US" smtClean="0"/>
              <a:t>10-Jan-23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0F43AA-6BFF-45D7-A78C-1F2525C946F3}" type="slidenum">
              <a:rPr lang="en-US" smtClean="0"/>
              <a:t>‹#›</a:t>
            </a:fld>
            <a:endParaRPr lang="en-US"/>
          </a:p>
        </p:txBody>
      </p:sp>
    </p:spTree>
    <p:extLst>
      <p:ext uri="{BB962C8B-B14F-4D97-AF65-F5344CB8AC3E}">
        <p14:creationId xmlns:p14="http://schemas.microsoft.com/office/powerpoint/2010/main" val="39578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Selection Sort</a:t>
            </a:r>
          </a:p>
        </p:txBody>
      </p:sp>
      <p:sp>
        <p:nvSpPr>
          <p:cNvPr id="35843" name="Content Placeholder 2"/>
          <p:cNvSpPr>
            <a:spLocks noGrp="1"/>
          </p:cNvSpPr>
          <p:nvPr>
            <p:ph idx="1"/>
          </p:nvPr>
        </p:nvSpPr>
        <p:spPr/>
        <p:txBody>
          <a:bodyPr>
            <a:normAutofit lnSpcReduction="10000"/>
          </a:bodyPr>
          <a:lstStyle/>
          <a:p>
            <a:r>
              <a:rPr lang="en-US" altLang="en-US" sz="1600" dirty="0"/>
              <a:t>Scan the array to find its smallest element and swap it with the first element.</a:t>
            </a:r>
          </a:p>
          <a:p>
            <a:r>
              <a:rPr lang="en-US" altLang="en-US" sz="1600" dirty="0"/>
              <a:t>Then starting with the second element scan the entire list to find the smallest element and swap it with the second element. </a:t>
            </a:r>
          </a:p>
          <a:p>
            <a:r>
              <a:rPr lang="en-US" altLang="en-US" sz="1600" dirty="0"/>
              <a:t>Then starting from the third element the entire list is scanned in order to find the next smallest element. </a:t>
            </a:r>
          </a:p>
          <a:p>
            <a:endParaRPr lang="en-US" altLang="en-US" sz="1600" dirty="0"/>
          </a:p>
          <a:p>
            <a:r>
              <a:rPr lang="en-US" altLang="en-US" sz="1600" dirty="0"/>
              <a:t>Example</a:t>
            </a:r>
            <a:br>
              <a:rPr lang="en-US" altLang="en-US" sz="1600" dirty="0"/>
            </a:br>
            <a:r>
              <a:rPr lang="en-US" altLang="en-US" sz="1600" dirty="0" smtClean="0"/>
              <a:t>70</a:t>
            </a:r>
            <a:r>
              <a:rPr lang="en-US" altLang="en-US" sz="1600" dirty="0"/>
              <a:t>, </a:t>
            </a:r>
            <a:r>
              <a:rPr lang="en-US" altLang="en-US" sz="1600" dirty="0" smtClean="0"/>
              <a:t>30</a:t>
            </a:r>
            <a:r>
              <a:rPr lang="en-US" altLang="en-US" sz="1600" dirty="0"/>
              <a:t>, </a:t>
            </a:r>
            <a:r>
              <a:rPr lang="en-US" altLang="en-US" sz="1600" dirty="0" smtClean="0"/>
              <a:t>20</a:t>
            </a:r>
            <a:r>
              <a:rPr lang="en-US" altLang="en-US" sz="1600" dirty="0"/>
              <a:t>, </a:t>
            </a:r>
            <a:r>
              <a:rPr lang="en-US" altLang="en-US" sz="1600" dirty="0" smtClean="0"/>
              <a:t>50</a:t>
            </a:r>
            <a:r>
              <a:rPr lang="en-US" altLang="en-US" sz="1600" dirty="0"/>
              <a:t>, </a:t>
            </a:r>
            <a:r>
              <a:rPr lang="en-US" altLang="en-US" sz="1600" dirty="0" smtClean="0"/>
              <a:t>60</a:t>
            </a:r>
            <a:r>
              <a:rPr lang="en-US" altLang="en-US" sz="1600" dirty="0"/>
              <a:t>, </a:t>
            </a:r>
            <a:r>
              <a:rPr lang="en-US" altLang="en-US" sz="1600" dirty="0" smtClean="0"/>
              <a:t>10</a:t>
            </a:r>
            <a:r>
              <a:rPr lang="en-US" altLang="en-US" sz="1600" dirty="0"/>
              <a:t>, </a:t>
            </a:r>
            <a:r>
              <a:rPr lang="en-US" altLang="en-US" sz="1600" dirty="0" smtClean="0"/>
              <a:t>40</a:t>
            </a:r>
          </a:p>
          <a:p>
            <a:r>
              <a:rPr lang="en-US" altLang="en-US" sz="1600" dirty="0" smtClean="0"/>
              <a:t>10, 30, 20, 50, 60, 70, 40</a:t>
            </a:r>
          </a:p>
          <a:p>
            <a:r>
              <a:rPr lang="en-US" altLang="en-US" sz="1600" dirty="0" smtClean="0"/>
              <a:t>10, 20, 30, 50, 60, 70, 40</a:t>
            </a:r>
          </a:p>
          <a:p>
            <a:r>
              <a:rPr lang="en-US" altLang="en-US" sz="1600" dirty="0" smtClean="0"/>
              <a:t>10, 20, 30, 50, 60, 70, 40</a:t>
            </a:r>
          </a:p>
          <a:p>
            <a:r>
              <a:rPr lang="en-US" altLang="en-US" sz="1600" dirty="0" smtClean="0"/>
              <a:t>10, 20, 30, 40, 60, 70, 50</a:t>
            </a:r>
          </a:p>
          <a:p>
            <a:r>
              <a:rPr lang="en-US" altLang="en-US" sz="1600" dirty="0" smtClean="0"/>
              <a:t>10, 20, 30, 40, 50, 70, 60</a:t>
            </a:r>
          </a:p>
          <a:p>
            <a:r>
              <a:rPr lang="en-US" altLang="en-US" sz="1600" dirty="0" smtClean="0"/>
              <a:t>10, 20, 30, 40, 50, 60, 70</a:t>
            </a:r>
          </a:p>
          <a:p>
            <a:r>
              <a:rPr lang="en-US" altLang="en-US" sz="1600" dirty="0" smtClean="0"/>
              <a:t>                             </a:t>
            </a:r>
          </a:p>
          <a:p>
            <a:endParaRPr lang="en-US" altLang="en-US" sz="1600" dirty="0"/>
          </a:p>
          <a:p>
            <a:endParaRPr lang="en-US" altLang="en-US" sz="1600" dirty="0"/>
          </a:p>
          <a:p>
            <a:endParaRPr lang="en-US" altLang="en-US" sz="1600" dirty="0"/>
          </a:p>
        </p:txBody>
      </p:sp>
    </p:spTree>
    <p:extLst>
      <p:ext uri="{BB962C8B-B14F-4D97-AF65-F5344CB8AC3E}">
        <p14:creationId xmlns:p14="http://schemas.microsoft.com/office/powerpoint/2010/main" val="241386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674939" y="214313"/>
            <a:ext cx="7793037" cy="1054100"/>
          </a:xfrm>
        </p:spPr>
        <p:txBody>
          <a:bodyPr/>
          <a:lstStyle/>
          <a:p>
            <a:r>
              <a:rPr lang="en-US" altLang="en-US" smtClean="0"/>
              <a:t>Insertion Sort</a:t>
            </a:r>
          </a:p>
        </p:txBody>
      </p:sp>
      <p:sp>
        <p:nvSpPr>
          <p:cNvPr id="43011" name="Content Placeholder 2"/>
          <p:cNvSpPr>
            <a:spLocks noGrp="1"/>
          </p:cNvSpPr>
          <p:nvPr>
            <p:ph idx="1"/>
          </p:nvPr>
        </p:nvSpPr>
        <p:spPr>
          <a:xfrm>
            <a:off x="1847850" y="1412875"/>
            <a:ext cx="8631238" cy="4719638"/>
          </a:xfrm>
        </p:spPr>
        <p:txBody>
          <a:bodyPr>
            <a:normAutofit lnSpcReduction="10000"/>
          </a:bodyPr>
          <a:lstStyle/>
          <a:p>
            <a:r>
              <a:rPr lang="en-US" altLang="en-US" sz="2000"/>
              <a:t>Decrease and Conquer</a:t>
            </a:r>
          </a:p>
          <a:p>
            <a:r>
              <a:rPr lang="en-US" altLang="en-US" sz="2000"/>
              <a:t>Number of sub problems need to be solved.</a:t>
            </a:r>
          </a:p>
          <a:p>
            <a:r>
              <a:rPr lang="en-US" altLang="en-US" sz="2000"/>
              <a:t>Several sub problems that need to be solved.</a:t>
            </a:r>
          </a:p>
          <a:p>
            <a:r>
              <a:rPr lang="en-US" altLang="en-US" sz="2000"/>
              <a:t>One sub problem that needs to be solved.</a:t>
            </a:r>
          </a:p>
          <a:p>
            <a:endParaRPr lang="en-US" altLang="en-US" sz="2000"/>
          </a:p>
          <a:p>
            <a:r>
              <a:rPr lang="en-US" altLang="en-US" sz="2000"/>
              <a:t>Approaches:</a:t>
            </a:r>
          </a:p>
          <a:p>
            <a:r>
              <a:rPr lang="en-US" altLang="en-US" sz="2000"/>
              <a:t>Change an instance into one smaller instance of the problem.</a:t>
            </a:r>
          </a:p>
          <a:p>
            <a:r>
              <a:rPr lang="en-US" altLang="en-US" sz="2000"/>
              <a:t>Solve the smaller instance.</a:t>
            </a:r>
          </a:p>
          <a:p>
            <a:r>
              <a:rPr lang="en-US" altLang="en-US" sz="2000"/>
              <a:t>Convert the solution of the smaller instance into a solution for the larger instance.</a:t>
            </a:r>
          </a:p>
          <a:p>
            <a:endParaRPr lang="en-US" altLang="en-US" sz="2000"/>
          </a:p>
          <a:p>
            <a:r>
              <a:rPr lang="en-US" altLang="en-US" sz="2000"/>
              <a:t>Top down(recursive)</a:t>
            </a:r>
          </a:p>
          <a:p>
            <a:r>
              <a:rPr lang="en-US" altLang="en-US" sz="2000"/>
              <a:t>Bottom up (iterative and non recursive)</a:t>
            </a:r>
          </a:p>
          <a:p>
            <a:endParaRPr lang="en-US" altLang="en-US" sz="2000"/>
          </a:p>
        </p:txBody>
      </p:sp>
    </p:spTree>
    <p:extLst>
      <p:ext uri="{BB962C8B-B14F-4D97-AF65-F5344CB8AC3E}">
        <p14:creationId xmlns:p14="http://schemas.microsoft.com/office/powerpoint/2010/main" val="415685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847851" y="214314"/>
            <a:ext cx="8620125" cy="693737"/>
          </a:xfrm>
        </p:spPr>
        <p:txBody>
          <a:bodyPr/>
          <a:lstStyle/>
          <a:p>
            <a:r>
              <a:rPr lang="en-US" altLang="en-US" sz="3200" dirty="0">
                <a:latin typeface="Times New Roman" panose="02020603050405020304" pitchFamily="18" charset="0"/>
                <a:cs typeface="Times New Roman" panose="02020603050405020304" pitchFamily="18" charset="0"/>
              </a:rPr>
              <a:t>Insertion Sorting Algorithm</a:t>
            </a:r>
          </a:p>
        </p:txBody>
      </p:sp>
      <p:sp>
        <p:nvSpPr>
          <p:cNvPr id="44035" name="Content Placeholder 2"/>
          <p:cNvSpPr>
            <a:spLocks noGrp="1"/>
          </p:cNvSpPr>
          <p:nvPr>
            <p:ph idx="1"/>
          </p:nvPr>
        </p:nvSpPr>
        <p:spPr>
          <a:xfrm>
            <a:off x="301250" y="908051"/>
            <a:ext cx="3247168" cy="5080000"/>
          </a:xfrm>
        </p:spPr>
        <p:txBody>
          <a:bodyPr>
            <a:normAutofit/>
          </a:bodyPr>
          <a:lstStyle/>
          <a:p>
            <a:r>
              <a:rPr lang="en-US" altLang="en-US" sz="1800" dirty="0" smtClean="0">
                <a:latin typeface="Times New Roman" panose="02020603050405020304" pitchFamily="18" charset="0"/>
                <a:cs typeface="Times New Roman" panose="02020603050405020304" pitchFamily="18" charset="0"/>
              </a:rPr>
              <a:t>30, 10,  50,  20, 60, 40    </a:t>
            </a:r>
          </a:p>
          <a:p>
            <a:endParaRPr lang="en-US" altLang="en-US" sz="1800" dirty="0" smtClean="0">
              <a:latin typeface="Times New Roman" panose="02020603050405020304" pitchFamily="18" charset="0"/>
              <a:cs typeface="Times New Roman" panose="02020603050405020304" pitchFamily="18" charset="0"/>
            </a:endParaRPr>
          </a:p>
          <a:p>
            <a:r>
              <a:rPr lang="en-US" altLang="en-US" sz="1800" dirty="0" smtClean="0">
                <a:latin typeface="Times New Roman" panose="02020603050405020304" pitchFamily="18" charset="0"/>
                <a:cs typeface="Times New Roman" panose="02020603050405020304" pitchFamily="18" charset="0"/>
              </a:rPr>
              <a:t>30    10   50 20 60 40</a:t>
            </a:r>
          </a:p>
          <a:p>
            <a:r>
              <a:rPr lang="en-US" altLang="en-US" sz="1800" dirty="0" smtClean="0">
                <a:latin typeface="Times New Roman" panose="02020603050405020304" pitchFamily="18" charset="0"/>
                <a:cs typeface="Times New Roman" panose="02020603050405020304" pitchFamily="18" charset="0"/>
              </a:rPr>
              <a:t>10 30      50   20 60 40</a:t>
            </a:r>
          </a:p>
          <a:p>
            <a:r>
              <a:rPr lang="en-US" altLang="en-US" sz="1800" dirty="0" smtClean="0">
                <a:latin typeface="Times New Roman" panose="02020603050405020304" pitchFamily="18" charset="0"/>
                <a:cs typeface="Times New Roman" panose="02020603050405020304" pitchFamily="18" charset="0"/>
              </a:rPr>
              <a:t>10 30 50        20 60 40</a:t>
            </a:r>
          </a:p>
          <a:p>
            <a:r>
              <a:rPr lang="en-US" altLang="en-US" sz="1800" dirty="0" smtClean="0">
                <a:latin typeface="Times New Roman" panose="02020603050405020304" pitchFamily="18" charset="0"/>
                <a:cs typeface="Times New Roman" panose="02020603050405020304" pitchFamily="18" charset="0"/>
              </a:rPr>
              <a:t>10 20 30 50        60 40</a:t>
            </a:r>
          </a:p>
          <a:p>
            <a:r>
              <a:rPr lang="en-US" altLang="en-US" sz="1800" dirty="0" smtClean="0">
                <a:latin typeface="Times New Roman" panose="02020603050405020304" pitchFamily="18" charset="0"/>
                <a:cs typeface="Times New Roman" panose="02020603050405020304" pitchFamily="18" charset="0"/>
              </a:rPr>
              <a:t>10 20 30 50 60       40</a:t>
            </a:r>
          </a:p>
          <a:p>
            <a:r>
              <a:rPr lang="en-US" altLang="en-US" sz="1800" dirty="0" smtClean="0">
                <a:latin typeface="Times New Roman" panose="02020603050405020304" pitchFamily="18" charset="0"/>
                <a:cs typeface="Times New Roman" panose="02020603050405020304" pitchFamily="18" charset="0"/>
              </a:rPr>
              <a:t>10 20 30 40 50 60 </a:t>
            </a:r>
            <a:endParaRPr lang="en-US" altLang="en-US" sz="18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3698543" y="908052"/>
            <a:ext cx="8172615" cy="5765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smtClean="0">
                <a:latin typeface="Times New Roman" panose="02020603050405020304" pitchFamily="18" charset="0"/>
                <a:cs typeface="Times New Roman" panose="02020603050405020304" pitchFamily="18" charset="0"/>
              </a:rPr>
              <a:t>Algorithm </a:t>
            </a:r>
            <a:r>
              <a:rPr lang="en-US" altLang="en-US" sz="1800" dirty="0" err="1" smtClean="0">
                <a:latin typeface="Times New Roman" panose="02020603050405020304" pitchFamily="18" charset="0"/>
                <a:cs typeface="Times New Roman" panose="02020603050405020304" pitchFamily="18" charset="0"/>
              </a:rPr>
              <a:t>inser_sor</a:t>
            </a:r>
            <a:r>
              <a:rPr lang="en-US" altLang="en-US" sz="1800" dirty="0" smtClean="0">
                <a:latin typeface="Times New Roman" panose="02020603050405020304" pitchFamily="18" charset="0"/>
                <a:cs typeface="Times New Roman" panose="02020603050405020304" pitchFamily="18" charset="0"/>
              </a:rPr>
              <a:t>(A[0..n-1])</a:t>
            </a:r>
          </a:p>
          <a:p>
            <a:r>
              <a:rPr lang="en-US" altLang="en-US" sz="1800" dirty="0" smtClean="0">
                <a:latin typeface="Times New Roman" panose="02020603050405020304" pitchFamily="18" charset="0"/>
                <a:cs typeface="Times New Roman" panose="02020603050405020304" pitchFamily="18" charset="0"/>
              </a:rPr>
              <a:t>//problem description: sorting the element using insertion sort</a:t>
            </a:r>
          </a:p>
          <a:p>
            <a:r>
              <a:rPr lang="en-US" altLang="en-US" sz="1800" dirty="0" smtClean="0">
                <a:latin typeface="Times New Roman" panose="02020603050405020304" pitchFamily="18" charset="0"/>
                <a:cs typeface="Times New Roman" panose="02020603050405020304" pitchFamily="18" charset="0"/>
              </a:rPr>
              <a:t>//input: an array of n element.</a:t>
            </a:r>
          </a:p>
          <a:p>
            <a:r>
              <a:rPr lang="en-US" altLang="en-US" sz="1800" dirty="0" smtClean="0">
                <a:latin typeface="Times New Roman" panose="02020603050405020304" pitchFamily="18" charset="0"/>
                <a:cs typeface="Times New Roman" panose="02020603050405020304" pitchFamily="18" charset="0"/>
              </a:rPr>
              <a:t>//output: sorted array in ascending order</a:t>
            </a:r>
          </a:p>
          <a:p>
            <a:r>
              <a:rPr lang="en-US" altLang="en-US" sz="1800" dirty="0" smtClean="0">
                <a:latin typeface="Times New Roman" panose="02020603050405020304" pitchFamily="18" charset="0"/>
                <a:cs typeface="Times New Roman" panose="02020603050405020304" pitchFamily="18" charset="0"/>
              </a:rPr>
              <a:t>for </a:t>
            </a:r>
            <a:r>
              <a:rPr lang="en-US" altLang="en-US" sz="1800" dirty="0" err="1" smtClean="0">
                <a:latin typeface="Times New Roman" panose="02020603050405020304" pitchFamily="18" charset="0"/>
                <a:cs typeface="Times New Roman" panose="02020603050405020304" pitchFamily="18" charset="0"/>
              </a:rPr>
              <a:t>i</a:t>
            </a:r>
            <a:r>
              <a:rPr lang="en-US" altLang="en-US" sz="1800" dirty="0" smtClean="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 1 to n-1 do</a:t>
            </a:r>
          </a:p>
          <a:p>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temp  A[</a:t>
            </a:r>
            <a:r>
              <a:rPr lang="en-US" alt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    // mark A[</a:t>
            </a:r>
            <a:r>
              <a:rPr lang="en-US" alt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1800" dirty="0" err="1" smtClean="0">
                <a:latin typeface="Times New Roman" panose="02020603050405020304" pitchFamily="18" charset="0"/>
                <a:cs typeface="Times New Roman" panose="02020603050405020304" pitchFamily="18" charset="0"/>
                <a:sym typeface="Wingdings" panose="05000000000000000000" pitchFamily="2" charset="2"/>
              </a:rPr>
              <a:t>th</a:t>
            </a:r>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 element</a:t>
            </a:r>
          </a:p>
          <a:p>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j  i-1</a:t>
            </a:r>
          </a:p>
          <a:p>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While (j &gt;=0) AND (temp &lt; A[j]) do</a:t>
            </a:r>
          </a:p>
          <a:p>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 // comparing all the previous elements of A[</a:t>
            </a:r>
            <a:r>
              <a:rPr lang="en-US" alt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 with A[</a:t>
            </a:r>
            <a:r>
              <a:rPr lang="en-US" alt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 If any greater element is found then insert it at proper position</a:t>
            </a:r>
          </a:p>
          <a:p>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A[j+1]  A[j]</a:t>
            </a:r>
          </a:p>
          <a:p>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j  j-1</a:t>
            </a:r>
            <a:endParaRPr lang="en-US" altLang="en-US" sz="1800" dirty="0">
              <a:latin typeface="Times New Roman" panose="02020603050405020304" pitchFamily="18" charset="0"/>
              <a:cs typeface="Times New Roman" panose="02020603050405020304" pitchFamily="18" charset="0"/>
              <a:sym typeface="Wingdings" panose="05000000000000000000" pitchFamily="2" charset="2"/>
            </a:endParaRPr>
          </a:p>
          <a:p>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A[j+1]  temp    // copy A[</a:t>
            </a:r>
            <a:r>
              <a:rPr lang="en-US" alt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 element at A[j+1}</a:t>
            </a:r>
            <a:endParaRPr lang="en-US" altLang="en-US" sz="1800" dirty="0">
              <a:latin typeface="Times New Roman" panose="02020603050405020304" pitchFamily="18" charset="0"/>
              <a:cs typeface="Times New Roman" panose="02020603050405020304" pitchFamily="18" charset="0"/>
              <a:sym typeface="Wingdings" panose="05000000000000000000" pitchFamily="2" charset="2"/>
            </a:endParaRPr>
          </a:p>
          <a:p>
            <a:r>
              <a:rPr lang="en-US" altLang="en-US" sz="18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48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067" y="254000"/>
            <a:ext cx="11650133" cy="6299200"/>
          </a:xfrm>
        </p:spPr>
        <p:txBody>
          <a:bodyPr>
            <a:normAutofit/>
          </a:bodyPr>
          <a:lstStyle/>
          <a:p>
            <a:r>
              <a:rPr lang="en-US" sz="1800" dirty="0" smtClean="0">
                <a:latin typeface="Times New Roman" panose="02020603050405020304" pitchFamily="18" charset="0"/>
                <a:cs typeface="Times New Roman" panose="02020603050405020304" pitchFamily="18" charset="0"/>
              </a:rPr>
              <a:t>Radix sort</a:t>
            </a:r>
          </a:p>
          <a:p>
            <a:r>
              <a:rPr lang="en-US" sz="1800" dirty="0" smtClean="0">
                <a:latin typeface="Times New Roman" panose="02020603050405020304" pitchFamily="18" charset="0"/>
                <a:cs typeface="Times New Roman" panose="02020603050405020304" pitchFamily="18" charset="0"/>
              </a:rPr>
              <a:t>Which is based on the values of individual digits of numbers to be sorted.</a:t>
            </a:r>
          </a:p>
          <a:p>
            <a:r>
              <a:rPr lang="en-US" sz="1800" dirty="0" smtClean="0">
                <a:latin typeface="Times New Roman" panose="02020603050405020304" pitchFamily="18" charset="0"/>
                <a:cs typeface="Times New Roman" panose="02020603050405020304" pitchFamily="18" charset="0"/>
              </a:rPr>
              <a:t>3 digit decimal number, 673.</a:t>
            </a:r>
          </a:p>
          <a:p>
            <a:r>
              <a:rPr lang="en-US" sz="1800" dirty="0" smtClean="0">
                <a:latin typeface="Times New Roman" panose="02020603050405020304" pitchFamily="18" charset="0"/>
                <a:cs typeface="Times New Roman" panose="02020603050405020304" pitchFamily="18" charset="0"/>
              </a:rPr>
              <a:t>The most significant digit of this number (</a:t>
            </a:r>
            <a:r>
              <a:rPr lang="en-US" sz="1800" dirty="0" err="1" smtClean="0">
                <a:latin typeface="Times New Roman" panose="02020603050405020304" pitchFamily="18" charset="0"/>
                <a:cs typeface="Times New Roman" panose="02020603050405020304" pitchFamily="18" charset="0"/>
              </a:rPr>
              <a:t>i.e</a:t>
            </a:r>
            <a:r>
              <a:rPr lang="en-US" sz="1800" dirty="0" smtClean="0">
                <a:latin typeface="Times New Roman" panose="02020603050405020304" pitchFamily="18" charset="0"/>
                <a:cs typeface="Times New Roman" panose="02020603050405020304" pitchFamily="18" charset="0"/>
              </a:rPr>
              <a:t> 6) hundred position, next 7 is in tens and next number 3 least significant digit.</a:t>
            </a:r>
          </a:p>
          <a:p>
            <a:r>
              <a:rPr lang="en-US" sz="1800" dirty="0" smtClean="0">
                <a:latin typeface="Times New Roman" panose="02020603050405020304" pitchFamily="18" charset="0"/>
                <a:cs typeface="Times New Roman" panose="02020603050405020304" pitchFamily="18" charset="0"/>
              </a:rPr>
              <a:t>673 573                  02 21 33 42                    21 02 33 42                                         02 21 33 42</a:t>
            </a:r>
          </a:p>
          <a:p>
            <a:r>
              <a:rPr lang="en-US" sz="1800" dirty="0" smtClean="0">
                <a:latin typeface="Times New Roman" panose="02020603050405020304" pitchFamily="18" charset="0"/>
                <a:cs typeface="Times New Roman" panose="02020603050405020304" pitchFamily="18" charset="0"/>
              </a:rPr>
              <a:t>36 72 43 21 47 12 67 55                  </a:t>
            </a:r>
            <a:r>
              <a:rPr lang="en-US" sz="1800" dirty="0" smtClean="0">
                <a:solidFill>
                  <a:srgbClr val="FF0000"/>
                </a:solidFill>
                <a:latin typeface="Times New Roman" panose="02020603050405020304" pitchFamily="18" charset="0"/>
                <a:cs typeface="Times New Roman" panose="02020603050405020304" pitchFamily="18" charset="0"/>
              </a:rPr>
              <a:t>21 72 12 43 55 36 47 67                                 </a:t>
            </a:r>
            <a:r>
              <a:rPr lang="en-US" sz="1800" b="1" dirty="0" smtClean="0">
                <a:solidFill>
                  <a:srgbClr val="002060"/>
                </a:solidFill>
                <a:latin typeface="Times New Roman" panose="02020603050405020304" pitchFamily="18" charset="0"/>
                <a:cs typeface="Times New Roman" panose="02020603050405020304" pitchFamily="18" charset="0"/>
              </a:rPr>
              <a:t>12 21 36 43 47 55 67 72              </a:t>
            </a:r>
            <a:endParaRPr lang="en-US" sz="18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7763694"/>
              </p:ext>
            </p:extLst>
          </p:nvPr>
        </p:nvGraphicFramePr>
        <p:xfrm>
          <a:off x="476157" y="2844800"/>
          <a:ext cx="8127999" cy="3708400"/>
        </p:xfrm>
        <a:graphic>
          <a:graphicData uri="http://schemas.openxmlformats.org/drawingml/2006/table">
            <a:tbl>
              <a:tblPr firstRow="1" bandRow="1">
                <a:tableStyleId>{5C22544A-7EE6-4342-B048-85BDC9FD1C3A}</a:tableStyleId>
              </a:tblPr>
              <a:tblGrid>
                <a:gridCol w="903111"/>
                <a:gridCol w="903111"/>
                <a:gridCol w="903111"/>
                <a:gridCol w="903111"/>
                <a:gridCol w="903111"/>
                <a:gridCol w="903111"/>
                <a:gridCol w="903111"/>
                <a:gridCol w="903111"/>
                <a:gridCol w="903111"/>
              </a:tblGrid>
              <a:tr h="370840">
                <a:tc>
                  <a:txBody>
                    <a:bodyPr/>
                    <a:lstStyle/>
                    <a:p>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r h="370840">
                <a:tc>
                  <a:txBody>
                    <a:bodyPr/>
                    <a:lstStyle/>
                    <a:p>
                      <a:r>
                        <a:rPr lang="en-US" dirty="0" smtClean="0"/>
                        <a:t>0</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21</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smtClean="0"/>
                        <a:t>72</a:t>
                      </a:r>
                      <a:endParaRPr lang="en-US" dirty="0"/>
                    </a:p>
                  </a:txBody>
                  <a:tcPr/>
                </a:tc>
              </a:tr>
              <a:tr h="370840">
                <a:tc>
                  <a:txBody>
                    <a:bodyPr/>
                    <a:lstStyle/>
                    <a:p>
                      <a:r>
                        <a:rPr lang="en-US" dirty="0" smtClean="0"/>
                        <a:t>2</a:t>
                      </a:r>
                      <a:endParaRPr lang="en-US" dirty="0"/>
                    </a:p>
                  </a:txBody>
                  <a:tcPr/>
                </a:tc>
                <a:tc>
                  <a:txBody>
                    <a:bodyPr/>
                    <a:lstStyle/>
                    <a:p>
                      <a:endParaRPr lang="en-US"/>
                    </a:p>
                  </a:txBody>
                  <a:tcPr/>
                </a:tc>
                <a:tc>
                  <a:txBody>
                    <a:bodyPr/>
                    <a:lstStyle/>
                    <a:p>
                      <a:r>
                        <a:rPr lang="en-US" dirty="0" smtClean="0"/>
                        <a:t>12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43</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55</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r>
                        <a:rPr lang="en-US" dirty="0" smtClean="0"/>
                        <a:t>36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r>
                        <a:rPr lang="en-US" dirty="0" smtClean="0"/>
                        <a:t>47</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7</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smtClean="0"/>
                        <a:t>67</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86035883"/>
              </p:ext>
            </p:extLst>
          </p:nvPr>
        </p:nvGraphicFramePr>
        <p:xfrm>
          <a:off x="8801289" y="4131606"/>
          <a:ext cx="2922138" cy="2225040"/>
        </p:xfrm>
        <a:graphic>
          <a:graphicData uri="http://schemas.openxmlformats.org/drawingml/2006/table">
            <a:tbl>
              <a:tblPr firstRow="1" bandRow="1">
                <a:tableStyleId>{5C22544A-7EE6-4342-B048-85BDC9FD1C3A}</a:tableStyleId>
              </a:tblPr>
              <a:tblGrid>
                <a:gridCol w="974046"/>
                <a:gridCol w="974046"/>
                <a:gridCol w="974046"/>
              </a:tblGrid>
              <a:tr h="370840">
                <a:tc>
                  <a:txBody>
                    <a:bodyPr/>
                    <a:lstStyle/>
                    <a:p>
                      <a:endParaRPr lang="en-US" dirty="0"/>
                    </a:p>
                  </a:txBody>
                  <a:tcPr/>
                </a:tc>
                <a:tc>
                  <a:txBody>
                    <a:bodyPr/>
                    <a:lstStyle/>
                    <a:p>
                      <a:r>
                        <a:rPr lang="en-US" dirty="0" smtClean="0"/>
                        <a:t>Front</a:t>
                      </a:r>
                      <a:endParaRPr lang="en-US" dirty="0"/>
                    </a:p>
                  </a:txBody>
                  <a:tcPr/>
                </a:tc>
                <a:tc>
                  <a:txBody>
                    <a:bodyPr/>
                    <a:lstStyle/>
                    <a:p>
                      <a:r>
                        <a:rPr lang="en-US" dirty="0" smtClean="0"/>
                        <a:t>rear</a:t>
                      </a:r>
                      <a:endParaRPr lang="en-US" dirty="0"/>
                    </a:p>
                  </a:txBody>
                  <a:tcPr/>
                </a:tc>
              </a:tr>
              <a:tr h="370840">
                <a:tc>
                  <a:txBody>
                    <a:bodyPr/>
                    <a:lstStyle/>
                    <a:p>
                      <a:r>
                        <a:rPr lang="en-US" dirty="0" smtClean="0"/>
                        <a:t>0</a:t>
                      </a:r>
                      <a:endParaRPr lang="en-US" dirty="0"/>
                    </a:p>
                  </a:txBody>
                  <a:tcPr/>
                </a:tc>
                <a:tc>
                  <a:txBody>
                    <a:bodyPr/>
                    <a:lstStyle/>
                    <a:p>
                      <a:r>
                        <a:rPr lang="en-US" dirty="0" smtClean="0"/>
                        <a:t>02</a:t>
                      </a:r>
                      <a:endParaRPr lang="en-US" dirty="0"/>
                    </a:p>
                  </a:txBody>
                  <a:tcPr/>
                </a:tc>
                <a:tc>
                  <a:txBody>
                    <a:bodyPr/>
                    <a:lstStyle/>
                    <a:p>
                      <a:r>
                        <a:rPr lang="en-US" dirty="0" smtClean="0"/>
                        <a:t>22</a:t>
                      </a:r>
                      <a:endParaRPr lang="en-US" dirty="0"/>
                    </a:p>
                  </a:txBody>
                  <a:tcPr/>
                </a:tc>
              </a:tr>
              <a:tr h="370840">
                <a:tc>
                  <a:txBody>
                    <a:bodyPr/>
                    <a:lstStyle/>
                    <a:p>
                      <a:r>
                        <a:rPr lang="en-US" dirty="0" smtClean="0"/>
                        <a:t>1</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r>
                        <a:rPr lang="en-US" dirty="0" smtClean="0"/>
                        <a:t>21</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r>
                        <a:rPr lang="en-US" dirty="0" smtClean="0"/>
                        <a:t>33</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r>
                        <a:rPr lang="en-US" dirty="0" smtClean="0"/>
                        <a:t>42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358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423081"/>
            <a:ext cx="4380932" cy="5753882"/>
          </a:xfrm>
        </p:spPr>
        <p:txBody>
          <a:bodyPr>
            <a:normAutofit/>
          </a:bodyPr>
          <a:lstStyle/>
          <a:p>
            <a:r>
              <a:rPr lang="en-US" sz="1800" dirty="0" err="1" smtClean="0">
                <a:latin typeface="Times New Roman" panose="02020603050405020304" pitchFamily="18" charset="0"/>
                <a:cs typeface="Times New Roman" panose="02020603050405020304" pitchFamily="18" charset="0"/>
              </a:rPr>
              <a:t>Struct</a:t>
            </a:r>
            <a:r>
              <a:rPr lang="en-US" sz="1800" dirty="0" smtClean="0">
                <a:latin typeface="Times New Roman" panose="02020603050405020304" pitchFamily="18" charset="0"/>
                <a:cs typeface="Times New Roman" panose="02020603050405020304" pitchFamily="18" charset="0"/>
              </a:rPr>
              <a:t> node{</a:t>
            </a:r>
          </a:p>
          <a:p>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num</a:t>
            </a:r>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link;</a:t>
            </a:r>
          </a:p>
          <a:p>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Struct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[max]</a:t>
            </a:r>
          </a:p>
          <a:p>
            <a:r>
              <a:rPr lang="en-US" sz="1800" dirty="0" err="1" smtClean="0">
                <a:latin typeface="Times New Roman" panose="02020603050405020304" pitchFamily="18" charset="0"/>
                <a:cs typeface="Times New Roman" panose="02020603050405020304" pitchFamily="18" charset="0"/>
              </a:rPr>
              <a:t>Radix_sort</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a[], </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maxsixe</a:t>
            </a:r>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I,j,k,key,pos</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qpos</a:t>
            </a:r>
            <a:r>
              <a:rPr lang="en-US" sz="1800" dirty="0" smtClean="0">
                <a:latin typeface="Times New Roman" panose="02020603050405020304" pitchFamily="18" charset="0"/>
                <a:cs typeface="Times New Roman" panose="02020603050405020304" pitchFamily="18" charset="0"/>
              </a:rPr>
              <a:t>, start, dig, dg, </a:t>
            </a:r>
            <a:r>
              <a:rPr lang="en-US" sz="1800" dirty="0" err="1" smtClean="0">
                <a:latin typeface="Times New Roman" panose="02020603050405020304" pitchFamily="18" charset="0"/>
                <a:cs typeface="Times New Roman" panose="02020603050405020304" pitchFamily="18" charset="0"/>
              </a:rPr>
              <a:t>pval</a:t>
            </a:r>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front[10], rear[10]</a:t>
            </a: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Initialize the list</a:t>
            </a:r>
          </a:p>
          <a:p>
            <a:r>
              <a:rPr lang="en-US" sz="1800" dirty="0" smtClean="0">
                <a:latin typeface="Times New Roman" panose="02020603050405020304" pitchFamily="18" charset="0"/>
                <a:cs typeface="Times New Roman" panose="02020603050405020304" pitchFamily="18" charset="0"/>
              </a:rPr>
              <a:t>For(j=0;j&lt;maxsize-1;j++){</a:t>
            </a:r>
          </a:p>
          <a:p>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[j].</a:t>
            </a:r>
            <a:r>
              <a:rPr lang="en-US" sz="1800" dirty="0" err="1" smtClean="0">
                <a:latin typeface="Times New Roman" panose="02020603050405020304" pitchFamily="18" charset="0"/>
                <a:cs typeface="Times New Roman" panose="02020603050405020304" pitchFamily="18" charset="0"/>
              </a:rPr>
              <a:t>num</a:t>
            </a:r>
            <a:r>
              <a:rPr lang="en-US" sz="1800" dirty="0" smtClean="0">
                <a:latin typeface="Times New Roman" panose="02020603050405020304" pitchFamily="18" charset="0"/>
                <a:cs typeface="Times New Roman" panose="02020603050405020304" pitchFamily="18" charset="0"/>
              </a:rPr>
              <a:t> = a[j];</a:t>
            </a:r>
          </a:p>
          <a:p>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[j].link=j+1}</a:t>
            </a:r>
          </a:p>
          <a:p>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[maxsize-1].</a:t>
            </a:r>
            <a:r>
              <a:rPr lang="en-US" sz="1800" dirty="0" err="1" smtClean="0">
                <a:latin typeface="Times New Roman" panose="02020603050405020304" pitchFamily="18" charset="0"/>
                <a:cs typeface="Times New Roman" panose="02020603050405020304" pitchFamily="18" charset="0"/>
              </a:rPr>
              <a:t>num</a:t>
            </a:r>
            <a:r>
              <a:rPr lang="en-US" sz="1800" dirty="0" smtClean="0">
                <a:latin typeface="Times New Roman" panose="02020603050405020304" pitchFamily="18" charset="0"/>
                <a:cs typeface="Times New Roman" panose="02020603050405020304" pitchFamily="18" charset="0"/>
              </a:rPr>
              <a:t> = a[maxsize-1]</a:t>
            </a:r>
          </a:p>
          <a:p>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[maxsize-1].link=-1</a:t>
            </a:r>
          </a:p>
          <a:p>
            <a:endParaRPr lang="en-US" sz="1800" dirty="0" smtClean="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4574276" y="409434"/>
            <a:ext cx="4380932" cy="57538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latin typeface="Times New Roman" panose="02020603050405020304" pitchFamily="18" charset="0"/>
                <a:cs typeface="Times New Roman" panose="02020603050405020304" pitchFamily="18" charset="0"/>
              </a:rPr>
              <a:t>Start=0;   // head of the list</a:t>
            </a:r>
          </a:p>
          <a:p>
            <a:r>
              <a:rPr lang="en-US" sz="1800" dirty="0" smtClean="0">
                <a:latin typeface="Times New Roman" panose="02020603050405020304" pitchFamily="18" charset="0"/>
                <a:cs typeface="Times New Roman" panose="02020603050405020304" pitchFamily="18" charset="0"/>
              </a:rPr>
              <a:t>For(dig=1;dig&lt;4;dig++){   </a:t>
            </a:r>
          </a:p>
          <a:p>
            <a:r>
              <a:rPr lang="en-US" sz="1800" dirty="0" smtClean="0">
                <a:latin typeface="Times New Roman" panose="02020603050405020304" pitchFamily="18" charset="0"/>
                <a:cs typeface="Times New Roman" panose="02020603050405020304" pitchFamily="18" charset="0"/>
              </a:rPr>
              <a:t>For(k=0;k&lt;10;k++){</a:t>
            </a:r>
          </a:p>
          <a:p>
            <a:r>
              <a:rPr lang="en-US" sz="1800" dirty="0" smtClean="0">
                <a:latin typeface="Times New Roman" panose="02020603050405020304" pitchFamily="18" charset="0"/>
                <a:cs typeface="Times New Roman" panose="02020603050405020304" pitchFamily="18" charset="0"/>
              </a:rPr>
              <a:t>Front[k]=-1 //initialization of queue</a:t>
            </a:r>
          </a:p>
          <a:p>
            <a:r>
              <a:rPr lang="en-US" sz="1800" dirty="0" smtClean="0">
                <a:latin typeface="Times New Roman" panose="02020603050405020304" pitchFamily="18" charset="0"/>
                <a:cs typeface="Times New Roman" panose="02020603050405020304" pitchFamily="18" charset="0"/>
              </a:rPr>
              <a:t>Rear[k]=-1}</a:t>
            </a:r>
          </a:p>
          <a:p>
            <a:r>
              <a:rPr lang="en-US" sz="1800" dirty="0" smtClean="0">
                <a:latin typeface="Times New Roman" panose="02020603050405020304" pitchFamily="18" charset="0"/>
                <a:cs typeface="Times New Roman" panose="02020603050405020304" pitchFamily="18" charset="0"/>
              </a:rPr>
              <a:t>While(start!=-1){</a:t>
            </a:r>
          </a:p>
          <a:p>
            <a:r>
              <a:rPr lang="en-US" sz="1800" dirty="0" err="1" smtClean="0">
                <a:latin typeface="Times New Roman" panose="02020603050405020304" pitchFamily="18" charset="0"/>
                <a:cs typeface="Times New Roman" panose="02020603050405020304" pitchFamily="18" charset="0"/>
              </a:rPr>
              <a:t>Pos</a:t>
            </a:r>
            <a:r>
              <a:rPr lang="en-US" sz="1800" dirty="0" smtClean="0">
                <a:latin typeface="Times New Roman" panose="02020603050405020304" pitchFamily="18" charset="0"/>
                <a:cs typeface="Times New Roman" panose="02020603050405020304" pitchFamily="18" charset="0"/>
              </a:rPr>
              <a:t>=start</a:t>
            </a:r>
          </a:p>
          <a:p>
            <a:r>
              <a:rPr lang="en-US" sz="1800" dirty="0" smtClean="0">
                <a:latin typeface="Times New Roman" panose="02020603050405020304" pitchFamily="18" charset="0"/>
                <a:cs typeface="Times New Roman" panose="02020603050405020304" pitchFamily="18" charset="0"/>
              </a:rPr>
              <a:t>Start=</a:t>
            </a:r>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[start].link</a:t>
            </a:r>
          </a:p>
          <a:p>
            <a:r>
              <a:rPr lang="en-US" sz="1800" dirty="0" err="1" smtClean="0">
                <a:latin typeface="Times New Roman" panose="02020603050405020304" pitchFamily="18" charset="0"/>
                <a:cs typeface="Times New Roman" panose="02020603050405020304" pitchFamily="18" charset="0"/>
              </a:rPr>
              <a:t>Ky</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pos</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num</a:t>
            </a:r>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Pval</a:t>
            </a:r>
            <a:r>
              <a:rPr lang="en-US" sz="1800" dirty="0" smtClean="0">
                <a:latin typeface="Times New Roman" panose="02020603050405020304" pitchFamily="18" charset="0"/>
                <a:cs typeface="Times New Roman" panose="02020603050405020304" pitchFamily="18" charset="0"/>
              </a:rPr>
              <a:t>=pow(10,dig-1);</a:t>
            </a:r>
          </a:p>
          <a:p>
            <a:r>
              <a:rPr lang="en-US" sz="1800" dirty="0" smtClean="0">
                <a:latin typeface="Times New Roman" panose="02020603050405020304" pitchFamily="18" charset="0"/>
                <a:cs typeface="Times New Roman" panose="02020603050405020304" pitchFamily="18" charset="0"/>
              </a:rPr>
              <a:t>Dg=(key/</a:t>
            </a:r>
            <a:r>
              <a:rPr lang="en-US" sz="1800" dirty="0" err="1" smtClean="0">
                <a:latin typeface="Times New Roman" panose="02020603050405020304" pitchFamily="18" charset="0"/>
                <a:cs typeface="Times New Roman" panose="02020603050405020304" pitchFamily="18" charset="0"/>
              </a:rPr>
              <a:t>pval</a:t>
            </a:r>
            <a:r>
              <a:rPr lang="en-US" sz="1800" dirty="0" smtClean="0">
                <a:latin typeface="Times New Roman" panose="02020603050405020304" pitchFamily="18" charset="0"/>
                <a:cs typeface="Times New Roman" panose="02020603050405020304" pitchFamily="18" charset="0"/>
              </a:rPr>
              <a:t>)%10</a:t>
            </a:r>
          </a:p>
          <a:p>
            <a:r>
              <a:rPr lang="en-US" sz="1800" dirty="0" err="1" smtClean="0">
                <a:latin typeface="Times New Roman" panose="02020603050405020304" pitchFamily="18" charset="0"/>
                <a:cs typeface="Times New Roman" panose="02020603050405020304" pitchFamily="18" charset="0"/>
              </a:rPr>
              <a:t>Qpos</a:t>
            </a:r>
            <a:r>
              <a:rPr lang="en-US" sz="1800" dirty="0" smtClean="0">
                <a:latin typeface="Times New Roman" panose="02020603050405020304" pitchFamily="18" charset="0"/>
                <a:cs typeface="Times New Roman" panose="02020603050405020304" pitchFamily="18" charset="0"/>
              </a:rPr>
              <a:t>=rear[dg]</a:t>
            </a:r>
          </a:p>
          <a:p>
            <a:r>
              <a:rPr lang="en-US" sz="1800" dirty="0" smtClean="0">
                <a:latin typeface="Times New Roman" panose="02020603050405020304" pitchFamily="18" charset="0"/>
                <a:cs typeface="Times New Roman" panose="02020603050405020304" pitchFamily="18" charset="0"/>
              </a:rPr>
              <a:t>If(</a:t>
            </a:r>
            <a:r>
              <a:rPr lang="en-US" sz="1800" dirty="0" err="1" smtClean="0">
                <a:latin typeface="Times New Roman" panose="02020603050405020304" pitchFamily="18" charset="0"/>
                <a:cs typeface="Times New Roman" panose="02020603050405020304" pitchFamily="18" charset="0"/>
              </a:rPr>
              <a:t>qpos</a:t>
            </a:r>
            <a:r>
              <a:rPr lang="en-US" sz="1800" dirty="0" smtClean="0">
                <a:latin typeface="Times New Roman" panose="02020603050405020304" pitchFamily="18" charset="0"/>
                <a:cs typeface="Times New Roman" panose="02020603050405020304" pitchFamily="18" charset="0"/>
              </a:rPr>
              <a:t> == -1)</a:t>
            </a:r>
          </a:p>
          <a:p>
            <a:r>
              <a:rPr lang="en-US" sz="1800" dirty="0" smtClean="0">
                <a:latin typeface="Times New Roman" panose="02020603050405020304" pitchFamily="18" charset="0"/>
                <a:cs typeface="Times New Roman" panose="02020603050405020304" pitchFamily="18" charset="0"/>
              </a:rPr>
              <a:t>Front[dg]=</a:t>
            </a:r>
            <a:r>
              <a:rPr lang="en-US" sz="1800" dirty="0" err="1" smtClean="0">
                <a:latin typeface="Times New Roman" panose="02020603050405020304" pitchFamily="18" charset="0"/>
                <a:cs typeface="Times New Roman" panose="02020603050405020304" pitchFamily="18" charset="0"/>
              </a:rPr>
              <a:t>pos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Else</a:t>
            </a:r>
          </a:p>
          <a:p>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qpos</a:t>
            </a:r>
            <a:r>
              <a:rPr lang="en-US" sz="1800" dirty="0" smtClean="0">
                <a:latin typeface="Times New Roman" panose="02020603050405020304" pitchFamily="18" charset="0"/>
                <a:cs typeface="Times New Roman" panose="02020603050405020304" pitchFamily="18" charset="0"/>
              </a:rPr>
              <a:t>].link = </a:t>
            </a:r>
            <a:r>
              <a:rPr lang="en-US" sz="1800" dirty="0" err="1" smtClean="0">
                <a:latin typeface="Times New Roman" panose="02020603050405020304" pitchFamily="18" charset="0"/>
                <a:cs typeface="Times New Roman" panose="02020603050405020304" pitchFamily="18" charset="0"/>
              </a:rPr>
              <a:t>pos</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Rear[dg] = </a:t>
            </a:r>
            <a:r>
              <a:rPr lang="en-US" sz="1800" dirty="0" err="1" smtClean="0">
                <a:latin typeface="Times New Roman" panose="02020603050405020304" pitchFamily="18" charset="0"/>
                <a:cs typeface="Times New Roman" panose="02020603050405020304" pitchFamily="18" charset="0"/>
              </a:rPr>
              <a:t>pos</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8247799" y="409434"/>
            <a:ext cx="4380932" cy="575388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latin typeface="Times New Roman" panose="02020603050405020304" pitchFamily="18" charset="0"/>
                <a:cs typeface="Times New Roman" panose="02020603050405020304" pitchFamily="18" charset="0"/>
              </a:rPr>
              <a:t>// combining the elements into a single list</a:t>
            </a:r>
          </a:p>
          <a:p>
            <a:r>
              <a:rPr lang="en-US" sz="1800" dirty="0" smtClean="0">
                <a:latin typeface="Times New Roman" panose="02020603050405020304" pitchFamily="18" charset="0"/>
                <a:cs typeface="Times New Roman" panose="02020603050405020304" pitchFamily="18" charset="0"/>
              </a:rPr>
              <a:t>For(</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=0;i&lt;10 &amp;&amp; front[</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]==-1;i++){</a:t>
            </a:r>
          </a:p>
          <a:p>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Start=front[</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While(</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&lt;=9){ link the remaining queues</a:t>
            </a:r>
          </a:p>
          <a:p>
            <a:r>
              <a:rPr lang="en-US" sz="1800" dirty="0" smtClean="0">
                <a:latin typeface="Times New Roman" panose="02020603050405020304" pitchFamily="18" charset="0"/>
                <a:cs typeface="Times New Roman" panose="02020603050405020304" pitchFamily="18" charset="0"/>
              </a:rPr>
              <a:t>For(j=i+1;j&lt;10 &amp;&amp; front[j]==-1;j++){</a:t>
            </a:r>
          </a:p>
          <a:p>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If(j&lt;=9){</a:t>
            </a:r>
          </a:p>
          <a:p>
            <a:r>
              <a:rPr lang="en-US" sz="1800" dirty="0" err="1" smtClean="0">
                <a:latin typeface="Times New Roman" panose="02020603050405020304" pitchFamily="18" charset="0"/>
                <a:cs typeface="Times New Roman" panose="02020603050405020304" pitchFamily="18" charset="0"/>
              </a:rPr>
              <a:t>Pos</a:t>
            </a:r>
            <a:r>
              <a:rPr lang="en-US" sz="1800" dirty="0" smtClean="0">
                <a:latin typeface="Times New Roman" panose="02020603050405020304" pitchFamily="18" charset="0"/>
                <a:cs typeface="Times New Roman" panose="02020603050405020304" pitchFamily="18" charset="0"/>
              </a:rPr>
              <a:t>=j}</a:t>
            </a:r>
          </a:p>
          <a:p>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[rear]].link=front[j]</a:t>
            </a:r>
          </a:p>
          <a:p>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=j</a:t>
            </a:r>
          </a:p>
          <a:p>
            <a:r>
              <a:rPr lang="en-US" sz="1800" dirty="0" smtClean="0">
                <a:latin typeface="Times New Roman" panose="02020603050405020304" pitchFamily="18" charset="0"/>
                <a:cs typeface="Times New Roman" panose="02020603050405020304" pitchFamily="18" charset="0"/>
              </a:rPr>
              <a:t>}</a:t>
            </a:r>
          </a:p>
          <a:p>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[rear[</a:t>
            </a:r>
            <a:r>
              <a:rPr lang="en-US" sz="1800" dirty="0" err="1" smtClean="0">
                <a:latin typeface="Times New Roman" panose="02020603050405020304" pitchFamily="18" charset="0"/>
                <a:cs typeface="Times New Roman" panose="02020603050405020304" pitchFamily="18" charset="0"/>
              </a:rPr>
              <a:t>pos</a:t>
            </a:r>
            <a:r>
              <a:rPr lang="en-US" sz="1800" dirty="0" smtClean="0">
                <a:latin typeface="Times New Roman" panose="02020603050405020304" pitchFamily="18" charset="0"/>
                <a:cs typeface="Times New Roman" panose="02020603050405020304" pitchFamily="18" charset="0"/>
              </a:rPr>
              <a:t>]].link=-1;}</a:t>
            </a:r>
          </a:p>
          <a:p>
            <a:r>
              <a:rPr lang="en-US" sz="1800" dirty="0" smtClean="0">
                <a:latin typeface="Times New Roman" panose="02020603050405020304" pitchFamily="18" charset="0"/>
                <a:cs typeface="Times New Roman" panose="02020603050405020304" pitchFamily="18" charset="0"/>
              </a:rPr>
              <a:t>// copying into the original table</a:t>
            </a:r>
          </a:p>
          <a:p>
            <a:r>
              <a:rPr lang="en-US" sz="1800" dirty="0" smtClean="0">
                <a:latin typeface="Times New Roman" panose="02020603050405020304" pitchFamily="18" charset="0"/>
                <a:cs typeface="Times New Roman" panose="02020603050405020304" pitchFamily="18" charset="0"/>
              </a:rPr>
              <a:t>For(j=0;j&lt;</a:t>
            </a:r>
            <a:r>
              <a:rPr lang="en-US" sz="1800" dirty="0" err="1" smtClean="0">
                <a:latin typeface="Times New Roman" panose="02020603050405020304" pitchFamily="18" charset="0"/>
                <a:cs typeface="Times New Roman" panose="02020603050405020304" pitchFamily="18" charset="0"/>
              </a:rPr>
              <a:t>maxsize;j</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A[j]=</a:t>
            </a:r>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start.num</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Start =</a:t>
            </a:r>
            <a:r>
              <a:rPr lang="en-US" sz="1800" dirty="0" err="1" smtClean="0">
                <a:latin typeface="Times New Roman" panose="02020603050405020304" pitchFamily="18" charset="0"/>
                <a:cs typeface="Times New Roman" panose="02020603050405020304" pitchFamily="18" charset="0"/>
              </a:rPr>
              <a:t>lnode</a:t>
            </a:r>
            <a:r>
              <a:rPr lang="en-US" sz="1800" dirty="0" smtClean="0">
                <a:latin typeface="Times New Roman" panose="02020603050405020304" pitchFamily="18" charset="0"/>
                <a:cs typeface="Times New Roman" panose="02020603050405020304" pitchFamily="18" charset="0"/>
              </a:rPr>
              <a:t>[start].link;</a:t>
            </a:r>
          </a:p>
          <a:p>
            <a:r>
              <a:rPr lang="en-US" sz="1800" dirty="0" smtClean="0">
                <a:latin typeface="Times New Roman" panose="02020603050405020304" pitchFamily="18" charset="0"/>
                <a:cs typeface="Times New Roman" panose="02020603050405020304" pitchFamily="18" charset="0"/>
              </a:rPr>
              <a:t>}}</a:t>
            </a:r>
          </a:p>
          <a:p>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96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smtClean="0"/>
              <a:t>Selection sort algorithm</a:t>
            </a:r>
          </a:p>
        </p:txBody>
      </p:sp>
      <p:sp>
        <p:nvSpPr>
          <p:cNvPr id="4" name="Content Placeholder 2"/>
          <p:cNvSpPr txBox="1">
            <a:spLocks/>
          </p:cNvSpPr>
          <p:nvPr/>
        </p:nvSpPr>
        <p:spPr>
          <a:xfrm>
            <a:off x="5917442" y="1690688"/>
            <a:ext cx="492115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600" dirty="0"/>
          </a:p>
        </p:txBody>
      </p:sp>
      <p:sp>
        <p:nvSpPr>
          <p:cNvPr id="5" name="Content Placeholder 2"/>
          <p:cNvSpPr txBox="1">
            <a:spLocks/>
          </p:cNvSpPr>
          <p:nvPr/>
        </p:nvSpPr>
        <p:spPr>
          <a:xfrm>
            <a:off x="6326875" y="1825625"/>
            <a:ext cx="492115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a:t>70, </a:t>
            </a:r>
            <a:r>
              <a:rPr lang="en-US" altLang="en-US" sz="1600" dirty="0" smtClean="0"/>
              <a:t>   30</a:t>
            </a:r>
            <a:r>
              <a:rPr lang="en-US" altLang="en-US" sz="1600" dirty="0"/>
              <a:t>, 20, 50, 60, </a:t>
            </a:r>
            <a:r>
              <a:rPr lang="en-US" altLang="en-US" sz="1600" dirty="0" smtClean="0"/>
              <a:t>  10</a:t>
            </a:r>
            <a:r>
              <a:rPr lang="en-US" altLang="en-US" sz="1600" dirty="0"/>
              <a:t>, </a:t>
            </a:r>
            <a:r>
              <a:rPr lang="en-US" altLang="en-US" sz="1600" dirty="0" smtClean="0"/>
              <a:t>           40</a:t>
            </a:r>
          </a:p>
          <a:p>
            <a:r>
              <a:rPr lang="en-US" altLang="en-US" sz="1600" dirty="0" err="1" smtClean="0"/>
              <a:t>i</a:t>
            </a:r>
            <a:r>
              <a:rPr lang="en-US" altLang="en-US" sz="1600" dirty="0" smtClean="0"/>
              <a:t>=70                               n-2</a:t>
            </a:r>
          </a:p>
          <a:p>
            <a:r>
              <a:rPr lang="en-US" altLang="en-US" sz="1600" dirty="0" smtClean="0"/>
              <a:t>Min = </a:t>
            </a:r>
            <a:r>
              <a:rPr lang="en-US" altLang="en-US" sz="1600" dirty="0" err="1" smtClean="0"/>
              <a:t>i</a:t>
            </a:r>
            <a:r>
              <a:rPr lang="en-US" altLang="en-US" sz="1600" dirty="0" smtClean="0"/>
              <a:t> (10)</a:t>
            </a:r>
          </a:p>
          <a:p>
            <a:r>
              <a:rPr lang="en-US" altLang="en-US" sz="1600" dirty="0" smtClean="0"/>
              <a:t>          j= 30                                     n-1 </a:t>
            </a:r>
          </a:p>
          <a:p>
            <a:r>
              <a:rPr lang="en-US" altLang="en-US" sz="1600" dirty="0" smtClean="0"/>
              <a:t>30 &lt; 70  </a:t>
            </a:r>
          </a:p>
          <a:p>
            <a:r>
              <a:rPr lang="en-US" altLang="en-US" sz="1600" dirty="0" smtClean="0"/>
              <a:t>30 70 20 50 60 10 40</a:t>
            </a:r>
          </a:p>
          <a:p>
            <a:r>
              <a:rPr lang="en-US" altLang="en-US" sz="1600" dirty="0" smtClean="0"/>
              <a:t>J=70</a:t>
            </a:r>
          </a:p>
          <a:p>
            <a:r>
              <a:rPr lang="en-US" altLang="en-US" sz="1600" dirty="0" smtClean="0"/>
              <a:t>20 70 30 50 60 10 40 </a:t>
            </a:r>
          </a:p>
          <a:p>
            <a:r>
              <a:rPr lang="en-US" altLang="en-US" sz="1600" dirty="0" smtClean="0"/>
              <a:t>J=30</a:t>
            </a:r>
          </a:p>
          <a:p>
            <a:r>
              <a:rPr lang="en-US" altLang="en-US" sz="1600" dirty="0" smtClean="0"/>
              <a:t>10        20           70 50 60 30 40</a:t>
            </a:r>
          </a:p>
          <a:p>
            <a:r>
              <a:rPr lang="en-US" altLang="en-US" sz="1600" dirty="0" smtClean="0"/>
              <a:t>j=20</a:t>
            </a:r>
          </a:p>
          <a:p>
            <a:r>
              <a:rPr lang="en-US" altLang="en-US" sz="1600" dirty="0" err="1" smtClean="0"/>
              <a:t>i</a:t>
            </a:r>
            <a:r>
              <a:rPr lang="en-US" altLang="en-US" sz="1600" dirty="0" smtClean="0"/>
              <a:t>=70 min=20 j =20</a:t>
            </a:r>
          </a:p>
          <a:p>
            <a:r>
              <a:rPr lang="en-US" altLang="en-US" sz="1600" dirty="0" smtClean="0"/>
              <a:t>10 20 70 50 60 30 40</a:t>
            </a:r>
          </a:p>
          <a:p>
            <a:endParaRPr lang="en-US" altLang="en-US" sz="1600" dirty="0"/>
          </a:p>
        </p:txBody>
      </p:sp>
      <p:pic>
        <p:nvPicPr>
          <p:cNvPr id="8" name="Picture 7"/>
          <p:cNvPicPr>
            <a:picLocks noChangeAspect="1"/>
          </p:cNvPicPr>
          <p:nvPr/>
        </p:nvPicPr>
        <p:blipFill>
          <a:blip r:embed="rId2"/>
          <a:stretch>
            <a:fillRect/>
          </a:stretch>
        </p:blipFill>
        <p:spPr>
          <a:xfrm>
            <a:off x="591830" y="1634331"/>
            <a:ext cx="5162550" cy="4733925"/>
          </a:xfrm>
          <a:prstGeom prst="rect">
            <a:avLst/>
          </a:prstGeom>
        </p:spPr>
      </p:pic>
    </p:spTree>
    <p:extLst>
      <p:ext uri="{BB962C8B-B14F-4D97-AF65-F5344CB8AC3E}">
        <p14:creationId xmlns:p14="http://schemas.microsoft.com/office/powerpoint/2010/main" val="311299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Merge Sort</a:t>
            </a:r>
          </a:p>
        </p:txBody>
      </p:sp>
      <p:sp>
        <p:nvSpPr>
          <p:cNvPr id="37891" name="Content Placeholder 2"/>
          <p:cNvSpPr>
            <a:spLocks noGrp="1"/>
          </p:cNvSpPr>
          <p:nvPr>
            <p:ph idx="1"/>
          </p:nvPr>
        </p:nvSpPr>
        <p:spPr/>
        <p:txBody>
          <a:bodyPr/>
          <a:lstStyle/>
          <a:p>
            <a:r>
              <a:rPr lang="en-US" altLang="en-US" sz="1600" dirty="0"/>
              <a:t>Divide and conquer approach</a:t>
            </a:r>
            <a:r>
              <a:rPr lang="en-US" altLang="en-US" sz="1600" dirty="0" smtClean="0"/>
              <a:t>.</a:t>
            </a:r>
          </a:p>
          <a:p>
            <a:r>
              <a:rPr lang="en-US" altLang="en-US" sz="1600" dirty="0" smtClean="0"/>
              <a:t>1. divided into smaller sub problems.</a:t>
            </a:r>
          </a:p>
          <a:p>
            <a:r>
              <a:rPr lang="en-US" altLang="en-US" sz="1600" dirty="0" smtClean="0"/>
              <a:t>These sub problems are solved independently.</a:t>
            </a:r>
          </a:p>
          <a:p>
            <a:r>
              <a:rPr lang="en-US" altLang="en-US" sz="1600" dirty="0" smtClean="0"/>
              <a:t>If necessary, the solutions of the sub problems are combined to get a solution to the original problem.</a:t>
            </a:r>
            <a:endParaRPr lang="en-US" altLang="en-US" sz="1600" dirty="0"/>
          </a:p>
          <a:p>
            <a:endParaRPr lang="en-US" altLang="en-US" sz="1600" dirty="0"/>
          </a:p>
          <a:p>
            <a:r>
              <a:rPr lang="en-US" altLang="en-US" sz="1600" dirty="0"/>
              <a:t>The algorithm processes the elements in 3 steps.</a:t>
            </a:r>
          </a:p>
          <a:p>
            <a:r>
              <a:rPr lang="en-US" altLang="en-US" sz="1600" dirty="0"/>
              <a:t>If A Contains 0 or 1 elements then it is already sorted, otherwise, Divide A into two sub-array of equal number of elements. </a:t>
            </a:r>
          </a:p>
          <a:p>
            <a:r>
              <a:rPr lang="en-US" altLang="en-US" sz="1600" dirty="0"/>
              <a:t>Conquer means sort the two sub-arrays recursively using the merge sort.</a:t>
            </a:r>
          </a:p>
          <a:p>
            <a:r>
              <a:rPr lang="en-US" altLang="en-US" sz="1600" dirty="0"/>
              <a:t>Combine the sub-arrays to form a single final sorted array maintaining the ordering of the array.</a:t>
            </a:r>
          </a:p>
          <a:p>
            <a:endParaRPr lang="en-US" altLang="en-US" sz="1600" dirty="0"/>
          </a:p>
          <a:p>
            <a:endParaRPr lang="en-US" altLang="en-US" sz="1600" dirty="0"/>
          </a:p>
        </p:txBody>
      </p:sp>
    </p:spTree>
    <p:extLst>
      <p:ext uri="{BB962C8B-B14F-4D97-AF65-F5344CB8AC3E}">
        <p14:creationId xmlns:p14="http://schemas.microsoft.com/office/powerpoint/2010/main" val="212047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701" y="1125539"/>
            <a:ext cx="7726363"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4788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703389" y="214313"/>
            <a:ext cx="8764587" cy="766762"/>
          </a:xfrm>
        </p:spPr>
        <p:txBody>
          <a:bodyPr/>
          <a:lstStyle/>
          <a:p>
            <a:r>
              <a:rPr lang="en-US" altLang="en-US" dirty="0" smtClean="0"/>
              <a:t>Algorithm	</a:t>
            </a:r>
          </a:p>
        </p:txBody>
      </p:sp>
      <p:sp>
        <p:nvSpPr>
          <p:cNvPr id="39939" name="Content Placeholder 2"/>
          <p:cNvSpPr>
            <a:spLocks noGrp="1"/>
          </p:cNvSpPr>
          <p:nvPr>
            <p:ph idx="1"/>
          </p:nvPr>
        </p:nvSpPr>
        <p:spPr>
          <a:xfrm>
            <a:off x="1703388" y="1125539"/>
            <a:ext cx="8775700" cy="5006975"/>
          </a:xfrm>
        </p:spPr>
        <p:txBody>
          <a:bodyPr>
            <a:normAutofit/>
          </a:bodyPr>
          <a:lstStyle/>
          <a:p>
            <a:r>
              <a:rPr lang="en-US" altLang="en-US" sz="1800" dirty="0" smtClean="0">
                <a:latin typeface="Times New Roman" panose="02020603050405020304" pitchFamily="18" charset="0"/>
                <a:cs typeface="Times New Roman" panose="02020603050405020304" pitchFamily="18" charset="0"/>
              </a:rPr>
              <a:t>Algorithm </a:t>
            </a:r>
            <a:r>
              <a:rPr lang="en-US" altLang="en-US" sz="1800" dirty="0" err="1" smtClean="0">
                <a:latin typeface="Times New Roman" panose="02020603050405020304" pitchFamily="18" charset="0"/>
                <a:cs typeface="Times New Roman" panose="02020603050405020304" pitchFamily="18" charset="0"/>
              </a:rPr>
              <a:t>mergeSort</a:t>
            </a:r>
            <a:r>
              <a:rPr lang="en-US" altLang="en-US" sz="1800" dirty="0" smtClean="0">
                <a:latin typeface="Times New Roman" panose="02020603050405020304" pitchFamily="18" charset="0"/>
                <a:cs typeface="Times New Roman" panose="02020603050405020304" pitchFamily="18" charset="0"/>
              </a:rPr>
              <a:t> (A[0..n-1], low, high)</a:t>
            </a:r>
          </a:p>
          <a:p>
            <a:r>
              <a:rPr lang="en-US" altLang="en-US" sz="1800" dirty="0" smtClean="0">
                <a:latin typeface="Times New Roman" panose="02020603050405020304" pitchFamily="18" charset="0"/>
                <a:cs typeface="Times New Roman" panose="02020603050405020304" pitchFamily="18" charset="0"/>
              </a:rPr>
              <a:t>// problem description: sorting the element using merge sort.</a:t>
            </a:r>
          </a:p>
          <a:p>
            <a:r>
              <a:rPr lang="en-US" altLang="en-US" sz="1800" dirty="0" smtClean="0">
                <a:latin typeface="Times New Roman" panose="02020603050405020304" pitchFamily="18" charset="0"/>
                <a:cs typeface="Times New Roman" panose="02020603050405020304" pitchFamily="18" charset="0"/>
              </a:rPr>
              <a:t>// input: array A of unsorted elements , low as beginning pointer of array A and high as end pointer of array A.</a:t>
            </a:r>
          </a:p>
          <a:p>
            <a:r>
              <a:rPr lang="en-US" altLang="en-US" sz="1800" dirty="0" smtClean="0">
                <a:latin typeface="Times New Roman" panose="02020603050405020304" pitchFamily="18" charset="0"/>
                <a:cs typeface="Times New Roman" panose="02020603050405020304" pitchFamily="18" charset="0"/>
              </a:rPr>
              <a:t>// output: sorted array A[0..n-1]</a:t>
            </a:r>
          </a:p>
          <a:p>
            <a:r>
              <a:rPr lang="en-US" altLang="en-US" sz="1800" dirty="0" smtClean="0">
                <a:latin typeface="Times New Roman" panose="02020603050405020304" pitchFamily="18" charset="0"/>
                <a:cs typeface="Times New Roman" panose="02020603050405020304" pitchFamily="18" charset="0"/>
              </a:rPr>
              <a:t>If (low&lt;high) then{</a:t>
            </a:r>
          </a:p>
          <a:p>
            <a:r>
              <a:rPr lang="en-US" altLang="en-US" sz="1800" dirty="0" smtClean="0">
                <a:latin typeface="Times New Roman" panose="02020603050405020304" pitchFamily="18" charset="0"/>
                <a:cs typeface="Times New Roman" panose="02020603050405020304" pitchFamily="18" charset="0"/>
              </a:rPr>
              <a:t>Mid &lt;- </a:t>
            </a:r>
            <a:r>
              <a:rPr lang="en-US" altLang="en-US" sz="1800" dirty="0" err="1" smtClean="0">
                <a:latin typeface="Times New Roman" panose="02020603050405020304" pitchFamily="18" charset="0"/>
                <a:cs typeface="Times New Roman" panose="02020603050405020304" pitchFamily="18" charset="0"/>
              </a:rPr>
              <a:t>low+high</a:t>
            </a:r>
            <a:r>
              <a:rPr lang="en-US" altLang="en-US" sz="1800" dirty="0" smtClean="0">
                <a:latin typeface="Times New Roman" panose="02020603050405020304" pitchFamily="18" charset="0"/>
                <a:cs typeface="Times New Roman" panose="02020603050405020304" pitchFamily="18" charset="0"/>
              </a:rPr>
              <a:t>/2</a:t>
            </a:r>
          </a:p>
          <a:p>
            <a:r>
              <a:rPr lang="en-US" altLang="en-US" sz="1800" dirty="0" err="1" smtClean="0">
                <a:latin typeface="Times New Roman" panose="02020603050405020304" pitchFamily="18" charset="0"/>
                <a:cs typeface="Times New Roman" panose="02020603050405020304" pitchFamily="18" charset="0"/>
              </a:rPr>
              <a:t>mergeSort</a:t>
            </a:r>
            <a:r>
              <a:rPr lang="en-US" altLang="en-US" sz="1800" dirty="0" smtClean="0">
                <a:latin typeface="Times New Roman" panose="02020603050405020304" pitchFamily="18" charset="0"/>
                <a:cs typeface="Times New Roman" panose="02020603050405020304" pitchFamily="18" charset="0"/>
              </a:rPr>
              <a:t>(A, low, mid)</a:t>
            </a:r>
          </a:p>
          <a:p>
            <a:r>
              <a:rPr lang="en-US" altLang="en-US" sz="1800" dirty="0" err="1" smtClean="0">
                <a:latin typeface="Times New Roman" panose="02020603050405020304" pitchFamily="18" charset="0"/>
                <a:cs typeface="Times New Roman" panose="02020603050405020304" pitchFamily="18" charset="0"/>
              </a:rPr>
              <a:t>mergeSort</a:t>
            </a:r>
            <a:r>
              <a:rPr lang="en-US" altLang="en-US" sz="1800" dirty="0" smtClean="0">
                <a:latin typeface="Times New Roman" panose="02020603050405020304" pitchFamily="18" charset="0"/>
                <a:cs typeface="Times New Roman" panose="02020603050405020304" pitchFamily="18" charset="0"/>
              </a:rPr>
              <a:t>(A, mid+1, high)</a:t>
            </a:r>
          </a:p>
          <a:p>
            <a:r>
              <a:rPr lang="en-US" altLang="en-US" sz="1800" dirty="0" smtClean="0">
                <a:latin typeface="Times New Roman" panose="02020603050405020304" pitchFamily="18" charset="0"/>
                <a:cs typeface="Times New Roman" panose="02020603050405020304" pitchFamily="18" charset="0"/>
              </a:rPr>
              <a:t>Combine(A, low, mid, high)</a:t>
            </a:r>
          </a:p>
          <a:p>
            <a:r>
              <a:rPr lang="en-US" altLang="en-US" sz="1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8389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46743"/>
            <a:ext cx="5029200" cy="5930220"/>
          </a:xfrm>
        </p:spPr>
        <p:txBody>
          <a:bodyPr>
            <a:normAutofit/>
          </a:bodyPr>
          <a:lstStyle/>
          <a:p>
            <a:r>
              <a:rPr lang="en-US" sz="1800" dirty="0" smtClean="0">
                <a:latin typeface="Times New Roman" panose="02020603050405020304" pitchFamily="18" charset="0"/>
                <a:cs typeface="Times New Roman" panose="02020603050405020304" pitchFamily="18" charset="0"/>
              </a:rPr>
              <a:t>Algorithm Combine(A[0..n-1], low, mid, high)</a:t>
            </a:r>
          </a:p>
          <a:p>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k </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low;         // k as index for array temp</a:t>
            </a:r>
          </a:p>
          <a:p>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 low           //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as index for left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sublist</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of array A</a:t>
            </a: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j  mid + 1    // j as index for right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sublist</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of array A</a:t>
            </a: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While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&lt;= mid and j &lt;= high) do</a:t>
            </a: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if (A[</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&lt;= A[j]) then    //if smaller element is present in left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sublist</a:t>
            </a:r>
            <a:endParaRPr lang="en-US" sz="1800" dirty="0" smtClean="0">
              <a:latin typeface="Times New Roman" panose="02020603050405020304" pitchFamily="18" charset="0"/>
              <a:cs typeface="Times New Roman" panose="02020603050405020304" pitchFamily="18" charset="0"/>
              <a:sym typeface="Wingdings" panose="05000000000000000000" pitchFamily="2" charset="2"/>
            </a:endParaRP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 // copy the smaller element to temp array</a:t>
            </a: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temp[k]  A[</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 i+1</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k  k+1</a:t>
            </a:r>
            <a:endParaRPr lang="en-US" sz="1800" dirty="0">
              <a:latin typeface="Times New Roman" panose="02020603050405020304" pitchFamily="18" charset="0"/>
              <a:cs typeface="Times New Roman" panose="02020603050405020304" pitchFamily="18" charset="0"/>
              <a:sym typeface="Wingdings" panose="05000000000000000000" pitchFamily="2" charset="2"/>
            </a:endParaRP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else                          // smaller element is present in right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sublist</a:t>
            </a:r>
            <a:endParaRPr lang="en-US" sz="1800" dirty="0" smtClean="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4" name="Content Placeholder 2"/>
          <p:cNvSpPr txBox="1">
            <a:spLocks/>
          </p:cNvSpPr>
          <p:nvPr/>
        </p:nvSpPr>
        <p:spPr>
          <a:xfrm>
            <a:off x="5825067" y="246743"/>
            <a:ext cx="6028266" cy="5930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469467" y="246743"/>
            <a:ext cx="6383865" cy="639112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sym typeface="Wingdings" panose="05000000000000000000" pitchFamily="2" charset="2"/>
              </a:rPr>
              <a:t>{// copy that element to temp array</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     temp[k]  A[j]</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     j  j+1</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    k  k+1</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While ( </a:t>
            </a:r>
            <a:r>
              <a:rPr lang="en-US" sz="1800" dirty="0" err="1">
                <a:latin typeface="Times New Roman" panose="02020603050405020304" pitchFamily="18" charset="0"/>
                <a:cs typeface="Times New Roman" panose="02020603050405020304" pitchFamily="18" charset="0"/>
                <a:sym typeface="Wingdings" panose="05000000000000000000" pitchFamily="2" charset="2"/>
              </a:rPr>
              <a:t>i</a:t>
            </a:r>
            <a:r>
              <a:rPr lang="en-US" sz="1800" dirty="0">
                <a:latin typeface="Times New Roman" panose="02020603050405020304" pitchFamily="18" charset="0"/>
                <a:cs typeface="Times New Roman" panose="02020603050405020304" pitchFamily="18" charset="0"/>
                <a:sym typeface="Wingdings" panose="05000000000000000000" pitchFamily="2" charset="2"/>
              </a:rPr>
              <a:t>  &lt;= mid ) do     </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dirty="0">
                <a:latin typeface="Times New Roman" panose="02020603050405020304" pitchFamily="18" charset="0"/>
                <a:cs typeface="Times New Roman" panose="02020603050405020304" pitchFamily="18" charset="0"/>
                <a:sym typeface="Wingdings" panose="05000000000000000000" pitchFamily="2" charset="2"/>
              </a:rPr>
              <a:t>copy remaining elements of left </a:t>
            </a:r>
            <a:r>
              <a:rPr lang="en-US" sz="1800" dirty="0" err="1">
                <a:latin typeface="Times New Roman" panose="02020603050405020304" pitchFamily="18" charset="0"/>
                <a:cs typeface="Times New Roman" panose="02020603050405020304" pitchFamily="18" charset="0"/>
                <a:sym typeface="Wingdings" panose="05000000000000000000" pitchFamily="2" charset="2"/>
              </a:rPr>
              <a:t>sublist</a:t>
            </a:r>
            <a:r>
              <a:rPr lang="en-US" sz="1800" dirty="0">
                <a:latin typeface="Times New Roman" panose="02020603050405020304" pitchFamily="18" charset="0"/>
                <a:cs typeface="Times New Roman" panose="02020603050405020304" pitchFamily="18" charset="0"/>
                <a:sym typeface="Wingdings" panose="05000000000000000000" pitchFamily="2" charset="2"/>
              </a:rPr>
              <a:t> to temp</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temp[k]  A[</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i</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 i+1</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 </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k  k+1</a:t>
            </a:r>
            <a:endParaRPr lang="en-US" sz="1800" dirty="0">
              <a:latin typeface="Times New Roman" panose="02020603050405020304" pitchFamily="18" charset="0"/>
              <a:cs typeface="Times New Roman" panose="02020603050405020304" pitchFamily="18" charset="0"/>
              <a:sym typeface="Wingdings" panose="05000000000000000000" pitchFamily="2" charset="2"/>
            </a:endParaRP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While ( j &lt;= high) do // copy remaining element of right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sublist</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to temp</a:t>
            </a: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temp[k]  A[j]</a:t>
            </a: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j  j+1</a:t>
            </a: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k  k+1</a:t>
            </a:r>
            <a:endParaRPr lang="en-US" sz="1800" dirty="0">
              <a:latin typeface="Times New Roman" panose="02020603050405020304" pitchFamily="18" charset="0"/>
              <a:cs typeface="Times New Roman" panose="02020603050405020304" pitchFamily="18" charset="0"/>
              <a:sym typeface="Wingdings" panose="05000000000000000000" pitchFamily="2" charset="2"/>
            </a:endParaRPr>
          </a:p>
          <a:p>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067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434448" y="299507"/>
            <a:ext cx="11401952" cy="6118225"/>
          </a:xfrm>
        </p:spPr>
        <p:txBody>
          <a:bodyPr/>
          <a:lstStyle/>
          <a:p>
            <a:r>
              <a:rPr lang="en-US" altLang="en-US" sz="2000" dirty="0"/>
              <a:t>Quick Sort</a:t>
            </a:r>
          </a:p>
          <a:p>
            <a:r>
              <a:rPr lang="en-US" altLang="en-US" sz="2000" dirty="0"/>
              <a:t>Uses the divide and conquer strategy.</a:t>
            </a:r>
          </a:p>
          <a:p>
            <a:r>
              <a:rPr lang="en-US" altLang="en-US" sz="2000" dirty="0"/>
              <a:t>Division is dynamically carried out.</a:t>
            </a:r>
          </a:p>
          <a:p>
            <a:endParaRPr lang="en-US" altLang="en-US" sz="2000" dirty="0"/>
          </a:p>
          <a:p>
            <a:r>
              <a:rPr lang="en-US" altLang="en-US" sz="2000" dirty="0"/>
              <a:t>Divide – split the array into two sub arrays that each element in the left sub array is less than or equal the middle element and each element in the right sub array is greater than the middle element. The splitting of the array into two sub arrays is based on pivot element. All the elements that are less than pivot should be in left sub array and all the element that are more than pivot should be in right sub array.</a:t>
            </a:r>
          </a:p>
          <a:p>
            <a:r>
              <a:rPr lang="en-US" altLang="en-US" sz="2000" dirty="0"/>
              <a:t>Conquer – recursively sort the two sub arrays.</a:t>
            </a:r>
          </a:p>
          <a:p>
            <a:r>
              <a:rPr lang="en-US" altLang="en-US" sz="2000" dirty="0"/>
              <a:t>Combine – combine all the sorted elements in a group to form a list of sorted elements.</a:t>
            </a:r>
          </a:p>
          <a:p>
            <a:endParaRPr lang="en-US" altLang="en-US" sz="2000" dirty="0"/>
          </a:p>
        </p:txBody>
      </p:sp>
    </p:spTree>
    <p:extLst>
      <p:ext uri="{BB962C8B-B14F-4D97-AF65-F5344CB8AC3E}">
        <p14:creationId xmlns:p14="http://schemas.microsoft.com/office/powerpoint/2010/main" val="1657896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287868" y="260350"/>
            <a:ext cx="7423118" cy="6408738"/>
          </a:xfrm>
        </p:spPr>
        <p:txBody>
          <a:bodyPr>
            <a:normAutofit lnSpcReduction="10000"/>
          </a:bodyPr>
          <a:lstStyle/>
          <a:p>
            <a:r>
              <a:rPr lang="en-US" altLang="en-US" sz="1800" dirty="0">
                <a:latin typeface="Times New Roman" panose="02020603050405020304" pitchFamily="18" charset="0"/>
                <a:cs typeface="Times New Roman" panose="02020603050405020304" pitchFamily="18" charset="0"/>
              </a:rPr>
              <a:t>50, </a:t>
            </a:r>
            <a:r>
              <a:rPr lang="en-US" altLang="en-US" sz="1800" dirty="0" smtClean="0">
                <a:latin typeface="Times New Roman" panose="02020603050405020304" pitchFamily="18" charset="0"/>
                <a:cs typeface="Times New Roman" panose="02020603050405020304" pitchFamily="18" charset="0"/>
              </a:rPr>
              <a:t>     30</a:t>
            </a:r>
            <a:r>
              <a:rPr lang="en-US" altLang="en-US" sz="1800" dirty="0">
                <a:latin typeface="Times New Roman" panose="02020603050405020304" pitchFamily="18" charset="0"/>
                <a:cs typeface="Times New Roman" panose="02020603050405020304" pitchFamily="18" charset="0"/>
              </a:rPr>
              <a:t>, 10, 7</a:t>
            </a:r>
            <a:r>
              <a:rPr lang="en-US" altLang="en-US" sz="1800" dirty="0" smtClean="0">
                <a:latin typeface="Times New Roman" panose="02020603050405020304" pitchFamily="18" charset="0"/>
                <a:cs typeface="Times New Roman" panose="02020603050405020304" pitchFamily="18" charset="0"/>
              </a:rPr>
              <a:t>0</a:t>
            </a:r>
            <a:r>
              <a:rPr lang="en-US" altLang="en-US" sz="1800" dirty="0">
                <a:latin typeface="Times New Roman" panose="02020603050405020304" pitchFamily="18" charset="0"/>
                <a:cs typeface="Times New Roman" panose="02020603050405020304" pitchFamily="18" charset="0"/>
              </a:rPr>
              <a:t>, 80, 20, </a:t>
            </a:r>
            <a:r>
              <a:rPr lang="en-US" altLang="en-US" sz="1800" dirty="0" smtClean="0">
                <a:latin typeface="Times New Roman" panose="02020603050405020304" pitchFamily="18" charset="0"/>
                <a:cs typeface="Times New Roman" panose="02020603050405020304" pitchFamily="18" charset="0"/>
              </a:rPr>
              <a:t>40</a:t>
            </a:r>
            <a:r>
              <a:rPr lang="en-US" altLang="en-US" sz="1800" dirty="0">
                <a:latin typeface="Times New Roman" panose="02020603050405020304" pitchFamily="18" charset="0"/>
                <a:cs typeface="Times New Roman" panose="02020603050405020304" pitchFamily="18" charset="0"/>
              </a:rPr>
              <a:t>, 9</a:t>
            </a:r>
            <a:r>
              <a:rPr lang="en-US" altLang="en-US" sz="1800" dirty="0" smtClean="0">
                <a:latin typeface="Times New Roman" panose="02020603050405020304" pitchFamily="18" charset="0"/>
                <a:cs typeface="Times New Roman" panose="02020603050405020304" pitchFamily="18" charset="0"/>
              </a:rPr>
              <a:t>0.</a:t>
            </a:r>
          </a:p>
          <a:p>
            <a:r>
              <a:rPr lang="en-US" altLang="en-US" sz="1800" dirty="0" smtClean="0">
                <a:latin typeface="Times New Roman" panose="02020603050405020304" pitchFamily="18" charset="0"/>
                <a:cs typeface="Times New Roman" panose="02020603050405020304" pitchFamily="18" charset="0"/>
              </a:rPr>
              <a:t>          Low</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High</a:t>
            </a:r>
            <a:endParaRPr lang="en-US" altLang="en-US" sz="1800" dirty="0">
              <a:latin typeface="Times New Roman" panose="02020603050405020304" pitchFamily="18" charset="0"/>
              <a:cs typeface="Times New Roman" panose="02020603050405020304" pitchFamily="18" charset="0"/>
            </a:endParaRPr>
          </a:p>
          <a:p>
            <a:r>
              <a:rPr lang="en-US" altLang="en-US" sz="1800" dirty="0" smtClean="0">
                <a:latin typeface="Times New Roman" panose="02020603050405020304" pitchFamily="18" charset="0"/>
                <a:cs typeface="Times New Roman" panose="02020603050405020304" pitchFamily="18" charset="0"/>
              </a:rPr>
              <a:t>10</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20</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30</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40</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50</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70</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80</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90</a:t>
            </a:r>
            <a:r>
              <a:rPr lang="en-US" altLang="en-US" sz="1800" dirty="0">
                <a:latin typeface="Times New Roman" panose="02020603050405020304" pitchFamily="18" charset="0"/>
                <a:cs typeface="Times New Roman" panose="02020603050405020304" pitchFamily="18" charset="0"/>
              </a:rPr>
              <a:t>.</a:t>
            </a:r>
          </a:p>
          <a:p>
            <a:r>
              <a:rPr lang="en-US" altLang="en-US" sz="1800" dirty="0" smtClean="0">
                <a:latin typeface="Times New Roman" panose="02020603050405020304" pitchFamily="18" charset="0"/>
                <a:cs typeface="Times New Roman" panose="02020603050405020304" pitchFamily="18" charset="0"/>
              </a:rPr>
              <a:t>                                    Pivot  j      </a:t>
            </a:r>
            <a:r>
              <a:rPr lang="en-US" altLang="en-US" sz="1800" dirty="0" err="1" smtClean="0">
                <a:latin typeface="Times New Roman" panose="02020603050405020304" pitchFamily="18" charset="0"/>
                <a:cs typeface="Times New Roman" panose="02020603050405020304" pitchFamily="18" charset="0"/>
              </a:rPr>
              <a:t>i</a:t>
            </a:r>
            <a:r>
              <a:rPr lang="en-US" altLang="en-US" sz="1800" dirty="0" smtClean="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pivot                    j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A[</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&lt;=pivot;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 until element pointed by  </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is greater than A[Low]</a:t>
            </a:r>
          </a:p>
          <a:p>
            <a:r>
              <a:rPr lang="en-US" altLang="en-US" sz="1800" dirty="0">
                <a:latin typeface="Times New Roman" panose="02020603050405020304" pitchFamily="18" charset="0"/>
                <a:cs typeface="Times New Roman" panose="02020603050405020304" pitchFamily="18" charset="0"/>
              </a:rPr>
              <a:t>                                                A[j] &gt; pivot; j-- ; until the element pointed </a:t>
            </a:r>
          </a:p>
          <a:p>
            <a:r>
              <a:rPr lang="en-US" altLang="en-US" sz="1800" dirty="0">
                <a:latin typeface="Times New Roman" panose="02020603050405020304" pitchFamily="18" charset="0"/>
                <a:cs typeface="Times New Roman" panose="02020603050405020304" pitchFamily="18" charset="0"/>
              </a:rPr>
              <a:t>                                                                         by j is less than A[Low]</a:t>
            </a:r>
          </a:p>
          <a:p>
            <a:r>
              <a:rPr lang="en-US" altLang="en-US" sz="1800" dirty="0">
                <a:latin typeface="Times New Roman" panose="02020603050405020304" pitchFamily="18" charset="0"/>
                <a:cs typeface="Times New Roman" panose="02020603050405020304" pitchFamily="18" charset="0"/>
              </a:rPr>
              <a:t>                                                 we cannot decrement further; </a:t>
            </a:r>
          </a:p>
          <a:p>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&lt;j; A[</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and A[j] swap;</a:t>
            </a:r>
          </a:p>
          <a:p>
            <a:r>
              <a:rPr lang="en-US" altLang="en-US" sz="1800" dirty="0">
                <a:latin typeface="Times New Roman" panose="02020603050405020304" pitchFamily="18" charset="0"/>
                <a:cs typeface="Times New Roman" panose="02020603050405020304" pitchFamily="18" charset="0"/>
              </a:rPr>
              <a:t>                                                 j&lt;</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A[low] and A[j] swap;</a:t>
            </a:r>
          </a:p>
          <a:p>
            <a:r>
              <a:rPr lang="en-US" altLang="en-US" sz="1800" dirty="0">
                <a:latin typeface="Times New Roman" panose="02020603050405020304" pitchFamily="18" charset="0"/>
                <a:cs typeface="Times New Roman" panose="02020603050405020304" pitchFamily="18" charset="0"/>
              </a:rPr>
              <a:t>Low               </a:t>
            </a:r>
          </a:p>
          <a:p>
            <a:r>
              <a:rPr lang="en-US" altLang="en-US" sz="1800" dirty="0">
                <a:latin typeface="Times New Roman" panose="02020603050405020304" pitchFamily="18" charset="0"/>
                <a:cs typeface="Times New Roman" panose="02020603050405020304" pitchFamily="18" charset="0"/>
              </a:rPr>
              <a:t>10,     20, 30, 40</a:t>
            </a:r>
          </a:p>
          <a:p>
            <a:r>
              <a:rPr lang="en-US" altLang="en-US" sz="1800" dirty="0">
                <a:latin typeface="Times New Roman" panose="02020603050405020304" pitchFamily="18" charset="0"/>
                <a:cs typeface="Times New Roman" panose="02020603050405020304" pitchFamily="18" charset="0"/>
              </a:rPr>
              <a:t>           j     I</a:t>
            </a: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70,     80,       90</a:t>
            </a:r>
          </a:p>
          <a:p>
            <a:r>
              <a:rPr lang="en-US" altLang="en-US" sz="1800" dirty="0">
                <a:latin typeface="Times New Roman" panose="02020603050405020304" pitchFamily="18" charset="0"/>
                <a:cs typeface="Times New Roman" panose="02020603050405020304" pitchFamily="18" charset="0"/>
              </a:rPr>
              <a:t>j       pivot        </a:t>
            </a:r>
            <a:r>
              <a:rPr lang="en-US" altLang="en-US" sz="1800" dirty="0" err="1">
                <a:latin typeface="Times New Roman" panose="02020603050405020304" pitchFamily="18" charset="0"/>
                <a:cs typeface="Times New Roman" panose="02020603050405020304" pitchFamily="18" charset="0"/>
              </a:rPr>
              <a:t>i</a:t>
            </a:r>
            <a:endParaRPr lang="en-US" altLang="en-US" sz="1800"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7519915" y="163774"/>
            <a:ext cx="4310301" cy="6505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smtClean="0">
                <a:latin typeface="Times New Roman" panose="02020603050405020304" pitchFamily="18" charset="0"/>
                <a:cs typeface="Times New Roman" panose="02020603050405020304" pitchFamily="18" charset="0"/>
              </a:rPr>
              <a:t>50 30 10 70 80 20 40 90</a:t>
            </a:r>
          </a:p>
          <a:p>
            <a:r>
              <a:rPr lang="en-US" altLang="en-US" sz="1800" dirty="0" smtClean="0">
                <a:latin typeface="Times New Roman" panose="02020603050405020304" pitchFamily="18" charset="0"/>
                <a:cs typeface="Times New Roman" panose="02020603050405020304" pitchFamily="18" charset="0"/>
              </a:rPr>
              <a:t>Pivot =50    low=50    high=90</a:t>
            </a:r>
          </a:p>
          <a:p>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i</a:t>
            </a:r>
            <a:r>
              <a:rPr lang="en-US" altLang="en-US" sz="1800" dirty="0" smtClean="0">
                <a:latin typeface="Times New Roman" panose="02020603050405020304" pitchFamily="18" charset="0"/>
                <a:cs typeface="Times New Roman" panose="02020603050405020304" pitchFamily="18" charset="0"/>
              </a:rPr>
              <a:t>=0           j=7</a:t>
            </a:r>
          </a:p>
          <a:p>
            <a:r>
              <a:rPr lang="en-US" altLang="en-US" sz="1800" dirty="0" smtClean="0">
                <a:latin typeface="Times New Roman" panose="02020603050405020304" pitchFamily="18" charset="0"/>
                <a:cs typeface="Times New Roman" panose="02020603050405020304" pitchFamily="18" charset="0"/>
              </a:rPr>
              <a:t>20     30 10 40       50         80 70 90</a:t>
            </a:r>
          </a:p>
          <a:p>
            <a:r>
              <a:rPr lang="en-US" altLang="en-US" sz="1800" dirty="0" smtClean="0">
                <a:latin typeface="Times New Roman" panose="02020603050405020304" pitchFamily="18" charset="0"/>
                <a:cs typeface="Times New Roman" panose="02020603050405020304" pitchFamily="18" charset="0"/>
              </a:rPr>
              <a:t>                         j    </a:t>
            </a:r>
            <a:r>
              <a:rPr lang="en-US" altLang="en-US" sz="1800" dirty="0">
                <a:latin typeface="Times New Roman" panose="02020603050405020304" pitchFamily="18" charset="0"/>
                <a:cs typeface="Times New Roman" panose="02020603050405020304" pitchFamily="18" charset="0"/>
              </a:rPr>
              <a:t>i</a:t>
            </a:r>
            <a:endParaRPr lang="en-US" altLang="en-US" sz="1800" dirty="0" smtClean="0">
              <a:latin typeface="Times New Roman" panose="02020603050405020304" pitchFamily="18" charset="0"/>
              <a:cs typeface="Times New Roman" panose="02020603050405020304" pitchFamily="18" charset="0"/>
            </a:endParaRPr>
          </a:p>
          <a:p>
            <a:r>
              <a:rPr lang="en-US" altLang="en-US" sz="1800" dirty="0" smtClean="0">
                <a:latin typeface="Times New Roman" panose="02020603050405020304" pitchFamily="18" charset="0"/>
                <a:cs typeface="Times New Roman" panose="02020603050405020304" pitchFamily="18" charset="0"/>
              </a:rPr>
              <a:t>20 30 10 40 </a:t>
            </a:r>
          </a:p>
          <a:p>
            <a:r>
              <a:rPr lang="en-US" altLang="en-US" sz="1800" dirty="0" smtClean="0">
                <a:latin typeface="Times New Roman" panose="02020603050405020304" pitchFamily="18" charset="0"/>
                <a:cs typeface="Times New Roman" panose="02020603050405020304" pitchFamily="18" charset="0"/>
              </a:rPr>
              <a:t>Pivot=20    low = 20     high=40</a:t>
            </a:r>
          </a:p>
          <a:p>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i</a:t>
            </a:r>
            <a:r>
              <a:rPr lang="en-US" altLang="en-US" sz="1800" dirty="0" smtClean="0">
                <a:latin typeface="Times New Roman" panose="02020603050405020304" pitchFamily="18" charset="0"/>
                <a:cs typeface="Times New Roman" panose="02020603050405020304" pitchFamily="18" charset="0"/>
              </a:rPr>
              <a:t>=0             j= mid-1</a:t>
            </a:r>
          </a:p>
          <a:p>
            <a:r>
              <a:rPr lang="en-US" altLang="en-US" sz="1800" dirty="0" smtClean="0">
                <a:latin typeface="Times New Roman" panose="02020603050405020304" pitchFamily="18" charset="0"/>
                <a:cs typeface="Times New Roman" panose="02020603050405020304" pitchFamily="18" charset="0"/>
              </a:rPr>
              <a:t>10     20     30 40</a:t>
            </a:r>
          </a:p>
          <a:p>
            <a:r>
              <a:rPr lang="en-US" altLang="en-US" sz="1800" dirty="0" smtClean="0">
                <a:latin typeface="Times New Roman" panose="02020603050405020304" pitchFamily="18" charset="0"/>
                <a:cs typeface="Times New Roman" panose="02020603050405020304" pitchFamily="18" charset="0"/>
              </a:rPr>
              <a:t>           j       </a:t>
            </a:r>
            <a:r>
              <a:rPr lang="en-US" altLang="en-US" sz="1800" dirty="0" err="1" smtClean="0">
                <a:latin typeface="Times New Roman" panose="02020603050405020304" pitchFamily="18" charset="0"/>
                <a:cs typeface="Times New Roman" panose="02020603050405020304" pitchFamily="18" charset="0"/>
              </a:rPr>
              <a:t>i</a:t>
            </a:r>
            <a:endParaRPr lang="en-US" altLang="en-US" sz="1800" dirty="0" smtClean="0">
              <a:latin typeface="Times New Roman" panose="02020603050405020304" pitchFamily="18" charset="0"/>
              <a:cs typeface="Times New Roman" panose="02020603050405020304" pitchFamily="18" charset="0"/>
            </a:endParaRPr>
          </a:p>
          <a:p>
            <a:endParaRPr lang="en-US" altLang="en-US" sz="1800" dirty="0" smtClean="0">
              <a:latin typeface="Times New Roman" panose="02020603050405020304" pitchFamily="18" charset="0"/>
              <a:cs typeface="Times New Roman" panose="02020603050405020304" pitchFamily="18" charset="0"/>
            </a:endParaRPr>
          </a:p>
          <a:p>
            <a:r>
              <a:rPr lang="en-US" altLang="en-US" sz="1800" dirty="0" smtClean="0">
                <a:latin typeface="Times New Roman" panose="02020603050405020304" pitchFamily="18" charset="0"/>
                <a:cs typeface="Times New Roman" panose="02020603050405020304" pitchFamily="18" charset="0"/>
              </a:rPr>
              <a:t>10 20 30 40</a:t>
            </a:r>
            <a:endParaRPr lang="en-US" altLang="en-US" sz="1800" dirty="0">
              <a:latin typeface="Times New Roman" panose="02020603050405020304" pitchFamily="18" charset="0"/>
              <a:cs typeface="Times New Roman" panose="02020603050405020304" pitchFamily="18" charset="0"/>
            </a:endParaRPr>
          </a:p>
          <a:p>
            <a:endParaRPr lang="en-US" altLang="en-US" sz="1800" dirty="0" smtClean="0">
              <a:latin typeface="Times New Roman" panose="02020603050405020304" pitchFamily="18" charset="0"/>
              <a:cs typeface="Times New Roman" panose="02020603050405020304" pitchFamily="18" charset="0"/>
            </a:endParaRPr>
          </a:p>
          <a:p>
            <a:r>
              <a:rPr lang="en-US" altLang="en-US" sz="1800" dirty="0" smtClean="0">
                <a:latin typeface="Times New Roman" panose="02020603050405020304" pitchFamily="18" charset="0"/>
                <a:cs typeface="Times New Roman" panose="02020603050405020304" pitchFamily="18" charset="0"/>
              </a:rPr>
              <a:t>10 20 30 40 50 70 80 90</a:t>
            </a:r>
          </a:p>
        </p:txBody>
      </p:sp>
    </p:spTree>
    <p:extLst>
      <p:ext uri="{BB962C8B-B14F-4D97-AF65-F5344CB8AC3E}">
        <p14:creationId xmlns:p14="http://schemas.microsoft.com/office/powerpoint/2010/main" val="267098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4716"/>
            <a:ext cx="3924869" cy="5972247"/>
          </a:xfrm>
        </p:spPr>
        <p:txBody>
          <a:bodyPr>
            <a:normAutofit/>
          </a:bodyPr>
          <a:lstStyle/>
          <a:p>
            <a:r>
              <a:rPr lang="en-US" sz="1600" dirty="0" err="1" smtClean="0"/>
              <a:t>Quick_sort</a:t>
            </a:r>
            <a:r>
              <a:rPr lang="en-US" sz="1600" dirty="0" smtClean="0"/>
              <a:t>(</a:t>
            </a:r>
            <a:r>
              <a:rPr lang="en-US" sz="1600" dirty="0" err="1" smtClean="0"/>
              <a:t>int</a:t>
            </a:r>
            <a:r>
              <a:rPr lang="en-US" sz="1600" dirty="0" smtClean="0"/>
              <a:t> A[], </a:t>
            </a:r>
            <a:r>
              <a:rPr lang="en-US" sz="1600" dirty="0" err="1" smtClean="0"/>
              <a:t>int</a:t>
            </a:r>
            <a:r>
              <a:rPr lang="en-US" sz="1600" dirty="0" smtClean="0"/>
              <a:t> low, </a:t>
            </a:r>
            <a:r>
              <a:rPr lang="en-US" sz="1600" dirty="0" err="1" smtClean="0"/>
              <a:t>int</a:t>
            </a:r>
            <a:r>
              <a:rPr lang="en-US" sz="1600" dirty="0" smtClean="0"/>
              <a:t> high){</a:t>
            </a:r>
          </a:p>
          <a:p>
            <a:r>
              <a:rPr lang="en-US" sz="1600" dirty="0" smtClean="0"/>
              <a:t>If (low &lt; high){</a:t>
            </a:r>
          </a:p>
          <a:p>
            <a:r>
              <a:rPr lang="en-US" sz="1600" dirty="0" err="1" smtClean="0"/>
              <a:t>Key_pos</a:t>
            </a:r>
            <a:r>
              <a:rPr lang="en-US" sz="1600" dirty="0" smtClean="0"/>
              <a:t> = partition(A, low , high)</a:t>
            </a:r>
            <a:endParaRPr lang="en-US" sz="1600" dirty="0"/>
          </a:p>
          <a:p>
            <a:r>
              <a:rPr lang="en-US" sz="1600" dirty="0" smtClean="0"/>
              <a:t>}</a:t>
            </a:r>
          </a:p>
          <a:p>
            <a:r>
              <a:rPr lang="en-US" sz="1600" dirty="0" err="1" smtClean="0"/>
              <a:t>Quick_sort</a:t>
            </a:r>
            <a:r>
              <a:rPr lang="en-US" sz="1600" dirty="0" smtClean="0"/>
              <a:t>(A, low, key_pos-1)</a:t>
            </a:r>
          </a:p>
          <a:p>
            <a:r>
              <a:rPr lang="en-US" sz="1600" dirty="0" err="1" smtClean="0"/>
              <a:t>Quick_sort</a:t>
            </a:r>
            <a:r>
              <a:rPr lang="en-US" sz="1600" dirty="0" smtClean="0"/>
              <a:t>(A, key+1, high)</a:t>
            </a:r>
            <a:endParaRPr lang="en-US" sz="1600" dirty="0"/>
          </a:p>
          <a:p>
            <a:r>
              <a:rPr lang="en-US" sz="1600" dirty="0" smtClean="0"/>
              <a:t>}</a:t>
            </a:r>
            <a:endParaRPr lang="en-US" sz="1600" dirty="0"/>
          </a:p>
        </p:txBody>
      </p:sp>
      <p:sp>
        <p:nvSpPr>
          <p:cNvPr id="4" name="Content Placeholder 2"/>
          <p:cNvSpPr txBox="1">
            <a:spLocks/>
          </p:cNvSpPr>
          <p:nvPr/>
        </p:nvSpPr>
        <p:spPr>
          <a:xfrm>
            <a:off x="5084929" y="204716"/>
            <a:ext cx="3924869" cy="5972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Partition(</a:t>
            </a:r>
            <a:r>
              <a:rPr lang="en-US" sz="1600" dirty="0" err="1" smtClean="0"/>
              <a:t>int</a:t>
            </a:r>
            <a:r>
              <a:rPr lang="en-US" sz="1600" dirty="0" smtClean="0"/>
              <a:t> A[], </a:t>
            </a:r>
            <a:r>
              <a:rPr lang="en-US" sz="1600" dirty="0" err="1" smtClean="0"/>
              <a:t>int</a:t>
            </a:r>
            <a:r>
              <a:rPr lang="en-US" sz="1600" dirty="0" smtClean="0"/>
              <a:t> low, </a:t>
            </a:r>
            <a:r>
              <a:rPr lang="en-US" sz="1600" dirty="0" err="1" smtClean="0"/>
              <a:t>int</a:t>
            </a:r>
            <a:r>
              <a:rPr lang="en-US" sz="1600" dirty="0" smtClean="0"/>
              <a:t> high){</a:t>
            </a:r>
          </a:p>
          <a:p>
            <a:r>
              <a:rPr lang="en-US" sz="1600" dirty="0" err="1" smtClean="0"/>
              <a:t>Int</a:t>
            </a:r>
            <a:r>
              <a:rPr lang="en-US" sz="1600" dirty="0" smtClean="0"/>
              <a:t> </a:t>
            </a:r>
            <a:r>
              <a:rPr lang="en-US" sz="1600" dirty="0" err="1" smtClean="0"/>
              <a:t>i</a:t>
            </a:r>
            <a:r>
              <a:rPr lang="en-US" sz="1600" dirty="0" smtClean="0"/>
              <a:t> , j , key, temp, flag;</a:t>
            </a:r>
          </a:p>
          <a:p>
            <a:r>
              <a:rPr lang="en-US" sz="1600" dirty="0" smtClean="0"/>
              <a:t>Key = A[low]</a:t>
            </a:r>
          </a:p>
          <a:p>
            <a:r>
              <a:rPr lang="en-US" sz="1600" dirty="0" err="1" smtClean="0"/>
              <a:t>i</a:t>
            </a:r>
            <a:r>
              <a:rPr lang="en-US" sz="1600" dirty="0" smtClean="0"/>
              <a:t>=low</a:t>
            </a:r>
          </a:p>
          <a:p>
            <a:r>
              <a:rPr lang="en-US" sz="1600" dirty="0" smtClean="0"/>
              <a:t>J=high</a:t>
            </a:r>
          </a:p>
          <a:p>
            <a:r>
              <a:rPr lang="en-US" sz="1600" dirty="0" smtClean="0"/>
              <a:t>Flag = 1</a:t>
            </a:r>
          </a:p>
          <a:p>
            <a:r>
              <a:rPr lang="en-US" sz="1600" dirty="0" smtClean="0"/>
              <a:t>While(flag){</a:t>
            </a:r>
          </a:p>
          <a:p>
            <a:r>
              <a:rPr lang="en-US" sz="1600" dirty="0" smtClean="0"/>
              <a:t>While(key&gt;A[</a:t>
            </a:r>
            <a:r>
              <a:rPr lang="en-US" sz="1600" dirty="0" err="1" smtClean="0"/>
              <a:t>i</a:t>
            </a:r>
            <a:r>
              <a:rPr lang="en-US" sz="1600" dirty="0" smtClean="0"/>
              <a:t>] &amp;&amp; (</a:t>
            </a:r>
            <a:r>
              <a:rPr lang="en-US" sz="1600" dirty="0" err="1" smtClean="0"/>
              <a:t>i</a:t>
            </a:r>
            <a:r>
              <a:rPr lang="en-US" sz="1600" dirty="0" smtClean="0"/>
              <a:t>&lt;high)){</a:t>
            </a:r>
          </a:p>
          <a:p>
            <a:r>
              <a:rPr lang="en-US" sz="1600" dirty="0" smtClean="0"/>
              <a:t>I = i+1</a:t>
            </a:r>
            <a:endParaRPr lang="en-US" sz="1600" dirty="0"/>
          </a:p>
          <a:p>
            <a:r>
              <a:rPr lang="en-US" sz="1600" dirty="0" smtClean="0"/>
              <a:t>}</a:t>
            </a:r>
          </a:p>
          <a:p>
            <a:r>
              <a:rPr lang="en-US" sz="1600" dirty="0" smtClean="0"/>
              <a:t>While(key&lt;A[j]){</a:t>
            </a:r>
          </a:p>
          <a:p>
            <a:r>
              <a:rPr lang="en-US" sz="1600" dirty="0" smtClean="0"/>
              <a:t>J=j-1</a:t>
            </a:r>
            <a:endParaRPr lang="en-US" sz="1600" dirty="0"/>
          </a:p>
          <a:p>
            <a:r>
              <a:rPr lang="en-US" sz="1600" dirty="0" smtClean="0"/>
              <a:t>}</a:t>
            </a:r>
          </a:p>
          <a:p>
            <a:r>
              <a:rPr lang="en-US" sz="1600" dirty="0" smtClean="0"/>
              <a:t>If(</a:t>
            </a:r>
            <a:r>
              <a:rPr lang="en-US" sz="1600" dirty="0" err="1" smtClean="0"/>
              <a:t>i</a:t>
            </a:r>
            <a:r>
              <a:rPr lang="en-US" sz="1600" dirty="0" smtClean="0"/>
              <a:t>&lt;j){</a:t>
            </a:r>
          </a:p>
          <a:p>
            <a:r>
              <a:rPr lang="en-US" sz="1600" dirty="0" smtClean="0"/>
              <a:t>Temp=A[</a:t>
            </a:r>
            <a:r>
              <a:rPr lang="en-US" sz="1600" dirty="0" err="1" smtClean="0"/>
              <a:t>i</a:t>
            </a:r>
            <a:r>
              <a:rPr lang="en-US" sz="1600" dirty="0" smtClean="0"/>
              <a:t>]</a:t>
            </a:r>
          </a:p>
          <a:p>
            <a:r>
              <a:rPr lang="en-US" sz="1600" dirty="0" smtClean="0"/>
              <a:t>A[</a:t>
            </a:r>
            <a:r>
              <a:rPr lang="en-US" sz="1600" dirty="0" err="1" smtClean="0"/>
              <a:t>i</a:t>
            </a:r>
            <a:r>
              <a:rPr lang="en-US" sz="1600" dirty="0" smtClean="0"/>
              <a:t>]=A[j]</a:t>
            </a:r>
          </a:p>
          <a:p>
            <a:r>
              <a:rPr lang="en-US" sz="1600" dirty="0" smtClean="0"/>
              <a:t>A[j]=temp</a:t>
            </a:r>
          </a:p>
        </p:txBody>
      </p:sp>
      <p:sp>
        <p:nvSpPr>
          <p:cNvPr id="5" name="Content Placeholder 2"/>
          <p:cNvSpPr txBox="1">
            <a:spLocks/>
          </p:cNvSpPr>
          <p:nvPr/>
        </p:nvSpPr>
        <p:spPr>
          <a:xfrm>
            <a:off x="8635622" y="204716"/>
            <a:ext cx="3924869" cy="5972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}else</a:t>
            </a:r>
          </a:p>
          <a:p>
            <a:r>
              <a:rPr lang="en-US" sz="1600" dirty="0" smtClean="0"/>
              <a:t>Flag=0} end of outermost while</a:t>
            </a:r>
          </a:p>
          <a:p>
            <a:r>
              <a:rPr lang="en-US" sz="1600" dirty="0" smtClean="0"/>
              <a:t>Temp = A[low]</a:t>
            </a:r>
          </a:p>
          <a:p>
            <a:r>
              <a:rPr lang="en-US" sz="1600" dirty="0" smtClean="0"/>
              <a:t>A[low] = A[j]</a:t>
            </a:r>
          </a:p>
          <a:p>
            <a:r>
              <a:rPr lang="en-US" sz="1600" dirty="0" smtClean="0"/>
              <a:t>A[j] = temp</a:t>
            </a:r>
          </a:p>
          <a:p>
            <a:r>
              <a:rPr lang="en-US" sz="1600" dirty="0" smtClean="0"/>
              <a:t>Return (j)</a:t>
            </a:r>
            <a:endParaRPr lang="en-US" sz="1600" dirty="0"/>
          </a:p>
          <a:p>
            <a:r>
              <a:rPr lang="en-US" sz="1600" dirty="0" smtClean="0"/>
              <a:t>}</a:t>
            </a:r>
            <a:endParaRPr lang="en-US" sz="1600" dirty="0"/>
          </a:p>
        </p:txBody>
      </p:sp>
    </p:spTree>
    <p:extLst>
      <p:ext uri="{BB962C8B-B14F-4D97-AF65-F5344CB8AC3E}">
        <p14:creationId xmlns:p14="http://schemas.microsoft.com/office/powerpoint/2010/main" val="329301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1404</Words>
  <Application>Microsoft Office PowerPoint</Application>
  <PresentationFormat>Widescreen</PresentationFormat>
  <Paragraphs>280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Selection Sort</vt:lpstr>
      <vt:lpstr>Selection sort algorithm</vt:lpstr>
      <vt:lpstr>Merge Sort</vt:lpstr>
      <vt:lpstr>PowerPoint Presentation</vt:lpstr>
      <vt:lpstr>Algorithm </vt:lpstr>
      <vt:lpstr>PowerPoint Presentation</vt:lpstr>
      <vt:lpstr>PowerPoint Presentation</vt:lpstr>
      <vt:lpstr>PowerPoint Presentation</vt:lpstr>
      <vt:lpstr>PowerPoint Presentation</vt:lpstr>
      <vt:lpstr>Insertion Sort</vt:lpstr>
      <vt:lpstr>Insertion Sorting Algorithm</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 602.1 [E1] DATA STRUCTURES AND ANALYSIS OF ALGORITHMS</dc:title>
  <dc:creator>Srinivas</dc:creator>
  <cp:lastModifiedBy>Srinivas</cp:lastModifiedBy>
  <cp:revision>100</cp:revision>
  <dcterms:created xsi:type="dcterms:W3CDTF">2020-11-25T06:29:40Z</dcterms:created>
  <dcterms:modified xsi:type="dcterms:W3CDTF">2023-01-10T05:19:21Z</dcterms:modified>
</cp:coreProperties>
</file>