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8" r:id="rId27"/>
    <p:sldId id="289" r:id="rId28"/>
    <p:sldId id="290" r:id="rId29"/>
    <p:sldId id="29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F800-ACB8-4999-8EE2-DADB32472B41}" type="datetimeFigureOut">
              <a:rPr lang="en-US" smtClean="0"/>
              <a:t>05-Jan-23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6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linear data structure.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ordered list in which addition of a new data item or deletion of an already existing data item is done at one end. This end is often known as the top of the stack.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insertion and deletion take place at the same end , the last element added to the stack will be the first element removed from the stack. The stack is called as last-in, first-out data structure.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52529"/>
              </p:ext>
            </p:extLst>
          </p:nvPr>
        </p:nvGraphicFramePr>
        <p:xfrm>
          <a:off x="1060450" y="3905250"/>
          <a:ext cx="2368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70795"/>
              </p:ext>
            </p:extLst>
          </p:nvPr>
        </p:nvGraphicFramePr>
        <p:xfrm>
          <a:off x="3975100" y="3887787"/>
          <a:ext cx="2368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Prefix: it is form of arithmetic expression, in which we fix(place) the arithmetic operator before (pre) its two operands.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84479"/>
              </p:ext>
            </p:extLst>
          </p:nvPr>
        </p:nvGraphicFramePr>
        <p:xfrm>
          <a:off x="3766213" y="2516935"/>
          <a:ext cx="603994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973"/>
                <a:gridCol w="3019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–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A + B)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-+ABC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+A*BC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-+ABC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 + 4) * (8 –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*+34-89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 Y ^ Z +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+/X^YZA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1800" b="1" dirty="0" err="1" smtClean="0"/>
              <a:t>Eg</a:t>
            </a:r>
            <a:r>
              <a:rPr lang="en-US" sz="1800" b="1" dirty="0" smtClean="0"/>
              <a:t>: A * B + C / D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*AB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C / D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/CD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S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+TS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+(*AB)(/CD)</a:t>
            </a:r>
          </a:p>
          <a:p>
            <a:pPr fontAlgn="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+*AB/CD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infix to postfix: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infix to prefix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53639"/>
              </p:ext>
            </p:extLst>
          </p:nvPr>
        </p:nvGraphicFramePr>
        <p:xfrm>
          <a:off x="1173471" y="2197767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9144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B) * (C – D)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* C – D+ E / F / (G + H)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((A + B) * C – (D – E)) + (F + G)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– B / (C * D + E)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4492"/>
              </p:ext>
            </p:extLst>
          </p:nvPr>
        </p:nvGraphicFramePr>
        <p:xfrm>
          <a:off x="1165451" y="4114796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9144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B) * (C – D)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* C – D+ E / F / (G + H)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((A + B) * C – (D – E)) + (F + G)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– B / (C * D + E)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83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66" y="140538"/>
            <a:ext cx="10515600" cy="7578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 postfix expression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6" y="898360"/>
            <a:ext cx="5033208" cy="566286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the empty stack;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scan the input string reading one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element at a time into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 not end of input){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next input character;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operand)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operator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Opnd2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Opnd1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= result of applying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opnd1 and opnd2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opndstk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value)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3072" y="240635"/>
            <a:ext cx="5694949" cy="566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 2 3 + - 3 8 2 / + * 2 ^ 3 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69293"/>
              </p:ext>
            </p:extLst>
          </p:nvPr>
        </p:nvGraphicFramePr>
        <p:xfrm>
          <a:off x="6079956" y="689810"/>
          <a:ext cx="4844715" cy="586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943"/>
                <a:gridCol w="968943"/>
                <a:gridCol w="968943"/>
                <a:gridCol w="968943"/>
                <a:gridCol w="968943"/>
              </a:tblGrid>
              <a:tr h="3831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Opnd1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Opnd2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opndstk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6,2,3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1,3,8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1,3,8,2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49,3</a:t>
                      </a:r>
                      <a:endParaRPr lang="en-US" dirty="0"/>
                    </a:p>
                  </a:txBody>
                  <a:tcPr/>
                </a:tc>
              </a:tr>
              <a:tr h="26152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9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4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Expression from Infix to Postfix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1408176"/>
            <a:ext cx="3691128" cy="515721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 * C =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ABC*+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BC*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ABC*+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+ B) * C =  AB+C*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AB+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* C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TC*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AB+C*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(Op1, op2)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(‘*’,’+’)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(‘+’,’+’) true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(‘+’,’*’) false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1752" y="1408175"/>
            <a:ext cx="5050536" cy="5157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the empty stack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While ( not end of input){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next input character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If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operand)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Else{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while 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Push(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While(!empty(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1504" y="3621024"/>
            <a:ext cx="4337304" cy="294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if(empty(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 ‘)’)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Push(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(‘(‘, op) = false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(op, ‘(‘) = false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(op, ‘)’) = true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(‘)’, op) = undefined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3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Expression from Infix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Postfix without parenthesis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264" y="1170432"/>
            <a:ext cx="6419088" cy="540946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 * C = ABC*+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0728" y="1422686"/>
            <a:ext cx="5050536" cy="5157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the empty stack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While ( not end of input){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next input character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If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operand)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Else{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while 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Push(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While(!empty(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3146"/>
              </p:ext>
            </p:extLst>
          </p:nvPr>
        </p:nvGraphicFramePr>
        <p:xfrm>
          <a:off x="5998464" y="2018114"/>
          <a:ext cx="5779008" cy="299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2"/>
                <a:gridCol w="1444752"/>
                <a:gridCol w="1444752"/>
                <a:gridCol w="1444752"/>
              </a:tblGrid>
              <a:tr h="427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opstk</a:t>
                      </a:r>
                      <a:endParaRPr lang="en-US" dirty="0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*</a:t>
                      </a:r>
                      <a:endParaRPr lang="en-US" dirty="0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5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ABC*+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8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Expression from Infix to Postfix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203960"/>
            <a:ext cx="4907280" cy="528523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+ B) * C = AB+C*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952" y="1331975"/>
            <a:ext cx="5050536" cy="5157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the empty stack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While ( not end of input){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next input character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If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operand)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Else{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while 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While(!empty(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Add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he postfix 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7704" y="3544824"/>
            <a:ext cx="3343656" cy="294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if(empty(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‘)’)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Push(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topsymb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pop(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opstk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(‘(‘, op) = false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(op, ‘(‘) = false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(op, ‘)’) = true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(‘)’, op) = undefined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27611"/>
              </p:ext>
            </p:extLst>
          </p:nvPr>
        </p:nvGraphicFramePr>
        <p:xfrm>
          <a:off x="7071360" y="2018116"/>
          <a:ext cx="4706112" cy="296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28"/>
                <a:gridCol w="1176528"/>
                <a:gridCol w="1176528"/>
                <a:gridCol w="1176528"/>
              </a:tblGrid>
              <a:tr h="644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opstk</a:t>
                      </a:r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+</a:t>
                      </a:r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8687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18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4" y="1263536"/>
            <a:ext cx="11454938" cy="525364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a non-primitive linear data structure. It is an ordered homogeneous group of elements in which elements are added at one end , called the rear end and they are deleted from the other end, called the front end.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queue, elements can only be removed from the queue in the order in which they are inserted into the queue.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does not permit access to any element except the one least recently added but not yet removed.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an element has been removed, it is lost from the queue structure and cannot be accessed again.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                                                       Rear end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queue: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Queues are represented in the computer memory by using either the static (or array) representation or dynamic (or linked list) representation.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based representation of a queue, involves declaring one-dimensional array of some specified size.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queue [MAXSIZE];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indices Front and Rear.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an element to the queue, increment the Rear index by 1 and place the element in the Rear position.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an element from the queue, by taking the element from the Front position and then Front is incremented by one.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02422"/>
              </p:ext>
            </p:extLst>
          </p:nvPr>
        </p:nvGraphicFramePr>
        <p:xfrm>
          <a:off x="1583111" y="3013988"/>
          <a:ext cx="3504279" cy="64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08"/>
                <a:gridCol w="546730"/>
                <a:gridCol w="552842"/>
                <a:gridCol w="548640"/>
                <a:gridCol w="603002"/>
                <a:gridCol w="610657"/>
              </a:tblGrid>
              <a:tr h="64362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5" y="149000"/>
            <a:ext cx="10515600" cy="9815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030781"/>
            <a:ext cx="3158837" cy="408985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doing so, the following two conditions are assumed.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Front is one less than the actual Front of a queue.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Front = Rear, if the queue is empty.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initial condition of a queue is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Rear = -1;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49919"/>
              </p:ext>
            </p:extLst>
          </p:nvPr>
        </p:nvGraphicFramePr>
        <p:xfrm>
          <a:off x="3727791" y="1301545"/>
          <a:ext cx="8127999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Create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creates</a:t>
                      </a:r>
                      <a:r>
                        <a:rPr lang="en-US" baseline="0" dirty="0" smtClean="0"/>
                        <a:t> a new empty queue. This operation must be carried out in order to make the queue logically accessible.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Qinsert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inserts a new data item at the rear of the queue.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must not be full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Qdelete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deletes and then returns</a:t>
                      </a:r>
                      <a:r>
                        <a:rPr lang="en-US" baseline="0" dirty="0" smtClean="0"/>
                        <a:t> the data item at the front of the queue.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must not be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Queue 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</a:t>
                      </a:r>
                      <a:r>
                        <a:rPr lang="en-US" baseline="0" dirty="0" smtClean="0"/>
                        <a:t> true if the queue is full. Otherwise, it returns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Queue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 true if the queue is empty. Otherwise it returns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Stack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representation – means array representation.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representation – means linked list representation.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7" y="365126"/>
            <a:ext cx="10907233" cy="6768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Queue Operations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47" y="1041992"/>
            <a:ext cx="5741581" cy="542260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Qinsert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inserts a new data item at the rear end of a queue.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Qinsert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Q[], MAXSIZE, Rear, Front, item)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(Rear &gt;=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1)      // overflow condition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“Queue is full”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= Rear + 1;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Q[Rear] = item;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-1)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0;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8028" y="1041992"/>
            <a:ext cx="5741581" cy="5422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Qdelete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deletes and returns the data item at the front of the queue.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Qdelete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Q[], Front, Rear)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If(Front == -1)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&lt;&lt;“Queue is empty”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= Q[Front]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If(Front == Rear)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Rear = -1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Front + 1;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(item)</a:t>
            </a:r>
          </a:p>
        </p:txBody>
      </p:sp>
    </p:spTree>
    <p:extLst>
      <p:ext uri="{BB962C8B-B14F-4D97-AF65-F5344CB8AC3E}">
        <p14:creationId xmlns:p14="http://schemas.microsoft.com/office/powerpoint/2010/main" val="26312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7" y="365126"/>
            <a:ext cx="11034823" cy="6768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041992"/>
            <a:ext cx="11546958" cy="55289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20, 30, 40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Rear = -1;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Front,  Rear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90333"/>
              </p:ext>
            </p:extLst>
          </p:nvPr>
        </p:nvGraphicFramePr>
        <p:xfrm>
          <a:off x="1840613" y="19527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02302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problems: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 queue full even if the queue is actually empty.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length of the queue is too large and moving all the elements to the left by one position in the queue whenever a deletion operation is performed, is a time-consuming process.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11  22   33  44  55 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 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1372" y="365125"/>
            <a:ext cx="3274828" cy="374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4"/>
          </p:cNvCxnSpPr>
          <p:nvPr/>
        </p:nvCxnSpPr>
        <p:spPr>
          <a:xfrm>
            <a:off x="9868786" y="365125"/>
            <a:ext cx="0" cy="3742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5"/>
          </p:cNvCxnSpPr>
          <p:nvPr/>
        </p:nvCxnSpPr>
        <p:spPr>
          <a:xfrm>
            <a:off x="8710959" y="913225"/>
            <a:ext cx="2315654" cy="2646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  <a:endCxn id="4" idx="3"/>
          </p:cNvCxnSpPr>
          <p:nvPr/>
        </p:nvCxnSpPr>
        <p:spPr>
          <a:xfrm flipH="1">
            <a:off x="8710959" y="913225"/>
            <a:ext cx="2315654" cy="2646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4" idx="2"/>
          </p:cNvCxnSpPr>
          <p:nvPr/>
        </p:nvCxnSpPr>
        <p:spPr>
          <a:xfrm flipH="1">
            <a:off x="8231372" y="2236455"/>
            <a:ext cx="3274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29060" y="808074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76880" y="854149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36100" y="1534629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14834" y="2363968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98145" y="2938129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15919" y="1407039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722245" y="2363969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96400" y="3150781"/>
            <a:ext cx="404038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6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insert an element into a circular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CQinsert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Q[ ], Front, Rear, item, MAXSIZE)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(Rear +1)% MAXSIZE)        // queue is over flow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is full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-1)  // check for proper setting of front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0;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= (Rear + 1) % MAXSIZE;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Q[Rear] = item;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5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delete an element from a circular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Cqdelete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Q[ ], Front, Rear, MAXSIZE)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-1)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is empty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= Q[Front];      // delete an element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Rear)     // is queue is empty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Front = Rear = -1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Front = (Font + 1) % MAXSIZE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8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– Ended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list of elements in which insertion and deletion operations are performed from both the ends.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insert elements from the rear end or from the front end.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the deletion can be made either from the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or from the rear end.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10,    20,   30,   40,   50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insertion of an element at the Rear end of the queue.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Deletion of an element from the Front end of the queue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Insertion of an element at the Front end of the queue.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Deletion of an element from the Rear end of the queue.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2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Insertion of an element at the Rear end of the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DQinsert_Rear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(Q[ ], Front, Rear, item, MAXSIZE)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(Rear == (MAXSIZE -1)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if full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= Rear +1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Q[Rear] = item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91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Deletion of an element From the Front end of the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Dqdelete_Front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Q[ ], Front, Rear)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(Font == Rear)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is empty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= Q[Front]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= Front +1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5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Insertion of an element at the Front end of the queue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DQinsert_Font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(Q[ ], Front, Rear, item)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0)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is full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Front -1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Q[Front] = item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2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4.Deletion of an element from the Rear end of the queue.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Dqdelete_Rear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(Q[ ] , Front, Rear)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 Rear=-1)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queue is empty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= Q[Rear]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(Front == Rear)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= Rear= – 1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5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stack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525804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add a new data item on to the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</a:t>
                      </a:r>
                      <a:r>
                        <a:rPr lang="en-US" baseline="0" dirty="0" smtClean="0"/>
                        <a:t> data items on the stack should not exceed </a:t>
                      </a:r>
                      <a:r>
                        <a:rPr lang="en-US" baseline="0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deletes the data item from the top</a:t>
                      </a:r>
                      <a:r>
                        <a:rPr lang="en-US" baseline="0" dirty="0" smtClean="0"/>
                        <a:t> of the stack.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</a:t>
                      </a:r>
                      <a:r>
                        <a:rPr lang="en-US" baseline="0" dirty="0" smtClean="0"/>
                        <a:t> of data item on the stack should not go beyond zero.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 the value of the item at the top of</a:t>
                      </a:r>
                      <a:r>
                        <a:rPr lang="en-US" baseline="0" dirty="0" smtClean="0"/>
                        <a:t> the stack.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Stack_empty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 true if the stack is empty. Otherwise it returns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Stack_ful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</a:t>
                      </a:r>
                      <a:r>
                        <a:rPr lang="en-US" baseline="0" dirty="0" smtClean="0"/>
                        <a:t> true if the stack is Full. Otherwise it returns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8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push operation.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push( stack[],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top)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//problem description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//input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If(top == (maxsize-1))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“stack is full”;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else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&lt;&lt;“enter the elements to be inserted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item;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top=top+1;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 = item;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pop operation.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pop(stack[], top)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//problem description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//input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If(top == -1)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“stack is empty”;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else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= stack[top]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= top -1;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item;</a:t>
            </a:r>
          </a:p>
        </p:txBody>
      </p:sp>
    </p:spTree>
    <p:extLst>
      <p:ext uri="{BB962C8B-B14F-4D97-AF65-F5344CB8AC3E}">
        <p14:creationId xmlns:p14="http://schemas.microsoft.com/office/powerpoint/2010/main" val="34519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simple program for stack operation. Consists of push, pop, display, exit.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Infix, Postfix and Prefix Expressions.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Infix: it is the form of an arithmetic expression in which we fix (place) the arithmetic operator in between the two operands. In infix form of expression, parentheses impose a precedence of operation. The term precedence refers to the order of evaluation.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and B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B,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B,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* B,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/ B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A, B and C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A + B) – C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(B * C)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/ B) + 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6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Postfix: it is the form of an arithmetic expression in which we fix (place) the arithmetic operator after (post) its two operands. The postfix notation is called as suffix notation.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and B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, B and C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 * C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(BC*)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A(BC*)+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ABC*+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26760"/>
              </p:ext>
            </p:extLst>
          </p:nvPr>
        </p:nvGraphicFramePr>
        <p:xfrm>
          <a:off x="3766213" y="2516935"/>
          <a:ext cx="60399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973"/>
                <a:gridCol w="3019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–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 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A + B)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*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ABC*+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AB+C-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4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Postfix: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2683"/>
              </p:ext>
            </p:extLst>
          </p:nvPr>
        </p:nvGraphicFramePr>
        <p:xfrm>
          <a:off x="3419366" y="1571004"/>
          <a:ext cx="8128000" cy="31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12712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 + (4 – 3) * 8 = 5 + (1) * 8 = 13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= 43-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+ T * 8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T8*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+ S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5S+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5(T8*)+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5((43-)8*)+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543-8*+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: 5 + 4 – 3 * 8</a:t>
                      </a:r>
                    </a:p>
                    <a:p>
                      <a:r>
                        <a:rPr lang="en-US" dirty="0" smtClean="0"/>
                        <a:t>38*</a:t>
                      </a:r>
                    </a:p>
                    <a:p>
                      <a:r>
                        <a:rPr lang="en-US" dirty="0" smtClean="0"/>
                        <a:t>54+</a:t>
                      </a:r>
                    </a:p>
                    <a:p>
                      <a:r>
                        <a:rPr lang="en-US" dirty="0" smtClean="0"/>
                        <a:t>54+38*-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4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2606</Words>
  <Application>Microsoft Office PowerPoint</Application>
  <PresentationFormat>Widescreen</PresentationFormat>
  <Paragraphs>527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Stack</vt:lpstr>
      <vt:lpstr>Representation of Stack</vt:lpstr>
      <vt:lpstr>Operation of stack</vt:lpstr>
      <vt:lpstr>Algorithm for push operation.</vt:lpstr>
      <vt:lpstr>Algorithm for pop operation.</vt:lpstr>
      <vt:lpstr>Write a simple program for stack operation. Consists of push, pop, display, exit.</vt:lpstr>
      <vt:lpstr>Stack Applications</vt:lpstr>
      <vt:lpstr>Stack Applications</vt:lpstr>
      <vt:lpstr>Stack Applications</vt:lpstr>
      <vt:lpstr>Stack Applications</vt:lpstr>
      <vt:lpstr>Stack Applications</vt:lpstr>
      <vt:lpstr>Exercise </vt:lpstr>
      <vt:lpstr>Evaluating a postfix expression</vt:lpstr>
      <vt:lpstr>Evaluating a prefix expression</vt:lpstr>
      <vt:lpstr>Converting an Expression from Infix to Postfix</vt:lpstr>
      <vt:lpstr>Converting an Expression from Infix to Postfix without parenthesis </vt:lpstr>
      <vt:lpstr>Converting an Expression from Infix to Postfix with parenthesis </vt:lpstr>
      <vt:lpstr>Queues</vt:lpstr>
      <vt:lpstr>Queues</vt:lpstr>
      <vt:lpstr>Algorithms of Queue Operations</vt:lpstr>
      <vt:lpstr>Queue Example</vt:lpstr>
      <vt:lpstr>Circular Queue</vt:lpstr>
      <vt:lpstr>Algorithm to insert an element into a circular queue</vt:lpstr>
      <vt:lpstr>Algorithm to delete an element from a circular queue</vt:lpstr>
      <vt:lpstr>Double – Ended Queue</vt:lpstr>
      <vt:lpstr>1. Insertion of an element at the Rear end of the queue</vt:lpstr>
      <vt:lpstr>2. Deletion of an element From the Front end of the queue</vt:lpstr>
      <vt:lpstr>3. Insertion of an element at the Front end of the queue</vt:lpstr>
      <vt:lpstr>4.Deletion of an element from the Rear end of the queue.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602.1 [E1] DATA STRUCTURES AND ANALYSIS OF ALGORITHMS</dc:title>
  <dc:creator>Srinivas</dc:creator>
  <cp:lastModifiedBy>Srinivas</cp:lastModifiedBy>
  <cp:revision>94</cp:revision>
  <dcterms:created xsi:type="dcterms:W3CDTF">2020-12-09T06:43:08Z</dcterms:created>
  <dcterms:modified xsi:type="dcterms:W3CDTF">2023-01-05T09:24:19Z</dcterms:modified>
</cp:coreProperties>
</file>