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320" r:id="rId3"/>
    <p:sldId id="323" r:id="rId4"/>
    <p:sldId id="324" r:id="rId5"/>
    <p:sldId id="325" r:id="rId6"/>
    <p:sldId id="326" r:id="rId7"/>
    <p:sldId id="327" r:id="rId8"/>
    <p:sldId id="335" r:id="rId9"/>
    <p:sldId id="336" r:id="rId10"/>
    <p:sldId id="328" r:id="rId11"/>
    <p:sldId id="329" r:id="rId12"/>
    <p:sldId id="321" r:id="rId13"/>
    <p:sldId id="322" r:id="rId14"/>
    <p:sldId id="330" r:id="rId15"/>
    <p:sldId id="331" r:id="rId16"/>
    <p:sldId id="332" r:id="rId17"/>
    <p:sldId id="333" r:id="rId18"/>
    <p:sldId id="33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D60E96-B9E7-4784-8C45-9CCC67517BD9}" type="datetimeFigureOut">
              <a:rPr lang="en-US" smtClean="0"/>
              <a:t>15-Mar-22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F76786-73CC-4D44-B757-0C5F78FE2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2828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F76786-73CC-4D44-B757-0C5F78FE250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1482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6F800-ACB8-4999-8EE2-DADB32472B41}" type="datetimeFigureOut">
              <a:rPr lang="en-US" smtClean="0"/>
              <a:t>15-Mar-22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2B899-063A-4544-BB2B-EE3C936075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36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6F800-ACB8-4999-8EE2-DADB32472B41}" type="datetimeFigureOut">
              <a:rPr lang="en-US" smtClean="0"/>
              <a:t>15-Mar-22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2B899-063A-4544-BB2B-EE3C936075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770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6F800-ACB8-4999-8EE2-DADB32472B41}" type="datetimeFigureOut">
              <a:rPr lang="en-US" smtClean="0"/>
              <a:t>15-Mar-22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2B899-063A-4544-BB2B-EE3C936075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897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6F800-ACB8-4999-8EE2-DADB32472B41}" type="datetimeFigureOut">
              <a:rPr lang="en-US" smtClean="0"/>
              <a:t>15-Mar-22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2B899-063A-4544-BB2B-EE3C936075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2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6F800-ACB8-4999-8EE2-DADB32472B41}" type="datetimeFigureOut">
              <a:rPr lang="en-US" smtClean="0"/>
              <a:t>15-Mar-22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2B899-063A-4544-BB2B-EE3C936075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687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6F800-ACB8-4999-8EE2-DADB32472B41}" type="datetimeFigureOut">
              <a:rPr lang="en-US" smtClean="0"/>
              <a:t>15-Mar-22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2B899-063A-4544-BB2B-EE3C936075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57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6F800-ACB8-4999-8EE2-DADB32472B41}" type="datetimeFigureOut">
              <a:rPr lang="en-US" smtClean="0"/>
              <a:t>15-Mar-22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2B899-063A-4544-BB2B-EE3C936075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063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6F800-ACB8-4999-8EE2-DADB32472B41}" type="datetimeFigureOut">
              <a:rPr lang="en-US" smtClean="0"/>
              <a:t>15-Mar-22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2B899-063A-4544-BB2B-EE3C936075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560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6F800-ACB8-4999-8EE2-DADB32472B41}" type="datetimeFigureOut">
              <a:rPr lang="en-US" smtClean="0"/>
              <a:t>15-Mar-22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2B899-063A-4544-BB2B-EE3C936075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879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6F800-ACB8-4999-8EE2-DADB32472B41}" type="datetimeFigureOut">
              <a:rPr lang="en-US" smtClean="0"/>
              <a:t>15-Mar-22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2B899-063A-4544-BB2B-EE3C936075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498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6F800-ACB8-4999-8EE2-DADB32472B41}" type="datetimeFigureOut">
              <a:rPr lang="en-US" smtClean="0"/>
              <a:t>15-Mar-22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2B899-063A-4544-BB2B-EE3C936075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18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56F800-ACB8-4999-8EE2-DADB32472B41}" type="datetimeFigureOut">
              <a:rPr lang="en-US" smtClean="0"/>
              <a:t>15-Mar-22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F2B899-063A-4544-BB2B-EE3C936075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270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PH 602.1 [E1] DATA STRUCTURES AND ANALYSIS OF ALGORITHMS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713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9666" y="419725"/>
            <a:ext cx="10844134" cy="5757238"/>
          </a:xfrm>
        </p:spPr>
        <p:txBody>
          <a:bodyPr/>
          <a:lstStyle/>
          <a:p>
            <a:r>
              <a:rPr lang="en-US" dirty="0" err="1" smtClean="0"/>
              <a:t>NodePtr_makeTree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x)</a:t>
            </a:r>
          </a:p>
          <a:p>
            <a:r>
              <a:rPr lang="en-US" dirty="0" smtClean="0"/>
              <a:t>{</a:t>
            </a:r>
          </a:p>
          <a:p>
            <a:r>
              <a:rPr lang="en-US" dirty="0" err="1" smtClean="0"/>
              <a:t>NodePtr</a:t>
            </a:r>
            <a:r>
              <a:rPr lang="en-US" dirty="0" smtClean="0"/>
              <a:t> *p;                                              1000</a:t>
            </a:r>
          </a:p>
          <a:p>
            <a:r>
              <a:rPr lang="en-US" dirty="0" smtClean="0"/>
              <a:t>P = </a:t>
            </a:r>
            <a:r>
              <a:rPr lang="en-US" dirty="0" err="1" smtClean="0"/>
              <a:t>getnode</a:t>
            </a:r>
            <a:r>
              <a:rPr lang="en-US" dirty="0" smtClean="0"/>
              <a:t>()                                                                 p=q=tree (1000)</a:t>
            </a:r>
          </a:p>
          <a:p>
            <a:r>
              <a:rPr lang="en-US" dirty="0" err="1" smtClean="0"/>
              <a:t>P</a:t>
            </a:r>
            <a:r>
              <a:rPr lang="en-US" dirty="0" err="1" smtClean="0">
                <a:sym typeface="Wingdings" panose="05000000000000000000" pitchFamily="2" charset="2"/>
              </a:rPr>
              <a:t>info</a:t>
            </a:r>
            <a:r>
              <a:rPr lang="en-US" dirty="0" smtClean="0">
                <a:sym typeface="Wingdings" panose="05000000000000000000" pitchFamily="2" charset="2"/>
              </a:rPr>
              <a:t> = x;</a:t>
            </a:r>
          </a:p>
          <a:p>
            <a:r>
              <a:rPr lang="en-US" dirty="0" err="1" smtClean="0">
                <a:sym typeface="Wingdings" panose="05000000000000000000" pitchFamily="2" charset="2"/>
              </a:rPr>
              <a:t>Pleft</a:t>
            </a:r>
            <a:r>
              <a:rPr lang="en-US" dirty="0" smtClean="0">
                <a:sym typeface="Wingdings" panose="05000000000000000000" pitchFamily="2" charset="2"/>
              </a:rPr>
              <a:t> = </a:t>
            </a:r>
            <a:r>
              <a:rPr lang="en-US" dirty="0" err="1" smtClean="0">
                <a:sym typeface="Wingdings" panose="05000000000000000000" pitchFamily="2" charset="2"/>
              </a:rPr>
              <a:t>Pright</a:t>
            </a:r>
            <a:r>
              <a:rPr lang="en-US" dirty="0" smtClean="0">
                <a:sym typeface="Wingdings" panose="05000000000000000000" pitchFamily="2" charset="2"/>
              </a:rPr>
              <a:t> = NULL              3000                               2000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Return(p)</a:t>
            </a:r>
            <a:endParaRPr lang="en-US" dirty="0"/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                                                                                         5000                   6000</a:t>
            </a:r>
            <a:endParaRPr lang="en-US" dirty="0"/>
          </a:p>
          <a:p>
            <a:r>
              <a:rPr lang="en-US" dirty="0" err="1"/>
              <a:t>g</a:t>
            </a:r>
            <a:r>
              <a:rPr lang="en-US" dirty="0" err="1" smtClean="0"/>
              <a:t>etnode</a:t>
            </a:r>
            <a:r>
              <a:rPr lang="en-US" dirty="0" smtClean="0"/>
              <a:t>() </a:t>
            </a:r>
            <a:r>
              <a:rPr lang="en-US" dirty="0" smtClean="0">
                <a:sym typeface="Wingdings" panose="05000000000000000000" pitchFamily="2" charset="2"/>
              </a:rPr>
              <a:t> (</a:t>
            </a:r>
            <a:r>
              <a:rPr lang="en-US" dirty="0" err="1" smtClean="0">
                <a:sym typeface="Wingdings" panose="05000000000000000000" pitchFamily="2" charset="2"/>
              </a:rPr>
              <a:t>NodePtr</a:t>
            </a:r>
            <a:r>
              <a:rPr lang="en-US" dirty="0" smtClean="0">
                <a:sym typeface="Wingdings" panose="05000000000000000000" pitchFamily="2" charset="2"/>
              </a:rPr>
              <a:t>*)</a:t>
            </a:r>
            <a:r>
              <a:rPr lang="en-US" dirty="0" err="1" smtClean="0">
                <a:sym typeface="Wingdings" panose="05000000000000000000" pitchFamily="2" charset="2"/>
              </a:rPr>
              <a:t>malloc</a:t>
            </a:r>
            <a:r>
              <a:rPr lang="en-US" dirty="0" smtClean="0">
                <a:sym typeface="Wingdings" panose="05000000000000000000" pitchFamily="2" charset="2"/>
              </a:rPr>
              <a:t>(</a:t>
            </a:r>
            <a:r>
              <a:rPr lang="en-US" dirty="0" err="1" smtClean="0">
                <a:sym typeface="Wingdings" panose="05000000000000000000" pitchFamily="2" charset="2"/>
              </a:rPr>
              <a:t>sizeof</a:t>
            </a:r>
            <a:r>
              <a:rPr lang="en-US" dirty="0" smtClean="0">
                <a:sym typeface="Wingdings" panose="05000000000000000000" pitchFamily="2" charset="2"/>
              </a:rPr>
              <a:t>(</a:t>
            </a:r>
            <a:r>
              <a:rPr lang="en-US" dirty="0" err="1" smtClean="0">
                <a:sym typeface="Wingdings" panose="05000000000000000000" pitchFamily="2" charset="2"/>
              </a:rPr>
              <a:t>NodePtr</a:t>
            </a:r>
            <a:r>
              <a:rPr lang="en-US" dirty="0" smtClean="0">
                <a:sym typeface="Wingdings" panose="05000000000000000000" pitchFamily="2" charset="2"/>
              </a:rPr>
              <a:t>))</a:t>
            </a:r>
            <a:r>
              <a:rPr lang="en-US" dirty="0" smtClean="0"/>
              <a:t> 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5531370" y="1948718"/>
            <a:ext cx="1704509" cy="704539"/>
            <a:chOff x="5531370" y="1558977"/>
            <a:chExt cx="1704509" cy="704539"/>
          </a:xfrm>
        </p:grpSpPr>
        <p:sp>
          <p:nvSpPr>
            <p:cNvPr id="5" name="Rectangle 4"/>
            <p:cNvSpPr/>
            <p:nvPr/>
          </p:nvSpPr>
          <p:spPr>
            <a:xfrm>
              <a:off x="6100997" y="1558977"/>
              <a:ext cx="569627" cy="6895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50</a:t>
              </a:r>
              <a:endParaRPr lang="en-US" dirty="0"/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5531370" y="1573968"/>
              <a:ext cx="1704509" cy="689548"/>
              <a:chOff x="5531370" y="1558977"/>
              <a:chExt cx="1704509" cy="689548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5531370" y="1558977"/>
                <a:ext cx="569627" cy="6895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3000</a:t>
                </a:r>
                <a:endParaRPr lang="en-US" dirty="0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6666252" y="1558977"/>
                <a:ext cx="569627" cy="6895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2000</a:t>
                </a:r>
                <a:endParaRPr lang="en-US" dirty="0"/>
              </a:p>
            </p:txBody>
          </p:sp>
        </p:grpSp>
      </p:grpSp>
      <p:grpSp>
        <p:nvGrpSpPr>
          <p:cNvPr id="9" name="Group 8"/>
          <p:cNvGrpSpPr/>
          <p:nvPr/>
        </p:nvGrpSpPr>
        <p:grpSpPr>
          <a:xfrm>
            <a:off x="8186338" y="3478762"/>
            <a:ext cx="1704509" cy="704539"/>
            <a:chOff x="5531370" y="1558977"/>
            <a:chExt cx="1704509" cy="704539"/>
          </a:xfrm>
        </p:grpSpPr>
        <p:sp>
          <p:nvSpPr>
            <p:cNvPr id="10" name="Rectangle 9"/>
            <p:cNvSpPr/>
            <p:nvPr/>
          </p:nvSpPr>
          <p:spPr>
            <a:xfrm>
              <a:off x="6100997" y="1558977"/>
              <a:ext cx="569627" cy="6895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6</a:t>
              </a:r>
              <a:r>
                <a:rPr lang="en-US" dirty="0" smtClean="0"/>
                <a:t>0</a:t>
              </a:r>
              <a:endParaRPr lang="en-US" dirty="0"/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5531370" y="1573968"/>
              <a:ext cx="1704509" cy="689548"/>
              <a:chOff x="5531370" y="1558977"/>
              <a:chExt cx="1704509" cy="689548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5531370" y="1558977"/>
                <a:ext cx="569627" cy="6895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5000</a:t>
                </a:r>
                <a:endParaRPr lang="en-US" dirty="0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6666252" y="1558977"/>
                <a:ext cx="569627" cy="6895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mtClean="0"/>
                  <a:t>6000</a:t>
                </a:r>
                <a:endParaRPr lang="en-US" dirty="0"/>
              </a:p>
            </p:txBody>
          </p:sp>
        </p:grpSp>
      </p:grpSp>
      <p:grpSp>
        <p:nvGrpSpPr>
          <p:cNvPr id="14" name="Group 13"/>
          <p:cNvGrpSpPr/>
          <p:nvPr/>
        </p:nvGrpSpPr>
        <p:grpSpPr>
          <a:xfrm>
            <a:off x="5305875" y="3493753"/>
            <a:ext cx="1704509" cy="704539"/>
            <a:chOff x="5531370" y="1558977"/>
            <a:chExt cx="1704509" cy="704539"/>
          </a:xfrm>
        </p:grpSpPr>
        <p:sp>
          <p:nvSpPr>
            <p:cNvPr id="15" name="Rectangle 14"/>
            <p:cNvSpPr/>
            <p:nvPr/>
          </p:nvSpPr>
          <p:spPr>
            <a:xfrm>
              <a:off x="6100997" y="1558977"/>
              <a:ext cx="569627" cy="6895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35</a:t>
              </a:r>
              <a:endParaRPr lang="en-US" dirty="0"/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5531370" y="1573968"/>
              <a:ext cx="1704509" cy="689548"/>
              <a:chOff x="5531370" y="1558977"/>
              <a:chExt cx="1704509" cy="689548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5531370" y="1558977"/>
                <a:ext cx="569627" cy="6895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NULL</a:t>
                </a:r>
                <a:endParaRPr lang="en-US" dirty="0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6666252" y="1558977"/>
                <a:ext cx="569627" cy="6895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NULL</a:t>
                </a:r>
                <a:endParaRPr lang="en-US" dirty="0"/>
              </a:p>
            </p:txBody>
          </p:sp>
        </p:grpSp>
      </p:grpSp>
      <p:grpSp>
        <p:nvGrpSpPr>
          <p:cNvPr id="19" name="Group 18"/>
          <p:cNvGrpSpPr/>
          <p:nvPr/>
        </p:nvGrpSpPr>
        <p:grpSpPr>
          <a:xfrm>
            <a:off x="7605599" y="4933532"/>
            <a:ext cx="1704509" cy="704539"/>
            <a:chOff x="5531370" y="1558977"/>
            <a:chExt cx="1704509" cy="704539"/>
          </a:xfrm>
        </p:grpSpPr>
        <p:sp>
          <p:nvSpPr>
            <p:cNvPr id="20" name="Rectangle 19"/>
            <p:cNvSpPr/>
            <p:nvPr/>
          </p:nvSpPr>
          <p:spPr>
            <a:xfrm>
              <a:off x="6100997" y="1558977"/>
              <a:ext cx="569627" cy="6895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55</a:t>
              </a:r>
              <a:endParaRPr lang="en-US" dirty="0"/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5531370" y="1573968"/>
              <a:ext cx="1704509" cy="689548"/>
              <a:chOff x="5531370" y="1558977"/>
              <a:chExt cx="1704509" cy="689548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5531370" y="1558977"/>
                <a:ext cx="569627" cy="6895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NULL</a:t>
                </a:r>
                <a:endParaRPr lang="en-US" dirty="0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6666252" y="1558977"/>
                <a:ext cx="569627" cy="6895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NULL</a:t>
                </a:r>
                <a:endParaRPr lang="en-US" dirty="0"/>
              </a:p>
            </p:txBody>
          </p:sp>
        </p:grpSp>
      </p:grpSp>
      <p:grpSp>
        <p:nvGrpSpPr>
          <p:cNvPr id="24" name="Group 23"/>
          <p:cNvGrpSpPr/>
          <p:nvPr/>
        </p:nvGrpSpPr>
        <p:grpSpPr>
          <a:xfrm>
            <a:off x="9807770" y="4948523"/>
            <a:ext cx="1704509" cy="704539"/>
            <a:chOff x="5531370" y="1558977"/>
            <a:chExt cx="1704509" cy="704539"/>
          </a:xfrm>
        </p:grpSpPr>
        <p:sp>
          <p:nvSpPr>
            <p:cNvPr id="25" name="Rectangle 24"/>
            <p:cNvSpPr/>
            <p:nvPr/>
          </p:nvSpPr>
          <p:spPr>
            <a:xfrm>
              <a:off x="6100997" y="1558977"/>
              <a:ext cx="569627" cy="6895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6</a:t>
              </a:r>
              <a:r>
                <a:rPr lang="en-US" dirty="0" smtClean="0"/>
                <a:t>5</a:t>
              </a:r>
              <a:endParaRPr lang="en-US" dirty="0"/>
            </a:p>
          </p:txBody>
        </p:sp>
        <p:grpSp>
          <p:nvGrpSpPr>
            <p:cNvPr id="26" name="Group 25"/>
            <p:cNvGrpSpPr/>
            <p:nvPr/>
          </p:nvGrpSpPr>
          <p:grpSpPr>
            <a:xfrm>
              <a:off x="5531370" y="1573968"/>
              <a:ext cx="1704509" cy="689548"/>
              <a:chOff x="5531370" y="1558977"/>
              <a:chExt cx="1704509" cy="689548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5531370" y="1558977"/>
                <a:ext cx="569627" cy="6895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NULL</a:t>
                </a:r>
                <a:endParaRPr lang="en-US" dirty="0"/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6666252" y="1558977"/>
                <a:ext cx="569627" cy="6895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NULL</a:t>
                </a:r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942983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42" y="372979"/>
            <a:ext cx="10728158" cy="5803984"/>
          </a:xfrm>
        </p:spPr>
        <p:txBody>
          <a:bodyPr/>
          <a:lstStyle/>
          <a:p>
            <a:r>
              <a:rPr lang="en-US" dirty="0" err="1" smtClean="0"/>
              <a:t>Void_setright</a:t>
            </a:r>
            <a:r>
              <a:rPr lang="en-US" dirty="0" smtClean="0"/>
              <a:t>(</a:t>
            </a:r>
            <a:r>
              <a:rPr lang="en-US" dirty="0" err="1" smtClean="0"/>
              <a:t>NodePtr</a:t>
            </a:r>
            <a:r>
              <a:rPr lang="en-US" dirty="0" smtClean="0"/>
              <a:t> p, </a:t>
            </a:r>
            <a:r>
              <a:rPr lang="en-US" dirty="0" err="1" smtClean="0"/>
              <a:t>int</a:t>
            </a:r>
            <a:r>
              <a:rPr lang="en-US" dirty="0" smtClean="0"/>
              <a:t> x)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If(p==Null)</a:t>
            </a:r>
          </a:p>
          <a:p>
            <a:r>
              <a:rPr lang="en-US" dirty="0" err="1" smtClean="0"/>
              <a:t>Cout</a:t>
            </a:r>
            <a:r>
              <a:rPr lang="en-US" dirty="0" smtClean="0"/>
              <a:t>&gt;&gt;insertion</a:t>
            </a:r>
          </a:p>
          <a:p>
            <a:r>
              <a:rPr lang="en-US" dirty="0" err="1" smtClean="0"/>
              <a:t>Eles</a:t>
            </a:r>
            <a:r>
              <a:rPr lang="en-US" dirty="0" smtClean="0"/>
              <a:t> if(</a:t>
            </a:r>
            <a:r>
              <a:rPr lang="en-US" dirty="0" err="1" smtClean="0"/>
              <a:t>p</a:t>
            </a:r>
            <a:r>
              <a:rPr lang="en-US" dirty="0" err="1" smtClean="0">
                <a:sym typeface="Wingdings" panose="05000000000000000000" pitchFamily="2" charset="2"/>
              </a:rPr>
              <a:t>right</a:t>
            </a:r>
            <a:r>
              <a:rPr lang="en-US" dirty="0" smtClean="0">
                <a:sym typeface="Wingdings" panose="05000000000000000000" pitchFamily="2" charset="2"/>
              </a:rPr>
              <a:t>!==Null)</a:t>
            </a:r>
          </a:p>
          <a:p>
            <a:r>
              <a:rPr lang="en-US" dirty="0" err="1" smtClean="0">
                <a:sym typeface="Wingdings" panose="05000000000000000000" pitchFamily="2" charset="2"/>
              </a:rPr>
              <a:t>Cout</a:t>
            </a:r>
            <a:r>
              <a:rPr lang="en-US" dirty="0" smtClean="0">
                <a:sym typeface="Wingdings" panose="05000000000000000000" pitchFamily="2" charset="2"/>
              </a:rPr>
              <a:t>&gt;&gt; not possible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Else</a:t>
            </a:r>
          </a:p>
          <a:p>
            <a:r>
              <a:rPr lang="en-US" dirty="0" err="1" smtClean="0">
                <a:sym typeface="Wingdings" panose="05000000000000000000" pitchFamily="2" charset="2"/>
              </a:rPr>
              <a:t>Pright</a:t>
            </a:r>
            <a:r>
              <a:rPr lang="en-US" dirty="0" smtClean="0">
                <a:sym typeface="Wingdings" panose="05000000000000000000" pitchFamily="2" charset="2"/>
              </a:rPr>
              <a:t> = </a:t>
            </a:r>
            <a:r>
              <a:rPr lang="en-US" dirty="0" err="1" smtClean="0">
                <a:sym typeface="Wingdings" panose="05000000000000000000" pitchFamily="2" charset="2"/>
              </a:rPr>
              <a:t>makeTree</a:t>
            </a:r>
            <a:r>
              <a:rPr lang="en-US" dirty="0" smtClean="0">
                <a:sym typeface="Wingdings" panose="05000000000000000000" pitchFamily="2" charset="2"/>
              </a:rPr>
              <a:t>(x)</a:t>
            </a:r>
            <a:endParaRPr lang="en-US" dirty="0"/>
          </a:p>
          <a:p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9437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3347" y="385011"/>
            <a:ext cx="10840453" cy="5791952"/>
          </a:xfrm>
        </p:spPr>
        <p:txBody>
          <a:bodyPr/>
          <a:lstStyle/>
          <a:p>
            <a:r>
              <a:rPr lang="en-US" dirty="0" err="1" smtClean="0"/>
              <a:t>Void_setleft</a:t>
            </a:r>
            <a:r>
              <a:rPr lang="en-US" dirty="0" smtClean="0"/>
              <a:t>(</a:t>
            </a:r>
            <a:r>
              <a:rPr lang="en-US" dirty="0" err="1" smtClean="0"/>
              <a:t>NodePtr</a:t>
            </a:r>
            <a:r>
              <a:rPr lang="en-US" dirty="0" smtClean="0"/>
              <a:t> p, </a:t>
            </a:r>
            <a:r>
              <a:rPr lang="en-US" dirty="0" err="1" smtClean="0"/>
              <a:t>int</a:t>
            </a:r>
            <a:r>
              <a:rPr lang="en-US" dirty="0" smtClean="0"/>
              <a:t> x)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If (p == NULL)</a:t>
            </a:r>
          </a:p>
          <a:p>
            <a:r>
              <a:rPr lang="en-US" dirty="0" err="1" smtClean="0"/>
              <a:t>Cout</a:t>
            </a:r>
            <a:r>
              <a:rPr lang="en-US" dirty="0" smtClean="0"/>
              <a:t>&gt;&gt;insert</a:t>
            </a:r>
          </a:p>
          <a:p>
            <a:r>
              <a:rPr lang="en-US" dirty="0" smtClean="0"/>
              <a:t>Else if(</a:t>
            </a:r>
            <a:r>
              <a:rPr lang="en-US" dirty="0" err="1" smtClean="0"/>
              <a:t>p</a:t>
            </a:r>
            <a:r>
              <a:rPr lang="en-US" dirty="0" err="1" smtClean="0">
                <a:sym typeface="Wingdings" panose="05000000000000000000" pitchFamily="2" charset="2"/>
              </a:rPr>
              <a:t>left</a:t>
            </a:r>
            <a:r>
              <a:rPr lang="en-US" dirty="0" smtClean="0">
                <a:sym typeface="Wingdings" panose="05000000000000000000" pitchFamily="2" charset="2"/>
              </a:rPr>
              <a:t> != NULL)</a:t>
            </a:r>
          </a:p>
          <a:p>
            <a:r>
              <a:rPr lang="en-US" dirty="0" err="1" smtClean="0">
                <a:sym typeface="Wingdings" panose="05000000000000000000" pitchFamily="2" charset="2"/>
              </a:rPr>
              <a:t>Cout</a:t>
            </a:r>
            <a:r>
              <a:rPr lang="en-US" dirty="0" smtClean="0">
                <a:sym typeface="Wingdings" panose="05000000000000000000" pitchFamily="2" charset="2"/>
              </a:rPr>
              <a:t>&gt;&gt;not possible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Else</a:t>
            </a:r>
          </a:p>
          <a:p>
            <a:r>
              <a:rPr lang="en-US" dirty="0" err="1" smtClean="0">
                <a:sym typeface="Wingdings" panose="05000000000000000000" pitchFamily="2" charset="2"/>
              </a:rPr>
              <a:t>Pleft</a:t>
            </a:r>
            <a:r>
              <a:rPr lang="en-US" dirty="0" smtClean="0">
                <a:sym typeface="Wingdings" panose="05000000000000000000" pitchFamily="2" charset="2"/>
              </a:rPr>
              <a:t> = </a:t>
            </a:r>
            <a:r>
              <a:rPr lang="en-US" dirty="0" err="1" smtClean="0">
                <a:sym typeface="Wingdings" panose="05000000000000000000" pitchFamily="2" charset="2"/>
              </a:rPr>
              <a:t>makeTree</a:t>
            </a:r>
            <a:r>
              <a:rPr lang="en-US" dirty="0" smtClean="0">
                <a:sym typeface="Wingdings" panose="05000000000000000000" pitchFamily="2" charset="2"/>
              </a:rPr>
              <a:t>(x)</a:t>
            </a:r>
            <a:endParaRPr lang="en-US" dirty="0"/>
          </a:p>
          <a:p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4435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Implicit array representation of Binary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9534993" cy="4351338"/>
          </a:xfrm>
        </p:spPr>
        <p:txBody>
          <a:bodyPr/>
          <a:lstStyle/>
          <a:p>
            <a:r>
              <a:rPr lang="en-US" dirty="0" err="1" smtClean="0"/>
              <a:t>NumNodes</a:t>
            </a:r>
            <a:r>
              <a:rPr lang="en-US" dirty="0" smtClean="0"/>
              <a:t> = 500</a:t>
            </a:r>
          </a:p>
          <a:p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 smtClean="0"/>
              <a:t>nodeType</a:t>
            </a:r>
            <a:r>
              <a:rPr lang="en-US" dirty="0" smtClean="0"/>
              <a:t>{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info</a:t>
            </a:r>
          </a:p>
          <a:p>
            <a:r>
              <a:rPr lang="en-US" dirty="0" smtClean="0"/>
              <a:t>Boolean used</a:t>
            </a:r>
            <a:endParaRPr lang="en-US" dirty="0"/>
          </a:p>
          <a:p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6902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706" y="314793"/>
            <a:ext cx="6026046" cy="5862170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 smtClean="0"/>
              <a:t>Int</a:t>
            </a:r>
            <a:r>
              <a:rPr lang="en-US" dirty="0" smtClean="0"/>
              <a:t> p, q, number</a:t>
            </a:r>
          </a:p>
          <a:p>
            <a:r>
              <a:rPr lang="en-US" dirty="0" err="1" smtClean="0"/>
              <a:t>Cin</a:t>
            </a:r>
            <a:r>
              <a:rPr lang="en-US" dirty="0" smtClean="0"/>
              <a:t>&gt;&gt;number</a:t>
            </a:r>
          </a:p>
          <a:p>
            <a:r>
              <a:rPr lang="en-US" dirty="0" err="1" smtClean="0"/>
              <a:t>makeTree</a:t>
            </a:r>
            <a:r>
              <a:rPr lang="en-US" dirty="0" smtClean="0"/>
              <a:t>(number)</a:t>
            </a:r>
          </a:p>
          <a:p>
            <a:r>
              <a:rPr lang="en-US" dirty="0" smtClean="0"/>
              <a:t>While (</a:t>
            </a:r>
            <a:r>
              <a:rPr lang="en-US" dirty="0" err="1" smtClean="0"/>
              <a:t>cin</a:t>
            </a:r>
            <a:r>
              <a:rPr lang="en-US" dirty="0" smtClean="0"/>
              <a:t>&gt;&gt;number !=EOF)</a:t>
            </a:r>
          </a:p>
          <a:p>
            <a:r>
              <a:rPr lang="en-US" dirty="0" smtClean="0"/>
              <a:t>{</a:t>
            </a:r>
          </a:p>
          <a:p>
            <a:endParaRPr lang="en-US" dirty="0"/>
          </a:p>
          <a:p>
            <a:r>
              <a:rPr lang="en-US" dirty="0" smtClean="0"/>
              <a:t>P = q = 0</a:t>
            </a:r>
          </a:p>
          <a:p>
            <a:r>
              <a:rPr lang="en-US" dirty="0" smtClean="0"/>
              <a:t>While(q&lt;</a:t>
            </a:r>
            <a:r>
              <a:rPr lang="en-US" dirty="0" err="1" smtClean="0"/>
              <a:t>numNode</a:t>
            </a:r>
            <a:r>
              <a:rPr lang="en-US" dirty="0" smtClean="0"/>
              <a:t> &amp;&amp; node[q].used &amp;&amp; number != node[p].info)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P = q</a:t>
            </a:r>
          </a:p>
          <a:p>
            <a:r>
              <a:rPr lang="en-US" dirty="0" smtClean="0"/>
              <a:t>If(number &lt; node[p].info)</a:t>
            </a:r>
          </a:p>
          <a:p>
            <a:r>
              <a:rPr lang="en-US" dirty="0" smtClean="0"/>
              <a:t>Q=2*p+1</a:t>
            </a:r>
          </a:p>
          <a:p>
            <a:r>
              <a:rPr lang="en-US" dirty="0" smtClean="0"/>
              <a:t>Else</a:t>
            </a:r>
          </a:p>
          <a:p>
            <a:r>
              <a:rPr lang="en-US" dirty="0" smtClean="0"/>
              <a:t>Q=2*p+2</a:t>
            </a:r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225258" y="452203"/>
            <a:ext cx="4784361" cy="58621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If(number == node[p].info)</a:t>
            </a:r>
          </a:p>
          <a:p>
            <a:r>
              <a:rPr lang="en-US" dirty="0" err="1" smtClean="0"/>
              <a:t>Cout</a:t>
            </a:r>
            <a:r>
              <a:rPr lang="en-US" dirty="0" smtClean="0"/>
              <a:t>&gt;&gt;duplicate</a:t>
            </a:r>
          </a:p>
          <a:p>
            <a:r>
              <a:rPr lang="en-US" dirty="0" smtClean="0"/>
              <a:t>Else if(number &lt; node[p].info)</a:t>
            </a:r>
          </a:p>
          <a:p>
            <a:r>
              <a:rPr lang="en-US" dirty="0" err="1" smtClean="0"/>
              <a:t>Setleft</a:t>
            </a:r>
            <a:r>
              <a:rPr lang="en-US" dirty="0" smtClean="0"/>
              <a:t>(p, number)</a:t>
            </a:r>
          </a:p>
          <a:p>
            <a:r>
              <a:rPr lang="en-US" dirty="0" smtClean="0"/>
              <a:t>Else </a:t>
            </a:r>
          </a:p>
          <a:p>
            <a:r>
              <a:rPr lang="en-US" dirty="0" err="1" smtClean="0"/>
              <a:t>Setright</a:t>
            </a:r>
            <a:r>
              <a:rPr lang="en-US" dirty="0" smtClean="0"/>
              <a:t>(p, number)</a:t>
            </a:r>
          </a:p>
          <a:p>
            <a:r>
              <a:rPr lang="en-US" dirty="0"/>
              <a:t>}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905682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4794" y="329784"/>
            <a:ext cx="4886794" cy="5847179"/>
          </a:xfrm>
        </p:spPr>
        <p:txBody>
          <a:bodyPr/>
          <a:lstStyle/>
          <a:p>
            <a:r>
              <a:rPr lang="en-US" dirty="0" err="1" smtClean="0"/>
              <a:t>makeTree</a:t>
            </a:r>
            <a:r>
              <a:rPr lang="en-US" dirty="0" smtClean="0"/>
              <a:t>(x)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Node[0].info = x</a:t>
            </a:r>
          </a:p>
          <a:p>
            <a:r>
              <a:rPr lang="en-US" dirty="0" smtClean="0"/>
              <a:t>Node[0].used  = true</a:t>
            </a:r>
          </a:p>
          <a:p>
            <a:r>
              <a:rPr lang="en-US" dirty="0" smtClean="0"/>
              <a:t>For(p=1;p&lt;</a:t>
            </a:r>
            <a:r>
              <a:rPr lang="en-US" dirty="0" err="1" smtClean="0"/>
              <a:t>numNode;p</a:t>
            </a:r>
            <a:r>
              <a:rPr lang="en-US" dirty="0" smtClean="0"/>
              <a:t>++)</a:t>
            </a:r>
          </a:p>
          <a:p>
            <a:r>
              <a:rPr lang="en-US" dirty="0" smtClean="0"/>
              <a:t>Node[p].used = false</a:t>
            </a:r>
            <a:endParaRPr lang="en-US" dirty="0"/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893633" y="329783"/>
            <a:ext cx="4886794" cy="584717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Setleft</a:t>
            </a:r>
            <a:r>
              <a:rPr lang="en-US" dirty="0" smtClean="0"/>
              <a:t> (p, x)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Q = 2*p+1</a:t>
            </a:r>
          </a:p>
          <a:p>
            <a:r>
              <a:rPr lang="en-US" dirty="0" smtClean="0"/>
              <a:t>If(q&gt;=</a:t>
            </a:r>
            <a:r>
              <a:rPr lang="en-US" dirty="0" err="1" smtClean="0"/>
              <a:t>numNode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Cout</a:t>
            </a:r>
            <a:r>
              <a:rPr lang="en-US" dirty="0" smtClean="0"/>
              <a:t>&gt;&gt;overflow</a:t>
            </a:r>
          </a:p>
          <a:p>
            <a:r>
              <a:rPr lang="en-US" dirty="0" smtClean="0"/>
              <a:t>Else if(node[q].used)</a:t>
            </a:r>
          </a:p>
          <a:p>
            <a:r>
              <a:rPr lang="en-US" dirty="0" err="1" smtClean="0"/>
              <a:t>Cout</a:t>
            </a:r>
            <a:r>
              <a:rPr lang="en-US" dirty="0" smtClean="0"/>
              <a:t>&gt;&gt;invalid insertion</a:t>
            </a:r>
          </a:p>
          <a:p>
            <a:r>
              <a:rPr lang="en-US" dirty="0" smtClean="0"/>
              <a:t>Else</a:t>
            </a:r>
          </a:p>
          <a:p>
            <a:r>
              <a:rPr lang="en-US" dirty="0" smtClean="0"/>
              <a:t>Node[q].info = x</a:t>
            </a:r>
          </a:p>
          <a:p>
            <a:r>
              <a:rPr lang="en-US" dirty="0" smtClean="0"/>
              <a:t>Node[q].used = true</a:t>
            </a:r>
            <a:endParaRPr lang="en-US" dirty="0"/>
          </a:p>
          <a:p>
            <a:endParaRPr lang="en-US" dirty="0" smtClean="0"/>
          </a:p>
          <a:p>
            <a:r>
              <a:rPr lang="en-US" dirty="0"/>
              <a:t>}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279742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4715" y="209862"/>
            <a:ext cx="10919085" cy="5967101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Setright</a:t>
            </a:r>
            <a:r>
              <a:rPr lang="en-US" dirty="0" smtClean="0"/>
              <a:t> </a:t>
            </a:r>
            <a:r>
              <a:rPr lang="en-US" dirty="0"/>
              <a:t>(p, x)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Q = </a:t>
            </a:r>
            <a:r>
              <a:rPr lang="en-US" dirty="0" smtClean="0"/>
              <a:t>2*p+2</a:t>
            </a:r>
            <a:endParaRPr lang="en-US" dirty="0"/>
          </a:p>
          <a:p>
            <a:r>
              <a:rPr lang="en-US" dirty="0"/>
              <a:t>If(q&gt;=</a:t>
            </a:r>
            <a:r>
              <a:rPr lang="en-US" dirty="0" err="1"/>
              <a:t>numNode</a:t>
            </a:r>
            <a:r>
              <a:rPr lang="en-US" dirty="0"/>
              <a:t>)</a:t>
            </a:r>
          </a:p>
          <a:p>
            <a:r>
              <a:rPr lang="en-US" dirty="0" err="1"/>
              <a:t>Cout</a:t>
            </a:r>
            <a:r>
              <a:rPr lang="en-US" dirty="0"/>
              <a:t>&gt;&gt;overflow</a:t>
            </a:r>
          </a:p>
          <a:p>
            <a:r>
              <a:rPr lang="en-US" dirty="0"/>
              <a:t>Else if(node[q].used)</a:t>
            </a:r>
          </a:p>
          <a:p>
            <a:r>
              <a:rPr lang="en-US" dirty="0" err="1"/>
              <a:t>Cout</a:t>
            </a:r>
            <a:r>
              <a:rPr lang="en-US" dirty="0"/>
              <a:t>&gt;&gt;invalid insertion</a:t>
            </a:r>
          </a:p>
          <a:p>
            <a:r>
              <a:rPr lang="en-US" dirty="0"/>
              <a:t>Else</a:t>
            </a:r>
          </a:p>
          <a:p>
            <a:r>
              <a:rPr lang="en-US" dirty="0"/>
              <a:t>Node[q].info = x</a:t>
            </a:r>
          </a:p>
          <a:p>
            <a:r>
              <a:rPr lang="en-US" dirty="0"/>
              <a:t>Node[q].used = true</a:t>
            </a:r>
          </a:p>
          <a:p>
            <a:endParaRPr lang="en-US" dirty="0"/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7358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Traversal of a Binary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2828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Preorder Traversal</a:t>
            </a:r>
          </a:p>
          <a:p>
            <a:r>
              <a:rPr lang="en-US" dirty="0" err="1" smtClean="0"/>
              <a:t>Inorder</a:t>
            </a:r>
            <a:r>
              <a:rPr lang="en-US" dirty="0" smtClean="0"/>
              <a:t> traversal</a:t>
            </a:r>
          </a:p>
          <a:p>
            <a:r>
              <a:rPr lang="en-US" dirty="0" err="1" smtClean="0"/>
              <a:t>Postorder</a:t>
            </a:r>
            <a:r>
              <a:rPr lang="en-US" dirty="0" smtClean="0"/>
              <a:t> Traversal</a:t>
            </a:r>
          </a:p>
          <a:p>
            <a:endParaRPr lang="en-US" dirty="0"/>
          </a:p>
          <a:p>
            <a:r>
              <a:rPr lang="en-US" dirty="0" smtClean="0"/>
              <a:t>Preorder traversal</a:t>
            </a:r>
          </a:p>
          <a:p>
            <a:r>
              <a:rPr lang="en-US" dirty="0" smtClean="0"/>
              <a:t>1. visit the root node</a:t>
            </a:r>
          </a:p>
          <a:p>
            <a:r>
              <a:rPr lang="en-US" dirty="0" smtClean="0"/>
              <a:t>2. traverse the left </a:t>
            </a:r>
            <a:r>
              <a:rPr lang="en-US" dirty="0" err="1" smtClean="0"/>
              <a:t>subtree</a:t>
            </a:r>
            <a:r>
              <a:rPr lang="en-US" dirty="0" smtClean="0"/>
              <a:t> in preorder</a:t>
            </a:r>
          </a:p>
          <a:p>
            <a:r>
              <a:rPr lang="en-US" dirty="0" smtClean="0"/>
              <a:t>3. traverse the right </a:t>
            </a:r>
            <a:r>
              <a:rPr lang="en-US" dirty="0" err="1" smtClean="0"/>
              <a:t>subtree</a:t>
            </a:r>
            <a:r>
              <a:rPr lang="en-US" dirty="0" smtClean="0"/>
              <a:t> in preorder</a:t>
            </a:r>
          </a:p>
          <a:p>
            <a:r>
              <a:rPr lang="en-US" dirty="0" smtClean="0"/>
              <a:t>ABDEFGC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4539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Postorder</a:t>
            </a:r>
            <a:r>
              <a:rPr lang="en-US" dirty="0" smtClean="0"/>
              <a:t> traversal</a:t>
            </a:r>
          </a:p>
          <a:p>
            <a:r>
              <a:rPr lang="en-US" dirty="0" smtClean="0"/>
              <a:t>1. traverse the left </a:t>
            </a:r>
            <a:r>
              <a:rPr lang="en-US" dirty="0" err="1" smtClean="0"/>
              <a:t>subtree</a:t>
            </a:r>
            <a:r>
              <a:rPr lang="en-US" dirty="0" smtClean="0"/>
              <a:t> in </a:t>
            </a:r>
            <a:r>
              <a:rPr lang="en-US" dirty="0" err="1" smtClean="0"/>
              <a:t>postorder</a:t>
            </a:r>
            <a:endParaRPr lang="en-US" dirty="0" smtClean="0"/>
          </a:p>
          <a:p>
            <a:r>
              <a:rPr lang="en-US" dirty="0" smtClean="0"/>
              <a:t>2. traverse the right </a:t>
            </a:r>
            <a:r>
              <a:rPr lang="en-US" dirty="0" err="1" smtClean="0"/>
              <a:t>subtree</a:t>
            </a:r>
            <a:r>
              <a:rPr lang="en-US" dirty="0" smtClean="0"/>
              <a:t> in </a:t>
            </a:r>
            <a:r>
              <a:rPr lang="en-US" dirty="0" err="1" smtClean="0"/>
              <a:t>postorder</a:t>
            </a:r>
            <a:endParaRPr lang="en-US" dirty="0" smtClean="0"/>
          </a:p>
          <a:p>
            <a:r>
              <a:rPr lang="en-US" dirty="0" smtClean="0"/>
              <a:t>3. visit the root node</a:t>
            </a:r>
          </a:p>
          <a:p>
            <a:r>
              <a:rPr lang="en-US" dirty="0" smtClean="0"/>
              <a:t>DFGEBCA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045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It’s a non-linear data structure. </a:t>
            </a:r>
          </a:p>
          <a:p>
            <a:r>
              <a:rPr lang="en-US" dirty="0" smtClean="0"/>
              <a:t>Data are arranged in a sorted sequence.</a:t>
            </a:r>
          </a:p>
          <a:p>
            <a:r>
              <a:rPr lang="en-US" dirty="0" smtClean="0"/>
              <a:t>Represent hierarchical relationship.</a:t>
            </a:r>
          </a:p>
          <a:p>
            <a:endParaRPr lang="en-US" dirty="0"/>
          </a:p>
          <a:p>
            <a:r>
              <a:rPr lang="en-US" dirty="0" smtClean="0"/>
              <a:t>Terminology</a:t>
            </a:r>
          </a:p>
          <a:p>
            <a:r>
              <a:rPr lang="en-US" dirty="0" smtClean="0"/>
              <a:t>1. root</a:t>
            </a:r>
          </a:p>
          <a:p>
            <a:r>
              <a:rPr lang="en-US" dirty="0" smtClean="0"/>
              <a:t>2. node</a:t>
            </a:r>
          </a:p>
          <a:p>
            <a:r>
              <a:rPr lang="en-US" dirty="0" smtClean="0"/>
              <a:t>3. degree of a node – number of </a:t>
            </a:r>
            <a:r>
              <a:rPr lang="en-US" dirty="0" err="1" smtClean="0"/>
              <a:t>subtree</a:t>
            </a:r>
            <a:r>
              <a:rPr lang="en-US" dirty="0" smtClean="0"/>
              <a:t> a node contains</a:t>
            </a:r>
          </a:p>
          <a:p>
            <a:r>
              <a:rPr lang="en-US" dirty="0" smtClean="0"/>
              <a:t>4. degree of a tree – maximum degree of the nodes in a given tree.</a:t>
            </a:r>
          </a:p>
          <a:p>
            <a:r>
              <a:rPr lang="en-US" dirty="0" smtClean="0"/>
              <a:t>5. level</a:t>
            </a:r>
          </a:p>
          <a:p>
            <a:r>
              <a:rPr lang="en-US" dirty="0" smtClean="0"/>
              <a:t>6. edges</a:t>
            </a:r>
          </a:p>
          <a:p>
            <a:r>
              <a:rPr lang="en-US" dirty="0" smtClean="0"/>
              <a:t>7. path</a:t>
            </a:r>
          </a:p>
          <a:p>
            <a:r>
              <a:rPr lang="en-US" dirty="0" smtClean="0"/>
              <a:t>8. depth – maximum level of any node in a given tree.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4472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 a finite set of data items which is either empty or consists of a single item called the root.</a:t>
            </a:r>
          </a:p>
          <a:p>
            <a:r>
              <a:rPr lang="en-US" dirty="0" smtClean="0"/>
              <a:t>Left sub tree</a:t>
            </a:r>
          </a:p>
          <a:p>
            <a:r>
              <a:rPr lang="en-US" dirty="0" smtClean="0"/>
              <a:t>Right sub tree.</a:t>
            </a:r>
          </a:p>
          <a:p>
            <a:r>
              <a:rPr lang="en-US" dirty="0" smtClean="0"/>
              <a:t>It’s a non linear data structure</a:t>
            </a:r>
          </a:p>
          <a:p>
            <a:r>
              <a:rPr lang="en-US" dirty="0" smtClean="0"/>
              <a:t>The maximum degree of any node is at most two.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5847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Strictly binary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every node in a binary tree consists of either non empty or two node.</a:t>
            </a:r>
          </a:p>
          <a:p>
            <a:endParaRPr lang="en-US" dirty="0"/>
          </a:p>
          <a:p>
            <a:r>
              <a:rPr lang="en-US" dirty="0" smtClean="0"/>
              <a:t>Complete binary tree</a:t>
            </a:r>
          </a:p>
          <a:p>
            <a:r>
              <a:rPr lang="en-US" dirty="0" smtClean="0"/>
              <a:t>One node at level 0, two node at level 1, and four nodes at level 2…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9660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Tree representation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Struct</a:t>
            </a:r>
            <a:r>
              <a:rPr lang="en-US" dirty="0" smtClean="0"/>
              <a:t> node{</a:t>
            </a:r>
          </a:p>
          <a:p>
            <a:r>
              <a:rPr lang="en-US" dirty="0" smtClean="0"/>
              <a:t>Char data</a:t>
            </a:r>
          </a:p>
          <a:p>
            <a:r>
              <a:rPr lang="en-US" dirty="0" err="1" smtClean="0"/>
              <a:t>Struct</a:t>
            </a:r>
            <a:r>
              <a:rPr lang="en-US" dirty="0" smtClean="0"/>
              <a:t> node *</a:t>
            </a:r>
            <a:r>
              <a:rPr lang="en-US" dirty="0" err="1" smtClean="0"/>
              <a:t>lchild</a:t>
            </a:r>
            <a:endParaRPr lang="en-US" dirty="0" smtClean="0"/>
          </a:p>
          <a:p>
            <a:r>
              <a:rPr lang="en-US" dirty="0" err="1" smtClean="0"/>
              <a:t>Struct</a:t>
            </a:r>
            <a:r>
              <a:rPr lang="en-US" dirty="0" smtClean="0"/>
              <a:t> node *</a:t>
            </a:r>
            <a:r>
              <a:rPr lang="en-US" dirty="0" err="1" smtClean="0"/>
              <a:t>rchild</a:t>
            </a:r>
            <a:endParaRPr lang="en-US" dirty="0"/>
          </a:p>
          <a:p>
            <a:r>
              <a:rPr lang="en-US" dirty="0" smtClean="0"/>
              <a:t>}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6071016" y="2893101"/>
            <a:ext cx="2698230" cy="524656"/>
            <a:chOff x="6071016" y="2893101"/>
            <a:chExt cx="2698230" cy="524656"/>
          </a:xfrm>
        </p:grpSpPr>
        <p:sp>
          <p:nvSpPr>
            <p:cNvPr id="4" name="Rectangle 3"/>
            <p:cNvSpPr/>
            <p:nvPr/>
          </p:nvSpPr>
          <p:spPr>
            <a:xfrm>
              <a:off x="6071016" y="2893102"/>
              <a:ext cx="899410" cy="5246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l</a:t>
              </a:r>
              <a:endParaRPr lang="en-US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6970426" y="2893102"/>
              <a:ext cx="899410" cy="5246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</a:t>
              </a:r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7869836" y="2893101"/>
              <a:ext cx="899410" cy="5246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9181345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Operations on binary tree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83262854"/>
              </p:ext>
            </p:extLst>
          </p:nvPr>
        </p:nvGraphicFramePr>
        <p:xfrm>
          <a:off x="838200" y="1825625"/>
          <a:ext cx="10515600" cy="47573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14272"/>
                <a:gridCol w="7501328"/>
              </a:tblGrid>
              <a:tr h="615761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Create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It creates an empty binary tree</a:t>
                      </a:r>
                      <a:endParaRPr lang="en-US" sz="2400" dirty="0"/>
                    </a:p>
                  </a:txBody>
                  <a:tcPr/>
                </a:tc>
              </a:tr>
              <a:tr h="1062820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makeBT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Creates</a:t>
                      </a:r>
                      <a:r>
                        <a:rPr lang="en-US" sz="2400" baseline="0" dirty="0" smtClean="0"/>
                        <a:t> a new binary tree having a single node with data field set to some value</a:t>
                      </a:r>
                      <a:endParaRPr lang="en-US" sz="2400" dirty="0"/>
                    </a:p>
                  </a:txBody>
                  <a:tcPr/>
                </a:tc>
              </a:tr>
              <a:tr h="615761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emptyBT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Returns true if the binary tree is empty</a:t>
                      </a:r>
                      <a:endParaRPr lang="en-US" sz="2400" dirty="0"/>
                    </a:p>
                  </a:txBody>
                  <a:tcPr/>
                </a:tc>
              </a:tr>
              <a:tr h="615761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Lchild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Returns a pointer to the left child of the node</a:t>
                      </a:r>
                      <a:endParaRPr lang="en-US" sz="2400" dirty="0"/>
                    </a:p>
                  </a:txBody>
                  <a:tcPr/>
                </a:tc>
              </a:tr>
              <a:tr h="615761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Rchild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Returns a pointer to the right child</a:t>
                      </a:r>
                      <a:r>
                        <a:rPr lang="en-US" sz="2400" baseline="0" dirty="0" smtClean="0"/>
                        <a:t> of the node</a:t>
                      </a:r>
                      <a:endParaRPr lang="en-US" sz="2400" dirty="0"/>
                    </a:p>
                  </a:txBody>
                  <a:tcPr/>
                </a:tc>
              </a:tr>
              <a:tr h="615761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Parent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Returns a pointer to</a:t>
                      </a:r>
                      <a:r>
                        <a:rPr lang="en-US" sz="2400" baseline="0" dirty="0" smtClean="0"/>
                        <a:t> the parent of the node</a:t>
                      </a:r>
                      <a:endParaRPr lang="en-US" sz="2400" dirty="0"/>
                    </a:p>
                  </a:txBody>
                  <a:tcPr/>
                </a:tc>
              </a:tr>
              <a:tr h="615761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Data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smtClean="0"/>
                        <a:t>Returns Contents </a:t>
                      </a:r>
                      <a:r>
                        <a:rPr lang="en-US" sz="2400" dirty="0" smtClean="0"/>
                        <a:t>of the node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11190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Tree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42" y="1825624"/>
            <a:ext cx="5293895" cy="4543091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P </a:t>
            </a:r>
            <a:r>
              <a:rPr lang="en-US" dirty="0" smtClean="0">
                <a:sym typeface="Wingdings" panose="05000000000000000000" pitchFamily="2" charset="2"/>
              </a:rPr>
              <a:t> is pointer to the node</a:t>
            </a:r>
            <a:endParaRPr lang="en-US" dirty="0" smtClean="0"/>
          </a:p>
          <a:p>
            <a:r>
              <a:rPr lang="en-US" dirty="0" smtClean="0"/>
              <a:t>Info(P) </a:t>
            </a:r>
            <a:r>
              <a:rPr lang="en-US" dirty="0" smtClean="0">
                <a:sym typeface="Wingdings" panose="05000000000000000000" pitchFamily="2" charset="2"/>
              </a:rPr>
              <a:t> gives info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Left(P)  return the pointer to the left side of the node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Right(p)</a:t>
            </a:r>
          </a:p>
          <a:p>
            <a:r>
              <a:rPr lang="en-US" dirty="0" err="1" smtClean="0">
                <a:sym typeface="Wingdings" panose="05000000000000000000" pitchFamily="2" charset="2"/>
              </a:rPr>
              <a:t>Isleft</a:t>
            </a:r>
            <a:r>
              <a:rPr lang="en-US" dirty="0" smtClean="0">
                <a:sym typeface="Wingdings" panose="05000000000000000000" pitchFamily="2" charset="2"/>
              </a:rPr>
              <a:t>(p)  return true if the node is a left side</a:t>
            </a:r>
          </a:p>
          <a:p>
            <a:r>
              <a:rPr lang="en-US" dirty="0" err="1" smtClean="0">
                <a:sym typeface="Wingdings" panose="05000000000000000000" pitchFamily="2" charset="2"/>
              </a:rPr>
              <a:t>Isright</a:t>
            </a:r>
            <a:r>
              <a:rPr lang="en-US" dirty="0" smtClean="0">
                <a:sym typeface="Wingdings" panose="05000000000000000000" pitchFamily="2" charset="2"/>
              </a:rPr>
              <a:t>(p)</a:t>
            </a:r>
          </a:p>
          <a:p>
            <a:r>
              <a:rPr lang="en-US" dirty="0" err="1" smtClean="0">
                <a:sym typeface="Wingdings" panose="05000000000000000000" pitchFamily="2" charset="2"/>
              </a:rPr>
              <a:t>Maketree</a:t>
            </a:r>
            <a:r>
              <a:rPr lang="en-US" dirty="0" smtClean="0">
                <a:sym typeface="Wingdings" panose="05000000000000000000" pitchFamily="2" charset="2"/>
              </a:rPr>
              <a:t>(x) creates a binary tree</a:t>
            </a:r>
          </a:p>
          <a:p>
            <a:r>
              <a:rPr lang="en-US" dirty="0" err="1" smtClean="0">
                <a:sym typeface="Wingdings" panose="05000000000000000000" pitchFamily="2" charset="2"/>
              </a:rPr>
              <a:t>Setleft</a:t>
            </a:r>
            <a:r>
              <a:rPr lang="en-US" dirty="0" smtClean="0">
                <a:sym typeface="Wingdings" panose="05000000000000000000" pitchFamily="2" charset="2"/>
              </a:rPr>
              <a:t>(p, x)  creates the left node</a:t>
            </a:r>
          </a:p>
          <a:p>
            <a:r>
              <a:rPr lang="en-US" dirty="0" err="1" smtClean="0">
                <a:sym typeface="Wingdings" panose="05000000000000000000" pitchFamily="2" charset="2"/>
              </a:rPr>
              <a:t>Setright</a:t>
            </a:r>
            <a:r>
              <a:rPr lang="en-US" dirty="0" smtClean="0">
                <a:sym typeface="Wingdings" panose="05000000000000000000" pitchFamily="2" charset="2"/>
              </a:rPr>
              <a:t>(p, x)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424382" y="365125"/>
            <a:ext cx="4494902" cy="613192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Isleft</a:t>
            </a:r>
            <a:r>
              <a:rPr lang="en-US" dirty="0" smtClean="0"/>
              <a:t>(p){</a:t>
            </a:r>
          </a:p>
          <a:p>
            <a:r>
              <a:rPr lang="en-US" dirty="0" smtClean="0"/>
              <a:t>Q=father(p)</a:t>
            </a:r>
          </a:p>
          <a:p>
            <a:r>
              <a:rPr lang="en-US" dirty="0" smtClean="0"/>
              <a:t>If(q==null)</a:t>
            </a:r>
          </a:p>
          <a:p>
            <a:r>
              <a:rPr lang="en-US" dirty="0" smtClean="0"/>
              <a:t>Return false</a:t>
            </a:r>
          </a:p>
          <a:p>
            <a:r>
              <a:rPr lang="en-US" dirty="0" smtClean="0"/>
              <a:t>If(left(q)==p)</a:t>
            </a:r>
          </a:p>
          <a:p>
            <a:r>
              <a:rPr lang="en-US" dirty="0" smtClean="0"/>
              <a:t>Return true</a:t>
            </a:r>
          </a:p>
          <a:p>
            <a:r>
              <a:rPr lang="en-US" dirty="0" smtClean="0"/>
              <a:t>Else return false</a:t>
            </a:r>
          </a:p>
          <a:p>
            <a:endParaRPr lang="en-US" dirty="0"/>
          </a:p>
          <a:p>
            <a:r>
              <a:rPr lang="en-US" dirty="0" err="1" smtClean="0"/>
              <a:t>Isright</a:t>
            </a:r>
            <a:r>
              <a:rPr lang="en-US" dirty="0" smtClean="0"/>
              <a:t>(p</a:t>
            </a:r>
            <a:r>
              <a:rPr lang="en-US" dirty="0"/>
              <a:t>){</a:t>
            </a:r>
          </a:p>
          <a:p>
            <a:r>
              <a:rPr lang="en-US" dirty="0"/>
              <a:t>Q=father(p)</a:t>
            </a:r>
          </a:p>
          <a:p>
            <a:r>
              <a:rPr lang="en-US" dirty="0"/>
              <a:t>If(q==null)</a:t>
            </a:r>
          </a:p>
          <a:p>
            <a:r>
              <a:rPr lang="en-US" dirty="0"/>
              <a:t>Return false</a:t>
            </a:r>
          </a:p>
          <a:p>
            <a:r>
              <a:rPr lang="en-US" dirty="0" smtClean="0"/>
              <a:t>If(right(q</a:t>
            </a:r>
            <a:r>
              <a:rPr lang="en-US" dirty="0"/>
              <a:t>)==p)</a:t>
            </a:r>
          </a:p>
          <a:p>
            <a:r>
              <a:rPr lang="en-US" dirty="0"/>
              <a:t>Return true</a:t>
            </a:r>
          </a:p>
          <a:p>
            <a:r>
              <a:rPr lang="en-US" dirty="0"/>
              <a:t>Else return false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620960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785" y="218364"/>
            <a:ext cx="4872251" cy="6277970"/>
          </a:xfrm>
        </p:spPr>
        <p:txBody>
          <a:bodyPr/>
          <a:lstStyle/>
          <a:p>
            <a:r>
              <a:rPr lang="en-US" dirty="0" err="1" smtClean="0"/>
              <a:t>Nodeptr</a:t>
            </a:r>
            <a:r>
              <a:rPr lang="en-US" dirty="0" smtClean="0"/>
              <a:t> </a:t>
            </a:r>
            <a:r>
              <a:rPr lang="en-US" dirty="0" err="1" smtClean="0"/>
              <a:t>maketree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x)</a:t>
            </a:r>
          </a:p>
          <a:p>
            <a:r>
              <a:rPr lang="en-US" dirty="0" smtClean="0"/>
              <a:t>{</a:t>
            </a:r>
          </a:p>
          <a:p>
            <a:r>
              <a:rPr lang="en-US" dirty="0" err="1" smtClean="0"/>
              <a:t>Nodeptr</a:t>
            </a:r>
            <a:r>
              <a:rPr lang="en-US" dirty="0" smtClean="0"/>
              <a:t> *p;</a:t>
            </a:r>
          </a:p>
          <a:p>
            <a:r>
              <a:rPr lang="en-US" dirty="0" smtClean="0"/>
              <a:t>P = </a:t>
            </a:r>
            <a:r>
              <a:rPr lang="en-US" dirty="0" err="1" smtClean="0"/>
              <a:t>getnode</a:t>
            </a:r>
            <a:r>
              <a:rPr lang="en-US" dirty="0" smtClean="0"/>
              <a:t>();</a:t>
            </a:r>
          </a:p>
          <a:p>
            <a:r>
              <a:rPr lang="en-US" dirty="0" err="1" smtClean="0"/>
              <a:t>P</a:t>
            </a:r>
            <a:r>
              <a:rPr lang="en-US" dirty="0" err="1" smtClean="0">
                <a:sym typeface="Wingdings" panose="05000000000000000000" pitchFamily="2" charset="2"/>
              </a:rPr>
              <a:t>info</a:t>
            </a:r>
            <a:r>
              <a:rPr lang="en-US" dirty="0" smtClean="0">
                <a:sym typeface="Wingdings" panose="05000000000000000000" pitchFamily="2" charset="2"/>
              </a:rPr>
              <a:t>=x</a:t>
            </a:r>
          </a:p>
          <a:p>
            <a:r>
              <a:rPr lang="en-US" dirty="0" err="1" smtClean="0">
                <a:sym typeface="Wingdings" panose="05000000000000000000" pitchFamily="2" charset="2"/>
              </a:rPr>
              <a:t>Pleft</a:t>
            </a:r>
            <a:r>
              <a:rPr lang="en-US" dirty="0" smtClean="0">
                <a:sym typeface="Wingdings" panose="05000000000000000000" pitchFamily="2" charset="2"/>
              </a:rPr>
              <a:t>=</a:t>
            </a:r>
            <a:r>
              <a:rPr lang="en-US" dirty="0" err="1" smtClean="0">
                <a:sym typeface="Wingdings" panose="05000000000000000000" pitchFamily="2" charset="2"/>
              </a:rPr>
              <a:t>pright</a:t>
            </a:r>
            <a:r>
              <a:rPr lang="en-US" dirty="0" smtClean="0">
                <a:sym typeface="Wingdings" panose="05000000000000000000" pitchFamily="2" charset="2"/>
              </a:rPr>
              <a:t>=null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Return p</a:t>
            </a:r>
          </a:p>
          <a:p>
            <a:r>
              <a:rPr lang="en-US" dirty="0">
                <a:sym typeface="Wingdings" panose="05000000000000000000" pitchFamily="2" charset="2"/>
              </a:rPr>
              <a:t>}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102823" y="384412"/>
            <a:ext cx="4872251" cy="627797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Void </a:t>
            </a:r>
            <a:r>
              <a:rPr lang="en-US" dirty="0" err="1" smtClean="0"/>
              <a:t>setleft</a:t>
            </a:r>
            <a:r>
              <a:rPr lang="en-US" dirty="0" smtClean="0"/>
              <a:t>(</a:t>
            </a:r>
            <a:r>
              <a:rPr lang="en-US" dirty="0" err="1" smtClean="0"/>
              <a:t>nodeptr</a:t>
            </a:r>
            <a:r>
              <a:rPr lang="en-US" dirty="0" smtClean="0"/>
              <a:t> *p, </a:t>
            </a:r>
            <a:r>
              <a:rPr lang="en-US" dirty="0" err="1" smtClean="0"/>
              <a:t>int</a:t>
            </a:r>
            <a:r>
              <a:rPr lang="en-US" dirty="0" smtClean="0"/>
              <a:t> x){</a:t>
            </a:r>
          </a:p>
          <a:p>
            <a:r>
              <a:rPr lang="en-US" dirty="0" smtClean="0"/>
              <a:t>If(p==null)</a:t>
            </a:r>
          </a:p>
          <a:p>
            <a:r>
              <a:rPr lang="en-US" dirty="0" smtClean="0"/>
              <a:t>Write(avoid insertion)</a:t>
            </a:r>
          </a:p>
          <a:p>
            <a:r>
              <a:rPr lang="en-US" dirty="0" err="1" smtClean="0"/>
              <a:t>Elseif</a:t>
            </a:r>
            <a:r>
              <a:rPr lang="en-US" dirty="0" smtClean="0"/>
              <a:t>(</a:t>
            </a:r>
            <a:r>
              <a:rPr lang="en-US" dirty="0" err="1" smtClean="0"/>
              <a:t>p</a:t>
            </a:r>
            <a:r>
              <a:rPr lang="en-US" dirty="0" err="1" smtClean="0">
                <a:sym typeface="Wingdings" panose="05000000000000000000" pitchFamily="2" charset="2"/>
              </a:rPr>
              <a:t>left</a:t>
            </a:r>
            <a:r>
              <a:rPr lang="en-US" dirty="0" smtClean="0">
                <a:sym typeface="Wingdings" panose="05000000000000000000" pitchFamily="2" charset="2"/>
              </a:rPr>
              <a:t>!=null)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Write(not possible)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Else </a:t>
            </a:r>
            <a:r>
              <a:rPr lang="en-US" dirty="0" err="1" smtClean="0">
                <a:sym typeface="Wingdings" panose="05000000000000000000" pitchFamily="2" charset="2"/>
              </a:rPr>
              <a:t>pleft</a:t>
            </a:r>
            <a:r>
              <a:rPr lang="en-US" dirty="0" smtClean="0">
                <a:sym typeface="Wingdings" panose="05000000000000000000" pitchFamily="2" charset="2"/>
              </a:rPr>
              <a:t> =</a:t>
            </a:r>
            <a:r>
              <a:rPr lang="en-US" dirty="0" err="1" smtClean="0">
                <a:sym typeface="Wingdings" panose="05000000000000000000" pitchFamily="2" charset="2"/>
              </a:rPr>
              <a:t>maketree</a:t>
            </a:r>
            <a:r>
              <a:rPr lang="en-US" dirty="0" smtClean="0">
                <a:sym typeface="Wingdings" panose="05000000000000000000" pitchFamily="2" charset="2"/>
              </a:rPr>
              <a:t>(x)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}</a:t>
            </a:r>
          </a:p>
          <a:p>
            <a:endParaRPr lang="en-US" dirty="0" smtClean="0">
              <a:sym typeface="Wingdings" panose="05000000000000000000" pitchFamily="2" charset="2"/>
            </a:endParaRPr>
          </a:p>
          <a:p>
            <a:r>
              <a:rPr lang="en-US" dirty="0"/>
              <a:t>Void </a:t>
            </a:r>
            <a:r>
              <a:rPr lang="en-US" dirty="0" err="1" smtClean="0"/>
              <a:t>setright</a:t>
            </a:r>
            <a:r>
              <a:rPr lang="en-US" dirty="0" smtClean="0"/>
              <a:t>(</a:t>
            </a:r>
            <a:r>
              <a:rPr lang="en-US" dirty="0" err="1" smtClean="0"/>
              <a:t>nodeptr</a:t>
            </a:r>
            <a:r>
              <a:rPr lang="en-US" dirty="0" smtClean="0"/>
              <a:t> </a:t>
            </a:r>
            <a:r>
              <a:rPr lang="en-US" dirty="0"/>
              <a:t>*p, </a:t>
            </a:r>
            <a:r>
              <a:rPr lang="en-US" dirty="0" err="1"/>
              <a:t>int</a:t>
            </a:r>
            <a:r>
              <a:rPr lang="en-US" dirty="0"/>
              <a:t> x){</a:t>
            </a:r>
          </a:p>
          <a:p>
            <a:r>
              <a:rPr lang="en-US" dirty="0"/>
              <a:t>If(p==null)</a:t>
            </a:r>
          </a:p>
          <a:p>
            <a:r>
              <a:rPr lang="en-US" dirty="0"/>
              <a:t>Write(avoid insertion)</a:t>
            </a:r>
          </a:p>
          <a:p>
            <a:r>
              <a:rPr lang="en-US" dirty="0" err="1"/>
              <a:t>Elseif</a:t>
            </a:r>
            <a:r>
              <a:rPr lang="en-US" dirty="0"/>
              <a:t>(</a:t>
            </a:r>
            <a:r>
              <a:rPr lang="en-US" dirty="0" err="1"/>
              <a:t>p</a:t>
            </a:r>
            <a:r>
              <a:rPr lang="en-US" dirty="0" err="1" smtClean="0">
                <a:sym typeface="Wingdings" panose="05000000000000000000" pitchFamily="2" charset="2"/>
              </a:rPr>
              <a:t>right</a:t>
            </a:r>
            <a:r>
              <a:rPr lang="en-US" dirty="0" smtClean="0">
                <a:sym typeface="Wingdings" panose="05000000000000000000" pitchFamily="2" charset="2"/>
              </a:rPr>
              <a:t>!=</a:t>
            </a:r>
            <a:r>
              <a:rPr lang="en-US" dirty="0">
                <a:sym typeface="Wingdings" panose="05000000000000000000" pitchFamily="2" charset="2"/>
              </a:rPr>
              <a:t>null)</a:t>
            </a:r>
          </a:p>
          <a:p>
            <a:r>
              <a:rPr lang="en-US" dirty="0">
                <a:sym typeface="Wingdings" panose="05000000000000000000" pitchFamily="2" charset="2"/>
              </a:rPr>
              <a:t>Write(not possible)</a:t>
            </a:r>
          </a:p>
          <a:p>
            <a:r>
              <a:rPr lang="en-US" dirty="0">
                <a:sym typeface="Wingdings" panose="05000000000000000000" pitchFamily="2" charset="2"/>
              </a:rPr>
              <a:t>Else </a:t>
            </a:r>
            <a:r>
              <a:rPr lang="en-US" dirty="0" err="1">
                <a:sym typeface="Wingdings" panose="05000000000000000000" pitchFamily="2" charset="2"/>
              </a:rPr>
              <a:t>p</a:t>
            </a:r>
            <a:r>
              <a:rPr lang="en-US" dirty="0" err="1" smtClean="0">
                <a:sym typeface="Wingdings" panose="05000000000000000000" pitchFamily="2" charset="2"/>
              </a:rPr>
              <a:t>right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>
                <a:sym typeface="Wingdings" panose="05000000000000000000" pitchFamily="2" charset="2"/>
              </a:rPr>
              <a:t>=</a:t>
            </a:r>
            <a:r>
              <a:rPr lang="en-US" dirty="0" err="1">
                <a:sym typeface="Wingdings" panose="05000000000000000000" pitchFamily="2" charset="2"/>
              </a:rPr>
              <a:t>maketree</a:t>
            </a:r>
            <a:r>
              <a:rPr lang="en-US" dirty="0">
                <a:sym typeface="Wingdings" panose="05000000000000000000" pitchFamily="2" charset="2"/>
              </a:rPr>
              <a:t>(x)</a:t>
            </a:r>
          </a:p>
          <a:p>
            <a:r>
              <a:rPr lang="en-US" dirty="0">
                <a:sym typeface="Wingdings" panose="05000000000000000000" pitchFamily="2" charset="2"/>
              </a:rPr>
              <a:t>}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392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1319" y="300251"/>
            <a:ext cx="5800299" cy="5876712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Node *tree, *p, *q</a:t>
            </a:r>
          </a:p>
          <a:p>
            <a:r>
              <a:rPr lang="en-US" dirty="0" smtClean="0"/>
              <a:t>Read(</a:t>
            </a:r>
            <a:r>
              <a:rPr lang="en-US" dirty="0" err="1" smtClean="0"/>
              <a:t>num</a:t>
            </a:r>
            <a:r>
              <a:rPr lang="en-US" dirty="0" smtClean="0"/>
              <a:t>)</a:t>
            </a:r>
          </a:p>
          <a:p>
            <a:r>
              <a:rPr lang="en-US" dirty="0" smtClean="0"/>
              <a:t>Tree = </a:t>
            </a:r>
            <a:r>
              <a:rPr lang="en-US" dirty="0" err="1" smtClean="0"/>
              <a:t>maketree</a:t>
            </a:r>
            <a:r>
              <a:rPr lang="en-US" dirty="0" smtClean="0"/>
              <a:t>(</a:t>
            </a:r>
            <a:r>
              <a:rPr lang="en-US" dirty="0" err="1" smtClean="0"/>
              <a:t>num</a:t>
            </a:r>
            <a:r>
              <a:rPr lang="en-US" dirty="0" smtClean="0"/>
              <a:t>)</a:t>
            </a:r>
          </a:p>
          <a:p>
            <a:r>
              <a:rPr lang="en-US" dirty="0" smtClean="0"/>
              <a:t>While(there are </a:t>
            </a:r>
            <a:r>
              <a:rPr lang="en-US" dirty="0" err="1" smtClean="0"/>
              <a:t>num</a:t>
            </a:r>
            <a:r>
              <a:rPr lang="en-US" dirty="0" smtClean="0"/>
              <a:t> left in the input){</a:t>
            </a:r>
          </a:p>
          <a:p>
            <a:r>
              <a:rPr lang="en-US" dirty="0" smtClean="0"/>
              <a:t>Read(</a:t>
            </a:r>
            <a:r>
              <a:rPr lang="en-US" dirty="0" err="1" smtClean="0"/>
              <a:t>num</a:t>
            </a:r>
            <a:r>
              <a:rPr lang="en-US" dirty="0" smtClean="0"/>
              <a:t>)</a:t>
            </a:r>
          </a:p>
          <a:p>
            <a:r>
              <a:rPr lang="en-US" dirty="0" smtClean="0"/>
              <a:t>P=q=tree</a:t>
            </a:r>
          </a:p>
          <a:p>
            <a:r>
              <a:rPr lang="en-US" dirty="0" smtClean="0"/>
              <a:t>While(</a:t>
            </a:r>
            <a:r>
              <a:rPr lang="en-US" dirty="0" err="1" smtClean="0"/>
              <a:t>num</a:t>
            </a:r>
            <a:r>
              <a:rPr lang="en-US" dirty="0" smtClean="0"/>
              <a:t>!=info(p) &amp;&amp; q!= null){</a:t>
            </a:r>
          </a:p>
          <a:p>
            <a:r>
              <a:rPr lang="en-US" dirty="0" smtClean="0"/>
              <a:t>P=q</a:t>
            </a:r>
          </a:p>
          <a:p>
            <a:r>
              <a:rPr lang="en-US" dirty="0" smtClean="0"/>
              <a:t>If(</a:t>
            </a:r>
            <a:r>
              <a:rPr lang="en-US" dirty="0" err="1" smtClean="0"/>
              <a:t>num</a:t>
            </a:r>
            <a:r>
              <a:rPr lang="en-US" dirty="0" smtClean="0"/>
              <a:t>&lt;info(p))</a:t>
            </a:r>
          </a:p>
          <a:p>
            <a:r>
              <a:rPr lang="en-US" dirty="0" smtClean="0"/>
              <a:t>Q=left(p);</a:t>
            </a:r>
          </a:p>
          <a:p>
            <a:r>
              <a:rPr lang="en-US" dirty="0" smtClean="0"/>
              <a:t>Else</a:t>
            </a:r>
          </a:p>
          <a:p>
            <a:r>
              <a:rPr lang="en-US" dirty="0" smtClean="0"/>
              <a:t>Q=right(p)</a:t>
            </a:r>
          </a:p>
          <a:p>
            <a:r>
              <a:rPr lang="en-US" dirty="0"/>
              <a:t>}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391701" y="300251"/>
            <a:ext cx="5800299" cy="5876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If(</a:t>
            </a:r>
            <a:r>
              <a:rPr lang="en-US" dirty="0" err="1" smtClean="0"/>
              <a:t>num</a:t>
            </a:r>
            <a:r>
              <a:rPr lang="en-US" dirty="0" smtClean="0"/>
              <a:t>==info(p))</a:t>
            </a:r>
          </a:p>
          <a:p>
            <a:r>
              <a:rPr lang="en-US" dirty="0" smtClean="0"/>
              <a:t>Write (duplicate)</a:t>
            </a:r>
          </a:p>
          <a:p>
            <a:r>
              <a:rPr lang="en-US" dirty="0" smtClean="0"/>
              <a:t>Else if(</a:t>
            </a:r>
            <a:r>
              <a:rPr lang="en-US" dirty="0" err="1" smtClean="0"/>
              <a:t>num</a:t>
            </a:r>
            <a:r>
              <a:rPr lang="en-US" dirty="0" smtClean="0"/>
              <a:t> &lt;info(p))</a:t>
            </a:r>
          </a:p>
          <a:p>
            <a:r>
              <a:rPr lang="en-US" dirty="0" err="1" smtClean="0"/>
              <a:t>Setleft</a:t>
            </a:r>
            <a:r>
              <a:rPr lang="en-US" dirty="0" smtClean="0"/>
              <a:t>(p, </a:t>
            </a:r>
            <a:r>
              <a:rPr lang="en-US" dirty="0" err="1" smtClean="0"/>
              <a:t>num</a:t>
            </a:r>
            <a:r>
              <a:rPr lang="en-US" dirty="0" smtClean="0"/>
              <a:t>)</a:t>
            </a:r>
          </a:p>
          <a:p>
            <a:r>
              <a:rPr lang="en-US" dirty="0" smtClean="0"/>
              <a:t>Else</a:t>
            </a:r>
          </a:p>
          <a:p>
            <a:r>
              <a:rPr lang="en-US" dirty="0" err="1" smtClean="0"/>
              <a:t>Setlright</a:t>
            </a:r>
            <a:r>
              <a:rPr lang="en-US" dirty="0" smtClean="0"/>
              <a:t>(p, </a:t>
            </a:r>
            <a:r>
              <a:rPr lang="en-US" dirty="0" err="1" smtClean="0"/>
              <a:t>num</a:t>
            </a:r>
            <a:r>
              <a:rPr lang="en-US" dirty="0" smtClean="0"/>
              <a:t>)</a:t>
            </a:r>
          </a:p>
          <a:p>
            <a:r>
              <a:rPr lang="en-US" dirty="0"/>
              <a:t>}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654999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2127</TotalTime>
  <Words>912</Words>
  <Application>Microsoft Office PowerPoint</Application>
  <PresentationFormat>Widescreen</PresentationFormat>
  <Paragraphs>235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Wingdings</vt:lpstr>
      <vt:lpstr>Office Theme</vt:lpstr>
      <vt:lpstr>PH 602.1 [E1] DATA STRUCTURES AND ANALYSIS OF ALGORITHMS</vt:lpstr>
      <vt:lpstr>Trees</vt:lpstr>
      <vt:lpstr>Binary trees</vt:lpstr>
      <vt:lpstr>Strictly binary tree</vt:lpstr>
      <vt:lpstr>Tree representation</vt:lpstr>
      <vt:lpstr>Operations on binary tree</vt:lpstr>
      <vt:lpstr>Binary Tree Algorithm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Implicit array representation of Binary Tree</vt:lpstr>
      <vt:lpstr>PowerPoint Presentation</vt:lpstr>
      <vt:lpstr>PowerPoint Presentation</vt:lpstr>
      <vt:lpstr>PowerPoint Presentation</vt:lpstr>
      <vt:lpstr>Traversal of a Binary Tree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 602.1 [E1] DATA STRUCTURES AND ANALYSIS OF ALGORITHMS</dc:title>
  <dc:creator>Srinivas</dc:creator>
  <cp:lastModifiedBy>Srinivas</cp:lastModifiedBy>
  <cp:revision>158</cp:revision>
  <dcterms:created xsi:type="dcterms:W3CDTF">2020-12-09T06:43:08Z</dcterms:created>
  <dcterms:modified xsi:type="dcterms:W3CDTF">2022-03-15T11:05:58Z</dcterms:modified>
</cp:coreProperties>
</file>