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0" r:id="rId3"/>
    <p:sldId id="261" r:id="rId4"/>
    <p:sldId id="271" r:id="rId5"/>
    <p:sldId id="258" r:id="rId6"/>
    <p:sldId id="259" r:id="rId7"/>
    <p:sldId id="267" r:id="rId8"/>
    <p:sldId id="262" r:id="rId9"/>
    <p:sldId id="263" r:id="rId10"/>
    <p:sldId id="264" r:id="rId11"/>
    <p:sldId id="270" r:id="rId12"/>
    <p:sldId id="268" r:id="rId13"/>
    <p:sldId id="257" r:id="rId14"/>
    <p:sldId id="265" r:id="rId15"/>
    <p:sldId id="272" r:id="rId16"/>
    <p:sldId id="266" r:id="rId17"/>
  </p:sldIdLst>
  <p:sldSz cx="5715000" cy="9144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3012" y="-114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625" y="2840568"/>
            <a:ext cx="4857750" cy="19600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181600"/>
            <a:ext cx="40005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43375" y="366185"/>
            <a:ext cx="1285875" cy="78020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366185"/>
            <a:ext cx="3762375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42663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323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2133601"/>
            <a:ext cx="51435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46" y="5875867"/>
            <a:ext cx="485775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446" y="3875618"/>
            <a:ext cx="485775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870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50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05125" y="2133601"/>
            <a:ext cx="2524125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8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50" y="2046817"/>
            <a:ext cx="252511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50" y="2899833"/>
            <a:ext cx="252511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03141" y="2046817"/>
            <a:ext cx="252610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03141" y="2899833"/>
            <a:ext cx="2526109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6184"/>
            <a:ext cx="51435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38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4067"/>
            <a:ext cx="1880196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4406" y="364067"/>
            <a:ext cx="3194844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50" y="1913467"/>
            <a:ext cx="1880196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17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0180" y="6400800"/>
            <a:ext cx="34290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0180" y="817033"/>
            <a:ext cx="34290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0180" y="7156451"/>
            <a:ext cx="34290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1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0" y="23285"/>
            <a:ext cx="138608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image" Target="../media/image3.tmp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3.tmp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3.tmp"/><Relationship Id="rId5" Type="http://schemas.openxmlformats.org/officeDocument/2006/relationships/tags" Target="../tags/tag16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image" Target="../media/image3.tmp"/><Relationship Id="rId5" Type="http://schemas.openxmlformats.org/officeDocument/2006/relationships/tags" Target="../tags/tag17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image" Target="../media/image3.tmp"/><Relationship Id="rId5" Type="http://schemas.openxmlformats.org/officeDocument/2006/relationships/tags" Target="../tags/tag18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3.tmp"/><Relationship Id="rId5" Type="http://schemas.openxmlformats.org/officeDocument/2006/relationships/tags" Target="../tags/tag19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image" Target="../media/image3.tmp"/><Relationship Id="rId5" Type="http://schemas.openxmlformats.org/officeDocument/2006/relationships/tags" Target="../tags/tag20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02.xml"/><Relationship Id="rId9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3.tmp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image" Target="../media/image3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18" Type="http://schemas.openxmlformats.org/officeDocument/2006/relationships/image" Target="../media/image3.tmp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tags" Target="../tags/tag6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tmp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image" Target="../media/image3.tmp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.tmp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tmp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131840"/>
            <a:ext cx="5143500" cy="15240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测试</a:t>
            </a:r>
            <a:endParaRPr lang="zh-CN" altLang="en-US" dirty="0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25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50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1011555"/>
            <a:ext cx="5195788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9.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连接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链路的频率带宽为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8kHz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，信噪比为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30dB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，该链路实际数据传输速率约为理论最大数据传输速率的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50%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，则该链路的实际数据传输速率约是（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8kbs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20kbs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40kbs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80kbs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63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图为曼彻斯特编码，表示的二进制数据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为（ 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01110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01011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10001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10101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画布 31"/>
          <p:cNvGrpSpPr/>
          <p:nvPr/>
        </p:nvGrpSpPr>
        <p:grpSpPr>
          <a:xfrm>
            <a:off x="601980" y="2898140"/>
            <a:ext cx="4133850" cy="594360"/>
            <a:chOff x="0" y="0"/>
            <a:chExt cx="4133850" cy="594360"/>
          </a:xfrm>
        </p:grpSpPr>
        <p:sp>
          <p:nvSpPr>
            <p:cNvPr id="19" name="矩形 18"/>
            <p:cNvSpPr/>
            <p:nvPr/>
          </p:nvSpPr>
          <p:spPr>
            <a:xfrm>
              <a:off x="0" y="0"/>
              <a:ext cx="4133850" cy="594360"/>
            </a:xfrm>
            <a:prstGeom prst="rect">
              <a:avLst/>
            </a:prstGeom>
            <a:noFill/>
          </p:spPr>
        </p:sp>
        <p:grpSp>
          <p:nvGrpSpPr>
            <p:cNvPr id="20" name="组合 19"/>
            <p:cNvGrpSpPr>
              <a:grpSpLocks/>
            </p:cNvGrpSpPr>
            <p:nvPr/>
          </p:nvGrpSpPr>
          <p:grpSpPr bwMode="auto">
            <a:xfrm>
              <a:off x="400050" y="0"/>
              <a:ext cx="3334385" cy="594360"/>
              <a:chOff x="1398" y="1029"/>
              <a:chExt cx="5251" cy="936"/>
            </a:xfrm>
          </p:grpSpPr>
          <p:grpSp>
            <p:nvGrpSpPr>
              <p:cNvPr id="21" name="组合 20"/>
              <p:cNvGrpSpPr>
                <a:grpSpLocks/>
              </p:cNvGrpSpPr>
              <p:nvPr/>
            </p:nvGrpSpPr>
            <p:grpSpPr bwMode="auto">
              <a:xfrm>
                <a:off x="1398" y="1029"/>
                <a:ext cx="5251" cy="936"/>
                <a:chOff x="1398" y="1029"/>
                <a:chExt cx="5251" cy="1092"/>
              </a:xfrm>
            </p:grpSpPr>
            <p:cxnSp>
              <p:nvCxnSpPr>
                <p:cNvPr id="43" name="直线 87"/>
                <p:cNvCxnSpPr/>
                <p:nvPr/>
              </p:nvCxnSpPr>
              <p:spPr bwMode="auto">
                <a:xfrm>
                  <a:off x="1398" y="1029"/>
                  <a:ext cx="0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线 89"/>
                <p:cNvCxnSpPr/>
                <p:nvPr/>
              </p:nvCxnSpPr>
              <p:spPr bwMode="auto">
                <a:xfrm>
                  <a:off x="6648" y="1029"/>
                  <a:ext cx="1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线 90"/>
                <p:cNvCxnSpPr/>
                <p:nvPr/>
              </p:nvCxnSpPr>
              <p:spPr bwMode="auto">
                <a:xfrm>
                  <a:off x="5598" y="1029"/>
                  <a:ext cx="1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线 91"/>
                <p:cNvCxnSpPr/>
                <p:nvPr/>
              </p:nvCxnSpPr>
              <p:spPr bwMode="auto">
                <a:xfrm>
                  <a:off x="4548" y="1029"/>
                  <a:ext cx="1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直线 92"/>
                <p:cNvCxnSpPr/>
                <p:nvPr/>
              </p:nvCxnSpPr>
              <p:spPr bwMode="auto">
                <a:xfrm>
                  <a:off x="3498" y="1029"/>
                  <a:ext cx="1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线 93"/>
                <p:cNvCxnSpPr/>
                <p:nvPr/>
              </p:nvCxnSpPr>
              <p:spPr bwMode="auto">
                <a:xfrm>
                  <a:off x="2448" y="1029"/>
                  <a:ext cx="1" cy="1092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" name="组合 21"/>
              <p:cNvGrpSpPr>
                <a:grpSpLocks/>
              </p:cNvGrpSpPr>
              <p:nvPr/>
            </p:nvGrpSpPr>
            <p:grpSpPr bwMode="auto">
              <a:xfrm>
                <a:off x="1398" y="1185"/>
                <a:ext cx="1050" cy="313"/>
                <a:chOff x="1398" y="1185"/>
                <a:chExt cx="1050" cy="313"/>
              </a:xfrm>
            </p:grpSpPr>
            <p:cxnSp>
              <p:nvCxnSpPr>
                <p:cNvPr id="40" name="直线 94"/>
                <p:cNvCxnSpPr/>
                <p:nvPr/>
              </p:nvCxnSpPr>
              <p:spPr bwMode="auto">
                <a:xfrm>
                  <a:off x="1398" y="1185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1" name="直线 95"/>
                <p:cNvCxnSpPr/>
                <p:nvPr/>
              </p:nvCxnSpPr>
              <p:spPr bwMode="auto">
                <a:xfrm>
                  <a:off x="1923" y="1497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线 96"/>
                <p:cNvCxnSpPr/>
                <p:nvPr/>
              </p:nvCxnSpPr>
              <p:spPr bwMode="auto">
                <a:xfrm>
                  <a:off x="1923" y="1185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" name="组合 22"/>
              <p:cNvGrpSpPr>
                <a:grpSpLocks/>
              </p:cNvGrpSpPr>
              <p:nvPr/>
            </p:nvGrpSpPr>
            <p:grpSpPr bwMode="auto">
              <a:xfrm>
                <a:off x="3498" y="1185"/>
                <a:ext cx="1050" cy="313"/>
                <a:chOff x="1398" y="1185"/>
                <a:chExt cx="1050" cy="313"/>
              </a:xfrm>
            </p:grpSpPr>
            <p:cxnSp>
              <p:nvCxnSpPr>
                <p:cNvPr id="37" name="直线 99"/>
                <p:cNvCxnSpPr/>
                <p:nvPr/>
              </p:nvCxnSpPr>
              <p:spPr bwMode="auto">
                <a:xfrm>
                  <a:off x="1398" y="1185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直线 100"/>
                <p:cNvCxnSpPr/>
                <p:nvPr/>
              </p:nvCxnSpPr>
              <p:spPr bwMode="auto">
                <a:xfrm>
                  <a:off x="1923" y="1497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直线 101"/>
                <p:cNvCxnSpPr/>
                <p:nvPr/>
              </p:nvCxnSpPr>
              <p:spPr bwMode="auto">
                <a:xfrm>
                  <a:off x="1923" y="1185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" name="组合 23"/>
              <p:cNvGrpSpPr>
                <a:grpSpLocks/>
              </p:cNvGrpSpPr>
              <p:nvPr/>
            </p:nvGrpSpPr>
            <p:grpSpPr bwMode="auto">
              <a:xfrm rot="10800000" flipH="1">
                <a:off x="2448" y="1180"/>
                <a:ext cx="1050" cy="313"/>
                <a:chOff x="1398" y="1185"/>
                <a:chExt cx="1050" cy="313"/>
              </a:xfrm>
            </p:grpSpPr>
            <p:cxnSp>
              <p:nvCxnSpPr>
                <p:cNvPr id="34" name="直线 103"/>
                <p:cNvCxnSpPr/>
                <p:nvPr/>
              </p:nvCxnSpPr>
              <p:spPr bwMode="auto">
                <a:xfrm>
                  <a:off x="1398" y="1185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线 104"/>
                <p:cNvCxnSpPr/>
                <p:nvPr/>
              </p:nvCxnSpPr>
              <p:spPr bwMode="auto">
                <a:xfrm>
                  <a:off x="1923" y="1497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线 105"/>
                <p:cNvCxnSpPr/>
                <p:nvPr/>
              </p:nvCxnSpPr>
              <p:spPr bwMode="auto">
                <a:xfrm>
                  <a:off x="1923" y="1185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5" name="组合 24"/>
              <p:cNvGrpSpPr>
                <a:grpSpLocks/>
              </p:cNvGrpSpPr>
              <p:nvPr/>
            </p:nvGrpSpPr>
            <p:grpSpPr bwMode="auto">
              <a:xfrm rot="10800000" flipH="1">
                <a:off x="5598" y="1180"/>
                <a:ext cx="1050" cy="313"/>
                <a:chOff x="1398" y="1185"/>
                <a:chExt cx="1050" cy="313"/>
              </a:xfrm>
            </p:grpSpPr>
            <p:cxnSp>
              <p:nvCxnSpPr>
                <p:cNvPr id="31" name="直线 107"/>
                <p:cNvCxnSpPr/>
                <p:nvPr/>
              </p:nvCxnSpPr>
              <p:spPr bwMode="auto">
                <a:xfrm>
                  <a:off x="1398" y="1185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直线 108"/>
                <p:cNvCxnSpPr/>
                <p:nvPr/>
              </p:nvCxnSpPr>
              <p:spPr bwMode="auto">
                <a:xfrm>
                  <a:off x="1923" y="1497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线 109"/>
                <p:cNvCxnSpPr/>
                <p:nvPr/>
              </p:nvCxnSpPr>
              <p:spPr bwMode="auto">
                <a:xfrm>
                  <a:off x="1923" y="1185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组合 25"/>
              <p:cNvGrpSpPr>
                <a:grpSpLocks/>
              </p:cNvGrpSpPr>
              <p:nvPr/>
            </p:nvGrpSpPr>
            <p:grpSpPr bwMode="auto">
              <a:xfrm rot="10800000" flipH="1">
                <a:off x="4548" y="1180"/>
                <a:ext cx="1050" cy="313"/>
                <a:chOff x="1398" y="1185"/>
                <a:chExt cx="1050" cy="313"/>
              </a:xfrm>
            </p:grpSpPr>
            <p:cxnSp>
              <p:nvCxnSpPr>
                <p:cNvPr id="28" name="直线 111"/>
                <p:cNvCxnSpPr/>
                <p:nvPr/>
              </p:nvCxnSpPr>
              <p:spPr bwMode="auto">
                <a:xfrm>
                  <a:off x="1398" y="1185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直线 112"/>
                <p:cNvCxnSpPr/>
                <p:nvPr/>
              </p:nvCxnSpPr>
              <p:spPr bwMode="auto">
                <a:xfrm>
                  <a:off x="1923" y="1497"/>
                  <a:ext cx="52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" name="直线 113"/>
                <p:cNvCxnSpPr/>
                <p:nvPr/>
              </p:nvCxnSpPr>
              <p:spPr bwMode="auto">
                <a:xfrm>
                  <a:off x="1923" y="1185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" name="直线 114"/>
              <p:cNvCxnSpPr/>
              <p:nvPr/>
            </p:nvCxnSpPr>
            <p:spPr bwMode="auto">
              <a:xfrm>
                <a:off x="5598" y="1185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17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82905" y="133164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11.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数据通信中，按照信号传送方向与时间的关系，信道的通信方式可以分为三种，即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单工通信、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通信和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通信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076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51180" y="899592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12.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若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某通信链路的数据传输速率为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2400b/s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，采用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相位调制，则该链路的波特率是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Baud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097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41288" y="11493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13.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若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某通信链路的波特率为</a:t>
            </a:r>
            <a:r>
              <a:rPr lang="en-US" altLang="zh-CN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1200Baud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，采用</a:t>
            </a:r>
            <a:r>
              <a:rPr lang="en-US" altLang="zh-CN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相位调制，每个相位有</a:t>
            </a:r>
            <a:r>
              <a:rPr lang="en-US" altLang="zh-CN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种振幅</a:t>
            </a:r>
            <a:r>
              <a:rPr lang="en-US" altLang="zh-CN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QAM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调制技术，则该链路的数据传输速率是</a:t>
            </a:r>
            <a:r>
              <a:rPr lang="zh-CN" altLang="en-US" sz="2600" dirty="0">
                <a:solidFill>
                  <a:srgbClr val="639EF4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 b/s</a:t>
            </a:r>
            <a:r>
              <a:rPr lang="zh-CN" altLang="en-US" sz="2600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。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715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82905" y="1259632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一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个理想低通信道带宽为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3kHz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其最高码元传输速率为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6000Baud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。若一个码元携带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2bit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信息量，则最高信息传输速率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dirty="0" smtClean="0"/>
              <a:t>bit/s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31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4000" y="634999"/>
            <a:ext cx="5334000" cy="7874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15.</a:t>
            </a:r>
            <a:r>
              <a:rPr lang="zh-CN" altLang="zh-CN" sz="2800" b="1" dirty="0" smtClean="0"/>
              <a:t>共有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个站进行码分多址通信。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个站的码片序列为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400" b="1" dirty="0"/>
              <a:t>A</a:t>
            </a:r>
            <a:r>
              <a:rPr lang="zh-CN" altLang="zh-CN" sz="2400" b="1" dirty="0"/>
              <a:t>：（－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 B</a:t>
            </a:r>
            <a:r>
              <a:rPr lang="zh-CN" altLang="zh-CN" sz="2400" b="1" dirty="0"/>
              <a:t>：（－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>C</a:t>
            </a:r>
            <a:r>
              <a:rPr lang="zh-CN" altLang="zh-CN" sz="2400" b="1" dirty="0"/>
              <a:t>：（－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 D</a:t>
            </a:r>
            <a:r>
              <a:rPr lang="zh-CN" altLang="zh-CN" sz="2400" b="1" dirty="0"/>
              <a:t>：（－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800" b="1" dirty="0"/>
              <a:t>现收到这样的码片序列</a:t>
            </a:r>
            <a:r>
              <a:rPr lang="en-US" altLang="zh-CN" sz="2800" b="1" dirty="0"/>
              <a:t>S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r>
              <a:rPr lang="zh-CN" altLang="zh-CN" sz="2400" b="1" dirty="0" smtClean="0"/>
              <a:t>（－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－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＋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zh-CN" sz="2800" b="1" dirty="0" smtClean="0"/>
              <a:t>问</a:t>
            </a:r>
            <a:r>
              <a:rPr lang="zh-CN" altLang="zh-CN" sz="2800" b="1" dirty="0"/>
              <a:t>哪个站发送数据了？发送数据的站发送的是</a:t>
            </a:r>
            <a:r>
              <a:rPr lang="en-US" altLang="zh-CN" sz="2800" b="1" dirty="0"/>
              <a:t>0</a:t>
            </a:r>
            <a:r>
              <a:rPr lang="zh-CN" altLang="zh-CN" sz="2800" b="1" dirty="0"/>
              <a:t>还是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？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要求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Wingdings" pitchFamily="2" charset="2"/>
              </a:rPr>
              <a:t>: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Wingdings" pitchFamily="2" charset="2"/>
              </a:rPr>
              <a:t>1.</a:t>
            </a:r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写出计算过程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;2.</a:t>
            </a:r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写上学号、姓名；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3.</a:t>
            </a:r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在雨课堂直接拍照上传，并且是竖版照片，</a:t>
            </a:r>
            <a:r>
              <a:rPr lang="zh-CN" altLang="en-US" sz="2800" b="1" dirty="0" smtClean="0">
                <a:solidFill>
                  <a:srgbClr val="FF0000"/>
                </a:solidFill>
                <a:latin typeface="Microsoft Yahei"/>
                <a:ea typeface="Microsoft Yahei"/>
                <a:sym typeface="Microsoft Yahei"/>
              </a:rPr>
              <a:t>不能传文件</a:t>
            </a:r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</p:spPr>
        <p:txBody>
          <a:bodyPr wrap="none" rtlCol="0" anchor="ctr" anchorCtr="1">
            <a:noAutofit/>
          </a:bodyPr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5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227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物理层接口特性中，用于描述完成每种功能的时间发生顺序的是（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机械特性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功能特性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过程特性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电气特性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066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下列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选项中，不属于物理层接口规范定义范畴的是（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接口形状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地址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引脚功能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信号电平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8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两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台计算机利用电话线路传输数据信号时，必备的设备是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网卡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调制解调器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中继器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同轴电缆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495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影响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信道最大传输速率的因素主要有（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信道带宽和信噪比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码元传输速率和噪声功率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频率特性和带宽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发送功率和噪声功率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917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496" y="85725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5.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电话系统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的典型参数是信道带宽为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3000Hz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，信噪比为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30dB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，则该系统的最大数据传输速率为（ 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30kb/s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6kb/s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3kb/s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64kb/s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02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1259632"/>
            <a:ext cx="4572000" cy="22328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6.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双绞线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绞合的目的是（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  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）。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提高传送速度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增大抗拉强度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增大传输距离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减少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干扰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7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多模光纤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传输信号的原理是（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光的折射特性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光的绕射特性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光的全反射特性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光的衍射特性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162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61220" y="1011555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8.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将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物理信道总带宽分割成若干个与传输单个信号带宽相同的子信道，每个信道传输一路信号，这种信道复用技术称为（  ）。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频分复用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时分复用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统计时分复用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码分复用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txBody>
          <a:bodyPr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</p:spPr>
          <p:txBody>
            <a:bodyPr rtlCol="0" anchor="ctr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366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2.0"/>
  <p:tag name="PROBLEMBLANK" val="[{&quot;Num&quot;:1,&quot;Score&quot;:1.0,&quot;Answers&quot;:[&quot;半双工&quot;,&quot;双向交替&quot;],&quot;CaseSensitive&quot;:false,&quot;FuzzyMatch&quot;:false},{&quot;Num&quot;:2,&quot;Score&quot;:1.0,&quot;Answers&quot;:[&quot;全双工&quot;,&quot;双向同时&quot;],&quot;CaseSensitive&quot;:false,&quot;FuzzyMatch&quot;:false}]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200&quot;],&quot;CaseSensitive&quot;:false,&quot;FuzzyMatch&quot;:false}]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1.0"/>
  <p:tag name="PROBLEMBLANK" val="[{&quot;Num&quot;:1,&quot;Score&quot;:1.0,&quot;Answers&quot;:[&quot;4800&quot;],&quot;CaseSensitive&quot;:false,&quot;FuzzyMatch&quot;:false}]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12000&quot;],&quot;CaseSensitive&quot;:false,&quot;FuzzyMatch&quot;:false}]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heme/theme1.xml><?xml version="1.0" encoding="utf-8"?>
<a:theme xmlns:a="http://schemas.openxmlformats.org/drawingml/2006/main" name="henu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henu1" id="{EF9A0485-2533-4113-B5F3-931D35C6CE80}" vid="{0818F580-008C-48C5-9E9C-CC87C0FF65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henu</Template>
  <TotalTime>691</TotalTime>
  <Words>649</Words>
  <Application>Microsoft Office PowerPoint</Application>
  <PresentationFormat>全屏显示(16:10)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henu</vt:lpstr>
      <vt:lpstr>第2章 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测试</dc:title>
  <dc:creator>cyp</dc:creator>
  <cp:lastModifiedBy>cyp</cp:lastModifiedBy>
  <cp:revision>35</cp:revision>
  <dcterms:created xsi:type="dcterms:W3CDTF">2021-09-15T12:23:18Z</dcterms:created>
  <dcterms:modified xsi:type="dcterms:W3CDTF">2021-09-27T15:30:00Z</dcterms:modified>
</cp:coreProperties>
</file>