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65" r:id="rId3"/>
    <p:sldId id="266" r:id="rId4"/>
    <p:sldId id="267" r:id="rId5"/>
    <p:sldId id="275" r:id="rId6"/>
    <p:sldId id="264" r:id="rId7"/>
    <p:sldId id="268" r:id="rId8"/>
    <p:sldId id="270" r:id="rId9"/>
    <p:sldId id="269" r:id="rId10"/>
    <p:sldId id="263" r:id="rId11"/>
    <p:sldId id="262" r:id="rId12"/>
    <p:sldId id="259" r:id="rId13"/>
    <p:sldId id="261" r:id="rId14"/>
    <p:sldId id="260" r:id="rId15"/>
    <p:sldId id="274" r:id="rId16"/>
    <p:sldId id="271" r:id="rId17"/>
    <p:sldId id="257" r:id="rId18"/>
    <p:sldId id="258" r:id="rId19"/>
    <p:sldId id="273" r:id="rId20"/>
  </p:sldIdLst>
  <p:sldSz cx="5715000" cy="9144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3012" y="-114"/>
      </p:cViewPr>
      <p:guideLst>
        <p:guide orient="horz" pos="2880"/>
        <p:guide pos="1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430" y="23285"/>
            <a:ext cx="1386086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625" y="2840568"/>
            <a:ext cx="4857750" cy="196003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5181600"/>
            <a:ext cx="40005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83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366184"/>
            <a:ext cx="5143500" cy="1524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50" y="2133601"/>
            <a:ext cx="5143500" cy="603461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32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143375" y="366185"/>
            <a:ext cx="1285875" cy="780203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50" y="366185"/>
            <a:ext cx="3762375" cy="78020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511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366184"/>
            <a:ext cx="5143500" cy="1524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285750" y="2133601"/>
            <a:ext cx="5143500" cy="6034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</a:p>
        </p:txBody>
      </p:sp>
    </p:spTree>
    <p:extLst>
      <p:ext uri="{BB962C8B-B14F-4D97-AF65-F5344CB8AC3E}">
        <p14:creationId xmlns:p14="http://schemas.microsoft.com/office/powerpoint/2010/main" val="3426630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366184"/>
            <a:ext cx="5143500" cy="1524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85750" y="2133601"/>
            <a:ext cx="5143500" cy="6034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403235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366184"/>
            <a:ext cx="5143500" cy="1524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0" y="2133601"/>
            <a:ext cx="5143500" cy="6034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4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446" y="5875867"/>
            <a:ext cx="4857750" cy="1816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1446" y="3875618"/>
            <a:ext cx="4857750" cy="20002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6870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366184"/>
            <a:ext cx="5143500" cy="1524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5750" y="2133601"/>
            <a:ext cx="2524125" cy="603461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905125" y="2133601"/>
            <a:ext cx="2524125" cy="603461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28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366184"/>
            <a:ext cx="51435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50" y="2046817"/>
            <a:ext cx="2525118" cy="8530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50" y="2899833"/>
            <a:ext cx="2525118" cy="526838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03141" y="2046817"/>
            <a:ext cx="2526109" cy="8530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903141" y="2899833"/>
            <a:ext cx="2526109" cy="526838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09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366184"/>
            <a:ext cx="5143500" cy="1524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62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838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364067"/>
            <a:ext cx="1880196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4406" y="364067"/>
            <a:ext cx="3194844" cy="78041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50" y="1913467"/>
            <a:ext cx="1880196" cy="62547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5117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0180" y="6400800"/>
            <a:ext cx="3429000" cy="7556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20180" y="817033"/>
            <a:ext cx="34290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20180" y="7156451"/>
            <a:ext cx="3429000" cy="10731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612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430" y="23285"/>
            <a:ext cx="1386086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13" Type="http://schemas.openxmlformats.org/officeDocument/2006/relationships/tags" Target="../tags/tag143.xml"/><Relationship Id="rId18" Type="http://schemas.openxmlformats.org/officeDocument/2006/relationships/image" Target="../media/image3.tmp"/><Relationship Id="rId3" Type="http://schemas.openxmlformats.org/officeDocument/2006/relationships/tags" Target="../tags/tag133.xml"/><Relationship Id="rId7" Type="http://schemas.openxmlformats.org/officeDocument/2006/relationships/tags" Target="../tags/tag137.xml"/><Relationship Id="rId12" Type="http://schemas.openxmlformats.org/officeDocument/2006/relationships/tags" Target="../tags/tag142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132.xml"/><Relationship Id="rId16" Type="http://schemas.openxmlformats.org/officeDocument/2006/relationships/tags" Target="../tags/tag146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tags" Target="../tags/tag141.xml"/><Relationship Id="rId5" Type="http://schemas.openxmlformats.org/officeDocument/2006/relationships/tags" Target="../tags/tag135.xml"/><Relationship Id="rId15" Type="http://schemas.openxmlformats.org/officeDocument/2006/relationships/tags" Target="../tags/tag145.xml"/><Relationship Id="rId10" Type="http://schemas.openxmlformats.org/officeDocument/2006/relationships/tags" Target="../tags/tag140.xml"/><Relationship Id="rId4" Type="http://schemas.openxmlformats.org/officeDocument/2006/relationships/tags" Target="../tags/tag134.xml"/><Relationship Id="rId9" Type="http://schemas.openxmlformats.org/officeDocument/2006/relationships/tags" Target="../tags/tag139.xml"/><Relationship Id="rId14" Type="http://schemas.openxmlformats.org/officeDocument/2006/relationships/tags" Target="../tags/tag14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tags" Target="../tags/tag159.xml"/><Relationship Id="rId18" Type="http://schemas.openxmlformats.org/officeDocument/2006/relationships/image" Target="../media/image3.tmp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tags" Target="../tags/tag158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148.xml"/><Relationship Id="rId16" Type="http://schemas.openxmlformats.org/officeDocument/2006/relationships/tags" Target="../tags/tag162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tags" Target="../tags/tag157.xml"/><Relationship Id="rId5" Type="http://schemas.openxmlformats.org/officeDocument/2006/relationships/tags" Target="../tags/tag151.xml"/><Relationship Id="rId15" Type="http://schemas.openxmlformats.org/officeDocument/2006/relationships/tags" Target="../tags/tag161.xml"/><Relationship Id="rId10" Type="http://schemas.openxmlformats.org/officeDocument/2006/relationships/tags" Target="../tags/tag156.xml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tags" Target="../tags/tag16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13" Type="http://schemas.openxmlformats.org/officeDocument/2006/relationships/tags" Target="../tags/tag175.xml"/><Relationship Id="rId18" Type="http://schemas.openxmlformats.org/officeDocument/2006/relationships/image" Target="../media/image3.tmp"/><Relationship Id="rId3" Type="http://schemas.openxmlformats.org/officeDocument/2006/relationships/tags" Target="../tags/tag165.xml"/><Relationship Id="rId7" Type="http://schemas.openxmlformats.org/officeDocument/2006/relationships/tags" Target="../tags/tag169.xml"/><Relationship Id="rId12" Type="http://schemas.openxmlformats.org/officeDocument/2006/relationships/tags" Target="../tags/tag174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164.xml"/><Relationship Id="rId16" Type="http://schemas.openxmlformats.org/officeDocument/2006/relationships/tags" Target="../tags/tag178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tags" Target="../tags/tag173.xml"/><Relationship Id="rId5" Type="http://schemas.openxmlformats.org/officeDocument/2006/relationships/tags" Target="../tags/tag167.xml"/><Relationship Id="rId15" Type="http://schemas.openxmlformats.org/officeDocument/2006/relationships/tags" Target="../tags/tag177.xml"/><Relationship Id="rId10" Type="http://schemas.openxmlformats.org/officeDocument/2006/relationships/tags" Target="../tags/tag172.xml"/><Relationship Id="rId4" Type="http://schemas.openxmlformats.org/officeDocument/2006/relationships/tags" Target="../tags/tag166.xml"/><Relationship Id="rId9" Type="http://schemas.openxmlformats.org/officeDocument/2006/relationships/tags" Target="../tags/tag171.xml"/><Relationship Id="rId14" Type="http://schemas.openxmlformats.org/officeDocument/2006/relationships/tags" Target="../tags/tag17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86.xml"/><Relationship Id="rId13" Type="http://schemas.openxmlformats.org/officeDocument/2006/relationships/tags" Target="../tags/tag191.xml"/><Relationship Id="rId18" Type="http://schemas.openxmlformats.org/officeDocument/2006/relationships/image" Target="../media/image4.png"/><Relationship Id="rId3" Type="http://schemas.openxmlformats.org/officeDocument/2006/relationships/tags" Target="../tags/tag181.xml"/><Relationship Id="rId7" Type="http://schemas.openxmlformats.org/officeDocument/2006/relationships/tags" Target="../tags/tag185.xml"/><Relationship Id="rId12" Type="http://schemas.openxmlformats.org/officeDocument/2006/relationships/tags" Target="../tags/tag190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180.xml"/><Relationship Id="rId16" Type="http://schemas.openxmlformats.org/officeDocument/2006/relationships/tags" Target="../tags/tag194.xml"/><Relationship Id="rId1" Type="http://schemas.openxmlformats.org/officeDocument/2006/relationships/tags" Target="../tags/tag179.xml"/><Relationship Id="rId6" Type="http://schemas.openxmlformats.org/officeDocument/2006/relationships/tags" Target="../tags/tag184.xml"/><Relationship Id="rId11" Type="http://schemas.openxmlformats.org/officeDocument/2006/relationships/tags" Target="../tags/tag189.xml"/><Relationship Id="rId5" Type="http://schemas.openxmlformats.org/officeDocument/2006/relationships/tags" Target="../tags/tag183.xml"/><Relationship Id="rId15" Type="http://schemas.openxmlformats.org/officeDocument/2006/relationships/tags" Target="../tags/tag193.xml"/><Relationship Id="rId10" Type="http://schemas.openxmlformats.org/officeDocument/2006/relationships/tags" Target="../tags/tag188.xml"/><Relationship Id="rId19" Type="http://schemas.openxmlformats.org/officeDocument/2006/relationships/image" Target="../media/image3.tmp"/><Relationship Id="rId4" Type="http://schemas.openxmlformats.org/officeDocument/2006/relationships/tags" Target="../tags/tag182.xml"/><Relationship Id="rId9" Type="http://schemas.openxmlformats.org/officeDocument/2006/relationships/tags" Target="../tags/tag187.xml"/><Relationship Id="rId14" Type="http://schemas.openxmlformats.org/officeDocument/2006/relationships/tags" Target="../tags/tag19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02.xml"/><Relationship Id="rId13" Type="http://schemas.openxmlformats.org/officeDocument/2006/relationships/tags" Target="../tags/tag207.xml"/><Relationship Id="rId18" Type="http://schemas.openxmlformats.org/officeDocument/2006/relationships/image" Target="../media/image3.tmp"/><Relationship Id="rId3" Type="http://schemas.openxmlformats.org/officeDocument/2006/relationships/tags" Target="../tags/tag197.xml"/><Relationship Id="rId7" Type="http://schemas.openxmlformats.org/officeDocument/2006/relationships/tags" Target="../tags/tag201.xml"/><Relationship Id="rId12" Type="http://schemas.openxmlformats.org/officeDocument/2006/relationships/tags" Target="../tags/tag206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196.xml"/><Relationship Id="rId16" Type="http://schemas.openxmlformats.org/officeDocument/2006/relationships/tags" Target="../tags/tag210.xml"/><Relationship Id="rId1" Type="http://schemas.openxmlformats.org/officeDocument/2006/relationships/tags" Target="../tags/tag195.xml"/><Relationship Id="rId6" Type="http://schemas.openxmlformats.org/officeDocument/2006/relationships/tags" Target="../tags/tag200.xml"/><Relationship Id="rId11" Type="http://schemas.openxmlformats.org/officeDocument/2006/relationships/tags" Target="../tags/tag205.xml"/><Relationship Id="rId5" Type="http://schemas.openxmlformats.org/officeDocument/2006/relationships/tags" Target="../tags/tag199.xml"/><Relationship Id="rId15" Type="http://schemas.openxmlformats.org/officeDocument/2006/relationships/tags" Target="../tags/tag209.xml"/><Relationship Id="rId10" Type="http://schemas.openxmlformats.org/officeDocument/2006/relationships/tags" Target="../tags/tag204.xml"/><Relationship Id="rId4" Type="http://schemas.openxmlformats.org/officeDocument/2006/relationships/tags" Target="../tags/tag198.xml"/><Relationship Id="rId9" Type="http://schemas.openxmlformats.org/officeDocument/2006/relationships/tags" Target="../tags/tag203.xml"/><Relationship Id="rId14" Type="http://schemas.openxmlformats.org/officeDocument/2006/relationships/tags" Target="../tags/tag20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18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213.xml"/><Relationship Id="rId7" Type="http://schemas.openxmlformats.org/officeDocument/2006/relationships/tags" Target="../tags/tag217.xml"/><Relationship Id="rId12" Type="http://schemas.openxmlformats.org/officeDocument/2006/relationships/tags" Target="../tags/tag222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tags" Target="../tags/tag216.xml"/><Relationship Id="rId11" Type="http://schemas.openxmlformats.org/officeDocument/2006/relationships/tags" Target="../tags/tag221.xml"/><Relationship Id="rId5" Type="http://schemas.openxmlformats.org/officeDocument/2006/relationships/tags" Target="../tags/tag215.xml"/><Relationship Id="rId10" Type="http://schemas.openxmlformats.org/officeDocument/2006/relationships/tags" Target="../tags/tag220.xml"/><Relationship Id="rId4" Type="http://schemas.openxmlformats.org/officeDocument/2006/relationships/tags" Target="../tags/tag214.xml"/><Relationship Id="rId9" Type="http://schemas.openxmlformats.org/officeDocument/2006/relationships/tags" Target="../tags/tag219.xml"/><Relationship Id="rId14" Type="http://schemas.openxmlformats.org/officeDocument/2006/relationships/image" Target="../media/image3.tm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30.xml"/><Relationship Id="rId3" Type="http://schemas.openxmlformats.org/officeDocument/2006/relationships/tags" Target="../tags/tag225.xml"/><Relationship Id="rId7" Type="http://schemas.openxmlformats.org/officeDocument/2006/relationships/tags" Target="../tags/tag229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11" Type="http://schemas.openxmlformats.org/officeDocument/2006/relationships/image" Target="../media/image3.tmp"/><Relationship Id="rId5" Type="http://schemas.openxmlformats.org/officeDocument/2006/relationships/tags" Target="../tags/tag227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226.xml"/><Relationship Id="rId9" Type="http://schemas.openxmlformats.org/officeDocument/2006/relationships/tags" Target="../tags/tag23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39.xml"/><Relationship Id="rId3" Type="http://schemas.openxmlformats.org/officeDocument/2006/relationships/tags" Target="../tags/tag234.xml"/><Relationship Id="rId7" Type="http://schemas.openxmlformats.org/officeDocument/2006/relationships/tags" Target="../tags/tag238.xml"/><Relationship Id="rId2" Type="http://schemas.openxmlformats.org/officeDocument/2006/relationships/tags" Target="../tags/tag233.xml"/><Relationship Id="rId1" Type="http://schemas.openxmlformats.org/officeDocument/2006/relationships/tags" Target="../tags/tag232.xml"/><Relationship Id="rId6" Type="http://schemas.openxmlformats.org/officeDocument/2006/relationships/tags" Target="../tags/tag237.xml"/><Relationship Id="rId11" Type="http://schemas.openxmlformats.org/officeDocument/2006/relationships/image" Target="../media/image3.tmp"/><Relationship Id="rId5" Type="http://schemas.openxmlformats.org/officeDocument/2006/relationships/tags" Target="../tags/tag236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235.xml"/><Relationship Id="rId9" Type="http://schemas.openxmlformats.org/officeDocument/2006/relationships/tags" Target="../tags/tag24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48.xml"/><Relationship Id="rId3" Type="http://schemas.openxmlformats.org/officeDocument/2006/relationships/tags" Target="../tags/tag243.xml"/><Relationship Id="rId7" Type="http://schemas.openxmlformats.org/officeDocument/2006/relationships/tags" Target="../tags/tag247.xml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6" Type="http://schemas.openxmlformats.org/officeDocument/2006/relationships/tags" Target="../tags/tag246.xml"/><Relationship Id="rId11" Type="http://schemas.openxmlformats.org/officeDocument/2006/relationships/image" Target="../media/image3.tmp"/><Relationship Id="rId5" Type="http://schemas.openxmlformats.org/officeDocument/2006/relationships/tags" Target="../tags/tag24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244.xml"/><Relationship Id="rId9" Type="http://schemas.openxmlformats.org/officeDocument/2006/relationships/tags" Target="../tags/tag24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57.xml"/><Relationship Id="rId3" Type="http://schemas.openxmlformats.org/officeDocument/2006/relationships/tags" Target="../tags/tag252.xml"/><Relationship Id="rId7" Type="http://schemas.openxmlformats.org/officeDocument/2006/relationships/tags" Target="../tags/tag256.xml"/><Relationship Id="rId12" Type="http://schemas.openxmlformats.org/officeDocument/2006/relationships/image" Target="../media/image3.tmp"/><Relationship Id="rId2" Type="http://schemas.openxmlformats.org/officeDocument/2006/relationships/tags" Target="../tags/tag251.xml"/><Relationship Id="rId1" Type="http://schemas.openxmlformats.org/officeDocument/2006/relationships/tags" Target="../tags/tag250.xml"/><Relationship Id="rId6" Type="http://schemas.openxmlformats.org/officeDocument/2006/relationships/tags" Target="../tags/tag255.xml"/><Relationship Id="rId11" Type="http://schemas.openxmlformats.org/officeDocument/2006/relationships/image" Target="../media/image5.png"/><Relationship Id="rId5" Type="http://schemas.openxmlformats.org/officeDocument/2006/relationships/tags" Target="../tags/tag254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253.xml"/><Relationship Id="rId9" Type="http://schemas.openxmlformats.org/officeDocument/2006/relationships/tags" Target="../tags/tag25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image" Target="../media/image3.tmp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image" Target="../media/image3.tmp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image" Target="../media/image3.tmp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tags" Target="../tags/tag63.xml"/><Relationship Id="rId18" Type="http://schemas.openxmlformats.org/officeDocument/2006/relationships/image" Target="../media/image3.tmp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tags" Target="../tags/tag62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6" Type="http://schemas.openxmlformats.org/officeDocument/2006/relationships/tags" Target="../tags/tag66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5" Type="http://schemas.openxmlformats.org/officeDocument/2006/relationships/tags" Target="../tags/tag55.xml"/><Relationship Id="rId15" Type="http://schemas.openxmlformats.org/officeDocument/2006/relationships/tags" Target="../tags/tag65.xml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tags" Target="../tags/tag6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18" Type="http://schemas.openxmlformats.org/officeDocument/2006/relationships/image" Target="../media/image3.tmp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68.xml"/><Relationship Id="rId16" Type="http://schemas.openxmlformats.org/officeDocument/2006/relationships/tags" Target="../tags/tag82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tags" Target="../tags/tag81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tags" Target="../tags/tag95.xml"/><Relationship Id="rId18" Type="http://schemas.openxmlformats.org/officeDocument/2006/relationships/image" Target="../media/image3.tmp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tags" Target="../tags/tag94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6" Type="http://schemas.openxmlformats.org/officeDocument/2006/relationships/tags" Target="../tags/tag98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5" Type="http://schemas.openxmlformats.org/officeDocument/2006/relationships/tags" Target="../tags/tag87.xml"/><Relationship Id="rId15" Type="http://schemas.openxmlformats.org/officeDocument/2006/relationships/tags" Target="../tags/tag97.xml"/><Relationship Id="rId10" Type="http://schemas.openxmlformats.org/officeDocument/2006/relationships/tags" Target="../tags/tag92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tags" Target="../tags/tag9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tags" Target="../tags/tag111.xml"/><Relationship Id="rId18" Type="http://schemas.openxmlformats.org/officeDocument/2006/relationships/image" Target="../media/image3.tmp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100.xml"/><Relationship Id="rId16" Type="http://schemas.openxmlformats.org/officeDocument/2006/relationships/tags" Target="../tags/tag114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5" Type="http://schemas.openxmlformats.org/officeDocument/2006/relationships/tags" Target="../tags/tag11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tags" Target="../tags/tag1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tags" Target="../tags/tag127.xml"/><Relationship Id="rId18" Type="http://schemas.openxmlformats.org/officeDocument/2006/relationships/image" Target="../media/image3.tmp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116.xml"/><Relationship Id="rId16" Type="http://schemas.openxmlformats.org/officeDocument/2006/relationships/tags" Target="../tags/tag130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5" Type="http://schemas.openxmlformats.org/officeDocument/2006/relationships/tags" Target="../tags/tag119.xml"/><Relationship Id="rId15" Type="http://schemas.openxmlformats.org/officeDocument/2006/relationships/tags" Target="../tags/tag129.xml"/><Relationship Id="rId10" Type="http://schemas.openxmlformats.org/officeDocument/2006/relationships/tags" Target="../tags/tag124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tags" Target="../tags/tag1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2051720"/>
            <a:ext cx="5143500" cy="1524000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 测试</a:t>
            </a:r>
            <a:endParaRPr lang="zh-CN" altLang="en-US" dirty="0"/>
          </a:p>
        </p:txBody>
      </p:sp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2000" smtClean="0">
                <a:solidFill>
                  <a:srgbClr val="000000"/>
                </a:solidFill>
              </a:rPr>
              <a:t>总分</a:t>
            </a:r>
            <a:r>
              <a:rPr lang="en-US" altLang="zh-CN" sz="2000" smtClean="0">
                <a:solidFill>
                  <a:srgbClr val="000000"/>
                </a:solidFill>
              </a:rPr>
              <a:t>: 31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5519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9.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通过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交换机连接的一组工作站（  ）。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组成一个广播域，但不是一个冲突域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组成一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个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冲突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域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，但不是一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个广播域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既是一个冲突域，又是一个广播域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既不是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一个冲突域，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又不是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一个广播域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5842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254000" y="873125"/>
            <a:ext cx="5334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10.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要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发送的数据是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1101 0110 11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，采用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CRC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校验，生成多项式为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P(X)=x</a:t>
            </a:r>
            <a:r>
              <a:rPr lang="en-US" altLang="zh-CN" sz="2600" baseline="30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4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+x+1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，那么最终发送的数据应该是（  ）。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1101 0110 1110 10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1101 0110 1101 10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1101 0110 1111 10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1111 0011 0111 00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5743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11.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以太网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MAC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协议提供的是（  ）。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有连接可靠服务</a:t>
            </a: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无连接可靠服务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有连接不可靠服务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无连接不可靠服务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4117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316865" y="635000"/>
            <a:ext cx="4826635" cy="21368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12.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下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图所示的网络冲突域和广播域的个数分别是（  ）。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122680" y="525399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122680" y="6124575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4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122680" y="6993255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4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088136" y="7861935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4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4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19176" y="540829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19176" y="627888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19176" y="714756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484632" y="801624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5" y="2195736"/>
            <a:ext cx="5143500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187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13.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下列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关于交换机的叙述中，正确的是（  ）。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以太网交换机本质上是一种多端口网桥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通过交换机互连的一组工作站构成一个冲突域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交换机每个端口所连网络构成一个独立的广播域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1172666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以太网交换机可实现采用不同网络层协议的网络互联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3219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307975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14.10BASE-T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网络规范中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10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表示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10Mbps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BASE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表示基带传输，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T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表示双绞线。上面叙述正确吗？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正确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错误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6" name="组合 15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3551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382905" y="133164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dirty="0" smtClean="0"/>
              <a:t>15.MAC</a:t>
            </a:r>
            <a:r>
              <a:rPr lang="zh-CN" altLang="en-US" sz="2800" dirty="0"/>
              <a:t>地址也称为物理地址，是内置在网卡中的一组代码，长度</a:t>
            </a:r>
            <a:r>
              <a:rPr lang="zh-CN" altLang="en-US" sz="2800" dirty="0" smtClean="0"/>
              <a:t>为</a:t>
            </a:r>
            <a:r>
              <a:rPr lang="zh-CN" altLang="en-US" sz="2800" dirty="0" smtClean="0">
                <a:solidFill>
                  <a:srgbClr val="639EF4"/>
                </a:solidFill>
              </a:rPr>
              <a:t> </a:t>
            </a:r>
            <a:r>
              <a:rPr lang="en-US" altLang="zh-CN" sz="2800" dirty="0" smtClean="0">
                <a:solidFill>
                  <a:srgbClr val="639EF4"/>
                </a:solidFill>
              </a:rPr>
              <a:t>[</a:t>
            </a:r>
            <a:r>
              <a:rPr lang="zh-CN" altLang="en-US" sz="2800" dirty="0" smtClean="0">
                <a:solidFill>
                  <a:srgbClr val="639EF4"/>
                </a:solidFill>
              </a:rPr>
              <a:t>填空</a:t>
            </a:r>
            <a:r>
              <a:rPr lang="en-US" altLang="zh-CN" sz="2800" dirty="0" smtClean="0">
                <a:solidFill>
                  <a:srgbClr val="639EF4"/>
                </a:solidFill>
              </a:rPr>
              <a:t>1]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zh-CN" altLang="en-US" sz="2800" dirty="0" smtClean="0"/>
              <a:t>个</a:t>
            </a:r>
            <a:r>
              <a:rPr lang="zh-CN" altLang="en-US" sz="2800" dirty="0"/>
              <a:t>二进制位。</a:t>
            </a:r>
            <a:endParaRPr lang="en-US" altLang="zh-CN" sz="2800" dirty="0"/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</p:spPr>
        <p:txBody>
          <a:bodyPr wrap="none" rtlCol="0" anchor="ctr" anchorCtr="1">
            <a:noAutofit/>
          </a:bodyPr>
          <a:lstStyle/>
          <a:p>
            <a:r>
              <a:rPr lang="zh-CN" altLang="en-US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500" dirty="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8537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382904" y="1403647"/>
            <a:ext cx="4922868" cy="686722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</a:rPr>
              <a:t>16.</a:t>
            </a:r>
            <a:r>
              <a:rPr lang="zh-CN" altLang="zh-CN" sz="2600" dirty="0" smtClean="0">
                <a:solidFill>
                  <a:srgbClr val="000000"/>
                </a:solidFill>
                <a:latin typeface="Microsoft Yahei"/>
                <a:ea typeface="Microsoft Yahei"/>
              </a:rPr>
              <a:t>共有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  <a:t>4</a:t>
            </a:r>
            <a:r>
              <a:rPr lang="zh-CN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  <a:t>个站进行码分多址通信。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  <a:t>4</a:t>
            </a:r>
            <a:r>
              <a:rPr lang="zh-CN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  <a:t>个站的码片</a:t>
            </a:r>
            <a:r>
              <a:rPr lang="zh-CN" altLang="zh-CN" sz="2600" dirty="0" smtClean="0">
                <a:solidFill>
                  <a:srgbClr val="000000"/>
                </a:solidFill>
                <a:latin typeface="Microsoft Yahei"/>
                <a:ea typeface="Microsoft Yahei"/>
              </a:rPr>
              <a:t>序列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</a:rPr>
              <a:t>分别</a:t>
            </a:r>
            <a:r>
              <a:rPr lang="zh-CN" altLang="zh-CN" sz="2600" dirty="0" smtClean="0">
                <a:solidFill>
                  <a:srgbClr val="000000"/>
                </a:solidFill>
                <a:latin typeface="Microsoft Yahei"/>
                <a:ea typeface="Microsoft Yahei"/>
              </a:rPr>
              <a:t>为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</a:rPr>
              <a:t>：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  <a:t/>
            </a:r>
            <a:b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</a:b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  <a:t>A</a:t>
            </a:r>
            <a:r>
              <a:rPr lang="zh-CN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  <a:t>：（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  <a:t>0 0 0 1 1 0 1 1</a:t>
            </a:r>
            <a:r>
              <a:rPr lang="zh-CN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  <a:t>）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  <a:t> 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  <a:t>B</a:t>
            </a:r>
            <a:r>
              <a:rPr lang="zh-CN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  <a:t>：（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  <a:t>0 0 1 0 1 1 1 0</a:t>
            </a:r>
            <a:r>
              <a:rPr lang="zh-CN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  <a:t>）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  <a:t/>
            </a:r>
            <a:b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</a:b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  <a:t>C</a:t>
            </a:r>
            <a:r>
              <a:rPr lang="zh-CN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  <a:t>：（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  <a:t>0 1 0 1 1 1 0 0</a:t>
            </a:r>
            <a:r>
              <a:rPr lang="zh-CN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  <a:t>）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  <a:t> 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  <a:t>D</a:t>
            </a:r>
            <a:r>
              <a:rPr lang="zh-CN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  <a:t>：（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  <a:t>0 1 0 0 0 0 1 0</a:t>
            </a:r>
            <a:r>
              <a:rPr lang="zh-CN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  <a:t>）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  <a:t/>
            </a:r>
            <a:b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</a:br>
            <a:r>
              <a:rPr lang="zh-CN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  <a:t>现收到这样的码片序列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  <a:t>S</a:t>
            </a:r>
            <a:r>
              <a:rPr lang="zh-CN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  <a:t>：</a:t>
            </a:r>
            <a:endParaRPr lang="en-US" altLang="zh-CN" sz="2600" dirty="0">
              <a:solidFill>
                <a:srgbClr val="000000"/>
              </a:solidFill>
              <a:latin typeface="Microsoft Yahei"/>
              <a:ea typeface="Microsoft Yahei"/>
            </a:endParaRPr>
          </a:p>
          <a:p>
            <a:r>
              <a:rPr lang="zh-CN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  <a:t>（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  <a:t>-1 +1 +1  -1 +1 +3 -1 -3</a:t>
            </a:r>
            <a:r>
              <a:rPr lang="zh-CN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  <a:t>）</a:t>
            </a:r>
            <a:endParaRPr lang="en-US" altLang="zh-CN" sz="2600" dirty="0">
              <a:solidFill>
                <a:srgbClr val="000000"/>
              </a:solidFill>
              <a:latin typeface="Microsoft Yahei"/>
              <a:ea typeface="Microsoft Yahei"/>
            </a:endParaRPr>
          </a:p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问：</a:t>
            </a:r>
            <a:endParaRPr lang="en-US" altLang="zh-CN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站发送了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(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若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未发送数据，填写未发送三个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字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；</a:t>
            </a:r>
            <a:endParaRPr lang="en-US" altLang="zh-CN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B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站发送了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](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若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未发送数据，填写未发送三个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字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；</a:t>
            </a:r>
            <a:endParaRPr lang="en-US" altLang="zh-CN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C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站发送了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3]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(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若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未发送数据，填写未发送三个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字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；</a:t>
            </a:r>
            <a:endParaRPr lang="en-US" altLang="zh-CN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D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站发送了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4]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(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若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未发送数据，填写未发送三个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字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)</a:t>
            </a:r>
            <a:endParaRPr lang="en-US" altLang="zh-CN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endParaRPr lang="en-US" altLang="zh-CN" sz="2000" b="1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</p:spPr>
        <p:txBody>
          <a:bodyPr wrap="none" rtlCol="0" anchor="ctr" anchorCtr="1">
            <a:noAutofit/>
          </a:bodyPr>
          <a:lstStyle/>
          <a:p>
            <a:r>
              <a:rPr lang="zh-CN" altLang="en-US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500" dirty="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7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4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97659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409228" y="1475656"/>
            <a:ext cx="4968552" cy="3720976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17.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在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一个采用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CSMA/CD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协议的网络中，传输介质是一根完整的电缆，传输速率为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1Gbps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，电缆中信号传播速率为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200000km/s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，若最小数据帧长度减少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800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比特，则最远的两个站点之间的距离至少需要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（填写减少或增加）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m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</p:spPr>
        <p:txBody>
          <a:bodyPr wrap="none" rtlCol="0" anchor="ctr" anchorCtr="1">
            <a:noAutofit/>
          </a:bodyPr>
          <a:lstStyle/>
          <a:p>
            <a:r>
              <a:rPr lang="zh-CN" altLang="en-US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500" dirty="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71101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190500" y="635000"/>
            <a:ext cx="5397500" cy="364896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000" b="1" dirty="0" smtClean="0"/>
              <a:t>18.</a:t>
            </a:r>
            <a:r>
              <a:rPr lang="zh-CN" altLang="zh-CN" sz="2000" b="1" dirty="0" smtClean="0"/>
              <a:t>下</a:t>
            </a:r>
            <a:r>
              <a:rPr lang="zh-CN" altLang="zh-CN" sz="2000" b="1" dirty="0"/>
              <a:t>图表示有六个站点分别连接在三个局域网上，并且用网桥</a:t>
            </a:r>
            <a:r>
              <a:rPr lang="en-US" altLang="zh-CN" sz="2000" b="1" dirty="0"/>
              <a:t>B1</a:t>
            </a:r>
            <a:r>
              <a:rPr lang="zh-CN" altLang="zh-CN" sz="2000" b="1" dirty="0"/>
              <a:t>和</a:t>
            </a:r>
            <a:r>
              <a:rPr lang="en-US" altLang="zh-CN" sz="2000" b="1" dirty="0"/>
              <a:t>B2</a:t>
            </a:r>
            <a:r>
              <a:rPr lang="zh-CN" altLang="zh-CN" sz="2000" b="1" dirty="0"/>
              <a:t>连接起来。每一个网桥都有两个接口（</a:t>
            </a:r>
            <a:r>
              <a:rPr lang="en-US" altLang="zh-CN" sz="2000" b="1" dirty="0"/>
              <a:t>1</a:t>
            </a:r>
            <a:r>
              <a:rPr lang="zh-CN" altLang="zh-CN" sz="2000" b="1" dirty="0"/>
              <a:t>和</a:t>
            </a:r>
            <a:r>
              <a:rPr lang="en-US" altLang="zh-CN" sz="2000" b="1" dirty="0"/>
              <a:t>2</a:t>
            </a:r>
            <a:r>
              <a:rPr lang="zh-CN" altLang="zh-CN" sz="2000" b="1" dirty="0"/>
              <a:t>）。在一开始，两个网桥中的转发表都是空的。以后有以下各站向其他的站发送了数据帧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见下表），</a:t>
            </a:r>
            <a:r>
              <a:rPr lang="zh-CN" altLang="zh-CN" sz="2000" b="1" dirty="0"/>
              <a:t>试把有关数据填写在表中，并简述其处理步骤</a:t>
            </a:r>
            <a:r>
              <a:rPr lang="zh-CN" altLang="zh-CN" sz="2000" b="1" dirty="0" smtClean="0"/>
              <a:t>。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注意：雨课堂中直接拍照上传，上传照片为竖版，不能传文件</a:t>
            </a:r>
            <a:r>
              <a:rPr lang="zh-CN" altLang="en-US" sz="2000" b="1" dirty="0" smtClean="0"/>
              <a:t>）</a:t>
            </a:r>
            <a:endParaRPr lang="zh-CN" altLang="en-US" sz="2000" dirty="0"/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</p:spPr>
        <p:txBody>
          <a:bodyPr wrap="none" rtlCol="0" anchor="ctr" anchorCtr="1">
            <a:noAutofit/>
          </a:bodyPr>
          <a:lstStyle/>
          <a:p>
            <a:r>
              <a:rPr lang="zh-CN" altLang="en-US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正常使用主观题需</a:t>
            </a:r>
            <a:r>
              <a:rPr lang="en-US" altLang="zh-CN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2.0</a:t>
            </a:r>
            <a:r>
              <a:rPr lang="zh-CN" altLang="en-US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500" dirty="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" y="3851920"/>
            <a:ext cx="4919663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629067"/>
              </p:ext>
            </p:extLst>
          </p:nvPr>
        </p:nvGraphicFramePr>
        <p:xfrm>
          <a:off x="190500" y="5943383"/>
          <a:ext cx="5397501" cy="225079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71071"/>
                <a:gridCol w="699765"/>
                <a:gridCol w="708412"/>
                <a:gridCol w="755640"/>
                <a:gridCol w="708412"/>
                <a:gridCol w="850095"/>
                <a:gridCol w="904106"/>
              </a:tblGrid>
              <a:tr h="25789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发送的帧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B1</a:t>
                      </a:r>
                      <a:r>
                        <a:rPr lang="zh-CN" sz="1600" kern="100">
                          <a:effectLst/>
                        </a:rPr>
                        <a:t>的转发表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B2</a:t>
                      </a:r>
                      <a:r>
                        <a:rPr lang="zh-CN" sz="1600" kern="100" dirty="0">
                          <a:effectLst/>
                        </a:rPr>
                        <a:t>的转发表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B1</a:t>
                      </a:r>
                      <a:r>
                        <a:rPr lang="zh-CN" sz="1600" kern="100" dirty="0">
                          <a:effectLst/>
                        </a:rPr>
                        <a:t>的处理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（转发？丢弃？登记？）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B2</a:t>
                      </a:r>
                      <a:r>
                        <a:rPr lang="zh-CN" sz="1600" kern="100">
                          <a:effectLst/>
                        </a:rPr>
                        <a:t>的处理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（转发？丢弃？登记？）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15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地址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接口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地址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接口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78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</a:rPr>
                        <a:t>A</a:t>
                      </a:r>
                      <a:r>
                        <a:rPr lang="zh-CN" sz="1600" kern="100" dirty="0" smtClean="0">
                          <a:effectLst/>
                        </a:rPr>
                        <a:t>→</a:t>
                      </a:r>
                      <a:r>
                        <a:rPr lang="en-US" sz="1600" kern="100" dirty="0" smtClean="0">
                          <a:effectLst/>
                        </a:rPr>
                        <a:t>C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578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D</a:t>
                      </a:r>
                      <a:r>
                        <a:rPr lang="zh-CN" sz="1600" kern="100" dirty="0" smtClean="0">
                          <a:effectLst/>
                        </a:rPr>
                        <a:t>→</a:t>
                      </a:r>
                      <a:r>
                        <a:rPr lang="en-US" sz="1600" kern="100" dirty="0" smtClean="0">
                          <a:effectLst/>
                        </a:rPr>
                        <a:t>A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578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E</a:t>
                      </a:r>
                      <a:r>
                        <a:rPr lang="zh-CN" sz="1600" kern="100" dirty="0" smtClean="0">
                          <a:effectLst/>
                        </a:rPr>
                        <a:t>→</a:t>
                      </a:r>
                      <a:r>
                        <a:rPr lang="en-US" sz="1600" kern="100" dirty="0" smtClean="0">
                          <a:effectLst/>
                        </a:rPr>
                        <a:t>D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578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C</a:t>
                      </a:r>
                      <a:r>
                        <a:rPr lang="zh-CN" sz="1600" kern="100" dirty="0" smtClean="0">
                          <a:effectLst/>
                        </a:rPr>
                        <a:t>→</a:t>
                      </a:r>
                      <a:r>
                        <a:rPr lang="en-US" sz="1600" kern="100" dirty="0" smtClean="0">
                          <a:effectLst/>
                        </a:rPr>
                        <a:t>D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3196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539496" y="1135658"/>
            <a:ext cx="4572000" cy="220880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下列</a:t>
            </a:r>
            <a:r>
              <a:rPr lang="zh-CN" altLang="en-US" sz="2800" dirty="0"/>
              <a:t>属于</a:t>
            </a:r>
            <a:r>
              <a:rPr lang="en-US" altLang="zh-CN" sz="2800" dirty="0"/>
              <a:t>OSI</a:t>
            </a:r>
            <a:r>
              <a:rPr lang="zh-CN" altLang="en-US" sz="2800" dirty="0"/>
              <a:t>第</a:t>
            </a:r>
            <a:r>
              <a:rPr lang="en-US" altLang="zh-CN" sz="2800" dirty="0"/>
              <a:t>2</a:t>
            </a:r>
            <a:r>
              <a:rPr lang="zh-CN" altLang="en-US" sz="2800" dirty="0"/>
              <a:t>层的网络设备是（      ）。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/>
              <a:t>中继器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/>
              <a:t>集线器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/>
              <a:t>交换机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/>
              <a:t>路由器</a:t>
            </a:r>
            <a:endParaRPr lang="en-US" altLang="zh-CN" sz="2400" dirty="0"/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1974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以太网</a:t>
            </a:r>
            <a:r>
              <a:rPr lang="zh-CN" altLang="en-US" sz="2800" dirty="0"/>
              <a:t>交换机进行转发数据时使用的</a:t>
            </a:r>
            <a:r>
              <a:rPr lang="en-US" altLang="zh-CN" sz="2800" dirty="0"/>
              <a:t>PDU</a:t>
            </a:r>
            <a:r>
              <a:rPr lang="zh-CN" altLang="en-US" sz="2800" dirty="0"/>
              <a:t>地址是（      ）</a:t>
            </a:r>
            <a:r>
              <a:rPr lang="zh-CN" altLang="en-US" sz="2800" dirty="0" smtClean="0"/>
              <a:t>。</a:t>
            </a:r>
            <a:endParaRPr lang="en-US" altLang="zh-CN" sz="2800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/>
              <a:t>目的物理地址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/>
              <a:t>目的</a:t>
            </a:r>
            <a:r>
              <a:rPr lang="en-US" altLang="zh-CN" sz="2400" dirty="0"/>
              <a:t>IP</a:t>
            </a:r>
            <a:r>
              <a:rPr lang="zh-CN" altLang="en-US" sz="2400" dirty="0"/>
              <a:t>地址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/>
              <a:t>源物理地址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/>
              <a:t>源</a:t>
            </a:r>
            <a:r>
              <a:rPr lang="en-US" altLang="zh-CN" sz="2400" dirty="0"/>
              <a:t>IP</a:t>
            </a:r>
            <a:r>
              <a:rPr lang="zh-CN" altLang="en-US" sz="2400" dirty="0"/>
              <a:t>地址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2995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以太网</a:t>
            </a:r>
            <a:r>
              <a:rPr lang="zh-CN" altLang="en-US" sz="2800" dirty="0"/>
              <a:t>帧的地址字段中保存的是</a:t>
            </a:r>
            <a:r>
              <a:rPr lang="zh-CN" altLang="zh-CN" sz="2800" dirty="0"/>
              <a:t>（</a:t>
            </a:r>
            <a:r>
              <a:rPr lang="en-US" altLang="zh-CN" sz="2800" dirty="0"/>
              <a:t>      </a:t>
            </a:r>
            <a:r>
              <a:rPr lang="zh-CN" altLang="zh-CN" sz="2800" dirty="0"/>
              <a:t>）</a:t>
            </a:r>
            <a:r>
              <a:rPr lang="zh-CN" altLang="zh-CN" sz="2800" dirty="0" smtClean="0"/>
              <a:t>。</a:t>
            </a:r>
            <a:endParaRPr lang="zh-CN" altLang="zh-CN" sz="2800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/>
              <a:t>主机名</a:t>
            </a:r>
            <a:endParaRPr lang="zh-CN" altLang="zh-CN" sz="2400" dirty="0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/>
              <a:t>MAC</a:t>
            </a:r>
            <a:r>
              <a:rPr lang="zh-CN" altLang="zh-CN" sz="2400" dirty="0"/>
              <a:t>地址</a:t>
            </a:r>
            <a:endParaRPr lang="en-US" altLang="zh-CN" sz="2400" dirty="0"/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/>
              <a:t>端口号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/>
              <a:t>IP</a:t>
            </a:r>
            <a:r>
              <a:rPr lang="zh-CN" altLang="en-US" sz="2400" dirty="0"/>
              <a:t>地址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4900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254000" y="635000"/>
            <a:ext cx="48895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4.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传输比特串为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011111111000001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，零比特填充后输出为（  ）。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0101111111000001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0111111011000001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0111110111000001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0111101111000001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8393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5.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基于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集线器的以太网采用的网络拓扑是（  ）。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环形拓扑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网状拓扑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星形拓扑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总线形拓扑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7429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254000" y="635000"/>
            <a:ext cx="512378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dirty="0" smtClean="0"/>
              <a:t>6.</a:t>
            </a:r>
            <a:r>
              <a:rPr lang="zh-CN" altLang="en-US" sz="2800" dirty="0" smtClean="0"/>
              <a:t>以太网</a:t>
            </a:r>
            <a:r>
              <a:rPr lang="zh-CN" altLang="en-US" sz="2800" dirty="0"/>
              <a:t>中，第</a:t>
            </a:r>
            <a:r>
              <a:rPr lang="en-US" altLang="zh-CN" sz="2800" dirty="0"/>
              <a:t>4</a:t>
            </a:r>
            <a:r>
              <a:rPr lang="zh-CN" altLang="en-US" sz="2800" dirty="0"/>
              <a:t>次冲突之后，一个节点选择的随机退避系数</a:t>
            </a:r>
            <a:r>
              <a:rPr lang="en-US" altLang="zh-CN" sz="2800" dirty="0"/>
              <a:t>r</a:t>
            </a:r>
            <a:r>
              <a:rPr lang="zh-CN" altLang="en-US" sz="2800" dirty="0"/>
              <a:t>的值为</a:t>
            </a:r>
            <a:r>
              <a:rPr lang="en-US" altLang="zh-CN" sz="2800" dirty="0"/>
              <a:t>4</a:t>
            </a:r>
            <a:r>
              <a:rPr lang="zh-CN" altLang="en-US" sz="2800" dirty="0"/>
              <a:t>的概率是（     ）</a:t>
            </a:r>
            <a:r>
              <a:rPr lang="zh-CN" altLang="en-US" sz="2800" dirty="0" smtClean="0"/>
              <a:t>。</a:t>
            </a:r>
            <a:endParaRPr lang="en-US" altLang="zh-CN" sz="2800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/>
              <a:t>1/4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/>
              <a:t>1/8</a:t>
            </a: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/>
              <a:t>1/16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/>
              <a:t>1/32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8688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254000" y="860425"/>
            <a:ext cx="5195788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dirty="0" smtClean="0"/>
              <a:t>7.</a:t>
            </a:r>
            <a:r>
              <a:rPr lang="zh-CN" altLang="en-US" sz="2800" dirty="0" smtClean="0"/>
              <a:t>若</a:t>
            </a:r>
            <a:r>
              <a:rPr lang="zh-CN" altLang="en-US" sz="2800" dirty="0"/>
              <a:t>有</a:t>
            </a:r>
            <a:r>
              <a:rPr lang="en-US" altLang="zh-CN" sz="2800" dirty="0"/>
              <a:t>10</a:t>
            </a:r>
            <a:r>
              <a:rPr lang="zh-CN" altLang="en-US" sz="2800" dirty="0"/>
              <a:t>个站都连接到一个</a:t>
            </a:r>
            <a:r>
              <a:rPr lang="en-US" altLang="zh-CN" sz="2800" dirty="0"/>
              <a:t>10Mbit/s</a:t>
            </a:r>
            <a:r>
              <a:rPr lang="zh-CN" altLang="en-US" sz="2800" dirty="0"/>
              <a:t>以太网集线器上，则每个站平均能得到的带宽为（  </a:t>
            </a:r>
            <a:r>
              <a:rPr lang="zh-CN" altLang="en-US" sz="2800" dirty="0" smtClean="0"/>
              <a:t>）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/>
              <a:t>1Mbit/s</a:t>
            </a: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/>
              <a:t>10Mbit/s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/>
              <a:t>100Mbit/s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/>
              <a:t>都不对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42630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dirty="0" smtClean="0"/>
              <a:t>8.</a:t>
            </a:r>
            <a:r>
              <a:rPr lang="zh-CN" altLang="en-US" sz="2800" dirty="0" smtClean="0"/>
              <a:t>若</a:t>
            </a:r>
            <a:r>
              <a:rPr lang="zh-CN" altLang="en-US" sz="2800" dirty="0"/>
              <a:t>有</a:t>
            </a:r>
            <a:r>
              <a:rPr lang="en-US" altLang="zh-CN" sz="2800" dirty="0"/>
              <a:t>10</a:t>
            </a:r>
            <a:r>
              <a:rPr lang="zh-CN" altLang="en-US" sz="2800" dirty="0"/>
              <a:t>个站都连接到一个</a:t>
            </a:r>
            <a:r>
              <a:rPr lang="en-US" altLang="zh-CN" sz="2800" dirty="0"/>
              <a:t>10Mbit/s</a:t>
            </a:r>
            <a:r>
              <a:rPr lang="zh-CN" altLang="en-US" sz="2800" dirty="0"/>
              <a:t>以太网交换机上，则（ </a:t>
            </a:r>
            <a:r>
              <a:rPr lang="zh-CN" altLang="en-US" sz="2800" dirty="0" smtClean="0"/>
              <a:t>）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/>
              <a:t>每个站独占</a:t>
            </a:r>
            <a:r>
              <a:rPr lang="en-US" altLang="zh-CN" sz="2400" dirty="0"/>
              <a:t>10Mbit/s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/>
              <a:t>每个站共享</a:t>
            </a:r>
            <a:r>
              <a:rPr lang="en-US" altLang="zh-CN" sz="2400" dirty="0"/>
              <a:t>10Mbit/s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 smtClean="0"/>
              <a:t>10</a:t>
            </a:r>
            <a:r>
              <a:rPr lang="zh-CN" altLang="en-US" sz="2400" dirty="0"/>
              <a:t>个站共享</a:t>
            </a:r>
            <a:r>
              <a:rPr lang="en-US" altLang="zh-CN" sz="2400" dirty="0"/>
              <a:t>10Mbit/s   </a:t>
            </a: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/>
              <a:t>都不对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7460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Scor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48&quot;],&quot;CaseSensitive&quot;:false,&quot;FuzzyMatch&quot;:false}]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4.0"/>
  <p:tag name="PROBLEMBLANK" val="[{&quot;Num&quot;:1,&quot;Score&quot;:1.0,&quot;Answers&quot;:[&quot;0&quot;],&quot;CaseSensitive&quot;:false,&quot;FuzzyMatch&quot;:false},{&quot;Num&quot;:2,&quot;Score&quot;:1.0,&quot;Answers&quot;:[&quot;1&quot;],&quot;CaseSensitive&quot;:false,&quot;FuzzyMatch&quot;:false},{&quot;Num&quot;:3,&quot;Score&quot;:1.0,&quot;Answers&quot;:[&quot;1&quot;],&quot;CaseSensitive&quot;:false,&quot;FuzzyMatch&quot;:false},{&quot;Num&quot;:4,&quot;Score&quot;:1.0,&quot;Answers&quot;:[&quot;未发送&quot;],&quot;CaseSensitive&quot;:false,&quot;FuzzyMatch&quot;:false}]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.0"/>
  <p:tag name="PROBLEMBLANK" val="[{&quot;Num&quot;:1,&quot;Score&quot;:1.0,&quot;Answers&quot;:[&quot;减少&quot;],&quot;CaseSensitive&quot;:false,&quot;FuzzyMatch&quot;:false},{&quot;Num&quot;:2,&quot;Score&quot;:1.0,&quot;Answers&quot;:[&quot;80&quot;],&quot;CaseSensitive&quot;:false,&quot;FuzzyMatch&quot;:false}]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heme/theme1.xml><?xml version="1.0" encoding="utf-8"?>
<a:theme xmlns:a="http://schemas.openxmlformats.org/drawingml/2006/main" name="主题1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defRPr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henu1" id="{EF9A0485-2533-4113-B5F3-931D35C6CE80}" vid="{0818F580-008C-48C5-9E9C-CC87C0FF657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1392</TotalTime>
  <Words>946</Words>
  <Application>Microsoft Office PowerPoint</Application>
  <PresentationFormat>全屏显示(16:10)</PresentationFormat>
  <Paragraphs>217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主题1</vt:lpstr>
      <vt:lpstr>第3章 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测试</dc:title>
  <dc:creator>cyp</dc:creator>
  <cp:lastModifiedBy>cyp</cp:lastModifiedBy>
  <cp:revision>35</cp:revision>
  <dcterms:created xsi:type="dcterms:W3CDTF">2021-10-05T06:57:15Z</dcterms:created>
  <dcterms:modified xsi:type="dcterms:W3CDTF">2021-10-26T02:21:05Z</dcterms:modified>
</cp:coreProperties>
</file>