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8" r:id="rId10"/>
    <p:sldId id="273" r:id="rId11"/>
    <p:sldId id="277" r:id="rId12"/>
    <p:sldId id="270" r:id="rId13"/>
    <p:sldId id="268" r:id="rId14"/>
    <p:sldId id="266" r:id="rId15"/>
    <p:sldId id="267" r:id="rId16"/>
    <p:sldId id="276" r:id="rId17"/>
    <p:sldId id="272" r:id="rId18"/>
  </p:sldIdLst>
  <p:sldSz cx="5715000" cy="9144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98" y="-78"/>
      </p:cViewPr>
      <p:guideLst>
        <p:guide orient="horz" pos="2880"/>
        <p:guide pos="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430" y="23285"/>
            <a:ext cx="138608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625" y="2840568"/>
            <a:ext cx="4857750" cy="196003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5181600"/>
            <a:ext cx="40005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83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366184"/>
            <a:ext cx="5143500" cy="1524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2133601"/>
            <a:ext cx="5143500" cy="60346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2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143375" y="366185"/>
            <a:ext cx="1285875" cy="780203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366185"/>
            <a:ext cx="3762375" cy="78020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511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366184"/>
            <a:ext cx="5143500" cy="1524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285750" y="2133601"/>
            <a:ext cx="51435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</a:p>
        </p:txBody>
      </p:sp>
    </p:spTree>
    <p:extLst>
      <p:ext uri="{BB962C8B-B14F-4D97-AF65-F5344CB8AC3E}">
        <p14:creationId xmlns:p14="http://schemas.microsoft.com/office/powerpoint/2010/main" val="3426630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366184"/>
            <a:ext cx="5143500" cy="1524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85750" y="2133601"/>
            <a:ext cx="51435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403235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366184"/>
            <a:ext cx="5143500" cy="1524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2133601"/>
            <a:ext cx="51435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446" y="5875867"/>
            <a:ext cx="485775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1446" y="3875618"/>
            <a:ext cx="4857750" cy="20002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6870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366184"/>
            <a:ext cx="5143500" cy="1524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5750" y="2133601"/>
            <a:ext cx="2524125" cy="603461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905125" y="2133601"/>
            <a:ext cx="2524125" cy="603461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28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366184"/>
            <a:ext cx="51435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50" y="2046817"/>
            <a:ext cx="2525118" cy="8530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50" y="2899833"/>
            <a:ext cx="2525118" cy="526838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03141" y="2046817"/>
            <a:ext cx="2526109" cy="8530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903141" y="2899833"/>
            <a:ext cx="2526109" cy="526838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09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366184"/>
            <a:ext cx="5143500" cy="1524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62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38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364067"/>
            <a:ext cx="1880196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4406" y="364067"/>
            <a:ext cx="3194844" cy="78041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50" y="1913467"/>
            <a:ext cx="1880196" cy="62547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117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0180" y="6400800"/>
            <a:ext cx="3429000" cy="7556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20180" y="817033"/>
            <a:ext cx="34290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20180" y="7156451"/>
            <a:ext cx="3429000" cy="10731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612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430" y="23285"/>
            <a:ext cx="138608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tags" Target="../tags/tag143.xml"/><Relationship Id="rId18" Type="http://schemas.openxmlformats.org/officeDocument/2006/relationships/image" Target="../media/image3.tmp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12" Type="http://schemas.openxmlformats.org/officeDocument/2006/relationships/tags" Target="../tags/tag142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132.xml"/><Relationship Id="rId16" Type="http://schemas.openxmlformats.org/officeDocument/2006/relationships/tags" Target="../tags/tag146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tags" Target="../tags/tag141.xml"/><Relationship Id="rId5" Type="http://schemas.openxmlformats.org/officeDocument/2006/relationships/tags" Target="../tags/tag135.xml"/><Relationship Id="rId15" Type="http://schemas.openxmlformats.org/officeDocument/2006/relationships/tags" Target="../tags/tag145.xml"/><Relationship Id="rId10" Type="http://schemas.openxmlformats.org/officeDocument/2006/relationships/tags" Target="../tags/tag140.xml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tags" Target="../tags/tag14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18" Type="http://schemas.openxmlformats.org/officeDocument/2006/relationships/image" Target="../media/image4.png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148.xml"/><Relationship Id="rId16" Type="http://schemas.openxmlformats.org/officeDocument/2006/relationships/tags" Target="../tags/tag162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5" Type="http://schemas.openxmlformats.org/officeDocument/2006/relationships/tags" Target="../tags/tag151.xml"/><Relationship Id="rId15" Type="http://schemas.openxmlformats.org/officeDocument/2006/relationships/tags" Target="../tags/tag161.xml"/><Relationship Id="rId10" Type="http://schemas.openxmlformats.org/officeDocument/2006/relationships/tags" Target="../tags/tag156.xml"/><Relationship Id="rId19" Type="http://schemas.openxmlformats.org/officeDocument/2006/relationships/image" Target="../media/image3.tmp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tags" Target="../tags/tag16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image" Target="../media/image3.tmp"/><Relationship Id="rId5" Type="http://schemas.openxmlformats.org/officeDocument/2006/relationships/tags" Target="../tags/tag167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66.xml"/><Relationship Id="rId9" Type="http://schemas.openxmlformats.org/officeDocument/2006/relationships/tags" Target="../tags/tag17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image" Target="../media/image3.tmp"/><Relationship Id="rId5" Type="http://schemas.openxmlformats.org/officeDocument/2006/relationships/tags" Target="../tags/tag176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88.xml"/><Relationship Id="rId3" Type="http://schemas.openxmlformats.org/officeDocument/2006/relationships/tags" Target="../tags/tag183.xml"/><Relationship Id="rId7" Type="http://schemas.openxmlformats.org/officeDocument/2006/relationships/tags" Target="../tags/tag187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11" Type="http://schemas.openxmlformats.org/officeDocument/2006/relationships/image" Target="../media/image3.tmp"/><Relationship Id="rId5" Type="http://schemas.openxmlformats.org/officeDocument/2006/relationships/tags" Target="../tags/tag18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84.xml"/><Relationship Id="rId9" Type="http://schemas.openxmlformats.org/officeDocument/2006/relationships/tags" Target="../tags/tag18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3" Type="http://schemas.openxmlformats.org/officeDocument/2006/relationships/tags" Target="../tags/tag192.xml"/><Relationship Id="rId7" Type="http://schemas.openxmlformats.org/officeDocument/2006/relationships/tags" Target="../tags/tag196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11" Type="http://schemas.openxmlformats.org/officeDocument/2006/relationships/image" Target="../media/image3.tmp"/><Relationship Id="rId5" Type="http://schemas.openxmlformats.org/officeDocument/2006/relationships/tags" Target="../tags/tag194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93.xml"/><Relationship Id="rId9" Type="http://schemas.openxmlformats.org/officeDocument/2006/relationships/tags" Target="../tags/tag19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06.xml"/><Relationship Id="rId13" Type="http://schemas.openxmlformats.org/officeDocument/2006/relationships/tags" Target="../tags/tag211.xml"/><Relationship Id="rId18" Type="http://schemas.openxmlformats.org/officeDocument/2006/relationships/tags" Target="../tags/tag216.xml"/><Relationship Id="rId3" Type="http://schemas.openxmlformats.org/officeDocument/2006/relationships/tags" Target="../tags/tag201.xml"/><Relationship Id="rId21" Type="http://schemas.openxmlformats.org/officeDocument/2006/relationships/image" Target="../media/image3.tmp"/><Relationship Id="rId7" Type="http://schemas.openxmlformats.org/officeDocument/2006/relationships/tags" Target="../tags/tag205.xml"/><Relationship Id="rId12" Type="http://schemas.openxmlformats.org/officeDocument/2006/relationships/tags" Target="../tags/tag210.xml"/><Relationship Id="rId17" Type="http://schemas.openxmlformats.org/officeDocument/2006/relationships/tags" Target="../tags/tag215.xml"/><Relationship Id="rId2" Type="http://schemas.openxmlformats.org/officeDocument/2006/relationships/tags" Target="../tags/tag200.xml"/><Relationship Id="rId16" Type="http://schemas.openxmlformats.org/officeDocument/2006/relationships/tags" Target="../tags/tag214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11" Type="http://schemas.openxmlformats.org/officeDocument/2006/relationships/tags" Target="../tags/tag209.xml"/><Relationship Id="rId5" Type="http://schemas.openxmlformats.org/officeDocument/2006/relationships/tags" Target="../tags/tag203.xml"/><Relationship Id="rId15" Type="http://schemas.openxmlformats.org/officeDocument/2006/relationships/tags" Target="../tags/tag213.xml"/><Relationship Id="rId10" Type="http://schemas.openxmlformats.org/officeDocument/2006/relationships/tags" Target="../tags/tag208.xml"/><Relationship Id="rId19" Type="http://schemas.openxmlformats.org/officeDocument/2006/relationships/tags" Target="../tags/tag217.xml"/><Relationship Id="rId4" Type="http://schemas.openxmlformats.org/officeDocument/2006/relationships/tags" Target="../tags/tag202.xml"/><Relationship Id="rId9" Type="http://schemas.openxmlformats.org/officeDocument/2006/relationships/tags" Target="../tags/tag207.xml"/><Relationship Id="rId14" Type="http://schemas.openxmlformats.org/officeDocument/2006/relationships/tags" Target="../tags/tag2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25.xml"/><Relationship Id="rId3" Type="http://schemas.openxmlformats.org/officeDocument/2006/relationships/tags" Target="../tags/tag220.xml"/><Relationship Id="rId7" Type="http://schemas.openxmlformats.org/officeDocument/2006/relationships/tags" Target="../tags/tag224.xml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tags" Target="../tags/tag223.xml"/><Relationship Id="rId11" Type="http://schemas.openxmlformats.org/officeDocument/2006/relationships/image" Target="../media/image3.tmp"/><Relationship Id="rId5" Type="http://schemas.openxmlformats.org/officeDocument/2006/relationships/tags" Target="../tags/tag222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221.xml"/><Relationship Id="rId9" Type="http://schemas.openxmlformats.org/officeDocument/2006/relationships/tags" Target="../tags/tag2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image" Target="../media/image3.tmp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image" Target="../media/image3.tmp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image" Target="../media/image3.tmp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tags" Target="../tags/tag63.xml"/><Relationship Id="rId18" Type="http://schemas.openxmlformats.org/officeDocument/2006/relationships/image" Target="../media/image3.tmp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6" Type="http://schemas.openxmlformats.org/officeDocument/2006/relationships/tags" Target="../tags/tag66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5" Type="http://schemas.openxmlformats.org/officeDocument/2006/relationships/tags" Target="../tags/tag55.xml"/><Relationship Id="rId15" Type="http://schemas.openxmlformats.org/officeDocument/2006/relationships/tags" Target="../tags/tag6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18" Type="http://schemas.openxmlformats.org/officeDocument/2006/relationships/image" Target="../media/image3.tmp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6" Type="http://schemas.openxmlformats.org/officeDocument/2006/relationships/tags" Target="../tags/tag82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tags" Target="../tags/tag8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tags" Target="../tags/tag95.xml"/><Relationship Id="rId18" Type="http://schemas.openxmlformats.org/officeDocument/2006/relationships/image" Target="../media/image3.tmp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tags" Target="../tags/tag94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6" Type="http://schemas.openxmlformats.org/officeDocument/2006/relationships/tags" Target="../tags/tag98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5" Type="http://schemas.openxmlformats.org/officeDocument/2006/relationships/tags" Target="../tags/tag87.xml"/><Relationship Id="rId15" Type="http://schemas.openxmlformats.org/officeDocument/2006/relationships/tags" Target="../tags/tag97.xml"/><Relationship Id="rId10" Type="http://schemas.openxmlformats.org/officeDocument/2006/relationships/tags" Target="../tags/tag92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tags" Target="../tags/tag111.xml"/><Relationship Id="rId18" Type="http://schemas.openxmlformats.org/officeDocument/2006/relationships/image" Target="../media/image3.tmp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6" Type="http://schemas.openxmlformats.org/officeDocument/2006/relationships/tags" Target="../tags/tag114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5" Type="http://schemas.openxmlformats.org/officeDocument/2006/relationships/tags" Target="../tags/tag11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tags" Target="../tags/tag1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18" Type="http://schemas.openxmlformats.org/officeDocument/2006/relationships/image" Target="../media/image3.tmp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116.xml"/><Relationship Id="rId16" Type="http://schemas.openxmlformats.org/officeDocument/2006/relationships/tags" Target="../tags/tag130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5" Type="http://schemas.openxmlformats.org/officeDocument/2006/relationships/tags" Target="../tags/tag119.xml"/><Relationship Id="rId15" Type="http://schemas.openxmlformats.org/officeDocument/2006/relationships/tags" Target="../tags/tag129.xml"/><Relationship Id="rId10" Type="http://schemas.openxmlformats.org/officeDocument/2006/relationships/tags" Target="../tags/tag124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tags" Target="../tags/tag1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1979712"/>
            <a:ext cx="5143500" cy="1524000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测试</a:t>
            </a:r>
            <a:endParaRPr lang="zh-CN" altLang="en-US" dirty="0"/>
          </a:p>
        </p:txBody>
      </p:sp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 smtClean="0">
                <a:solidFill>
                  <a:srgbClr val="000000"/>
                </a:solidFill>
              </a:rPr>
              <a:t>总分</a:t>
            </a:r>
            <a:r>
              <a:rPr lang="en-US" altLang="zh-CN" sz="2000" smtClean="0">
                <a:solidFill>
                  <a:srgbClr val="000000"/>
                </a:solidFill>
              </a:rPr>
              <a:t>: 41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660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254000" y="854447"/>
            <a:ext cx="5334000" cy="328892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9.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某网络的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IP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地址空间为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192.168.5.0/24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，采用定长子网划分，子网掩码为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255.255.255.240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，则该网络中的最大子网个数、每个子网内的最大可分配地址个数分别是（  ）。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138319" y="4143375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16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16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138319" y="5286375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16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14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138319" y="6429375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32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8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138319" y="7572375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32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6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4815" y="429768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4815" y="544068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4815" y="658368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4815" y="772668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272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164217" y="1140703"/>
            <a:ext cx="5195788" cy="249519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10. 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某网络拓扑如下图所示，路由器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R1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只有到达子网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192.168.1.0/24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的路由。为使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R1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可以将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IP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分组正确地路由到图中所有子网，则在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R1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中需要增加的一条路由（目的网络，子网掩码，下一跳）是（  ）。</a:t>
            </a:r>
            <a:endParaRPr lang="zh-CN" altLang="en-US" sz="24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841305" y="5824922"/>
            <a:ext cx="4635972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2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192.168.2.0  255.255.255.128  192.168.1.1</a:t>
            </a:r>
            <a:endParaRPr lang="zh-CN" altLang="en-US" sz="22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851041" y="6530178"/>
            <a:ext cx="4635972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2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192.168.2.0  255.255.255.0  192.168.1.1</a:t>
            </a:r>
            <a:endParaRPr lang="zh-CN" altLang="en-US" sz="22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841305" y="7233123"/>
            <a:ext cx="4635972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2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192.168.2.0  255.255.255.128  192.168.1.2</a:t>
            </a:r>
            <a:endParaRPr lang="zh-CN" altLang="en-US" sz="22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813816" y="8001000"/>
            <a:ext cx="4491956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2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192.168.2.0  255.255.255.0  192.168.1.2</a:t>
            </a:r>
            <a:endParaRPr lang="zh-CN" altLang="en-US" sz="22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37801" y="5979227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47537" y="6684483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37801" y="7387428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10312" y="815530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3491880"/>
            <a:ext cx="5051772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501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409228" y="873125"/>
            <a:ext cx="4734272" cy="763587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b="1" dirty="0" smtClean="0"/>
              <a:t>11.</a:t>
            </a:r>
            <a:r>
              <a:rPr lang="zh-CN" altLang="zh-CN" sz="2800" b="1" dirty="0" smtClean="0"/>
              <a:t>设有一个网络，其网络地址为</a:t>
            </a:r>
            <a:r>
              <a:rPr lang="en-US" altLang="zh-CN" sz="2800" b="1" dirty="0" smtClean="0"/>
              <a:t>210.10.30.0</a:t>
            </a:r>
            <a:r>
              <a:rPr lang="zh-CN" altLang="zh-CN" sz="2800" b="1" dirty="0" smtClean="0"/>
              <a:t>，若其选用的子网掩码是</a:t>
            </a:r>
            <a:r>
              <a:rPr lang="en-US" altLang="zh-CN" sz="2800" b="1" dirty="0" smtClean="0"/>
              <a:t>255.255.255.192</a:t>
            </a:r>
            <a:r>
              <a:rPr lang="zh-CN" altLang="zh-CN" sz="2800" b="1" dirty="0" smtClean="0"/>
              <a:t>，则：</a:t>
            </a:r>
          </a:p>
          <a:p>
            <a:r>
              <a:rPr lang="zh-CN" altLang="zh-CN" sz="2800" b="1" dirty="0" smtClean="0"/>
              <a:t>（</a:t>
            </a:r>
            <a:r>
              <a:rPr lang="en-US" altLang="zh-CN" sz="2800" b="1" dirty="0" smtClean="0"/>
              <a:t>1</a:t>
            </a:r>
            <a:r>
              <a:rPr lang="zh-CN" altLang="zh-CN" sz="2800" b="1" dirty="0" smtClean="0"/>
              <a:t>）可以划分</a:t>
            </a:r>
            <a:r>
              <a:rPr lang="zh-CN" altLang="en-US" sz="2800" b="1" dirty="0" smtClean="0">
                <a:solidFill>
                  <a:srgbClr val="639EF4"/>
                </a:solidFill>
              </a:rPr>
              <a:t> </a:t>
            </a:r>
            <a:r>
              <a:rPr lang="en-US" altLang="zh-CN" sz="2800" b="1" dirty="0" smtClean="0">
                <a:solidFill>
                  <a:srgbClr val="639EF4"/>
                </a:solidFill>
              </a:rPr>
              <a:t>[</a:t>
            </a:r>
            <a:r>
              <a:rPr lang="zh-CN" altLang="en-US" sz="2800" b="1" dirty="0" smtClean="0">
                <a:solidFill>
                  <a:srgbClr val="639EF4"/>
                </a:solidFill>
              </a:rPr>
              <a:t>填空</a:t>
            </a:r>
            <a:r>
              <a:rPr lang="en-US" altLang="zh-CN" sz="2800" b="1" dirty="0" smtClean="0">
                <a:solidFill>
                  <a:srgbClr val="639EF4"/>
                </a:solidFill>
              </a:rPr>
              <a:t>1]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</a:t>
            </a:r>
            <a:r>
              <a:rPr lang="zh-CN" altLang="zh-CN" sz="2800" b="1" dirty="0" smtClean="0"/>
              <a:t>个子网？（注：全</a:t>
            </a:r>
            <a:r>
              <a:rPr lang="en-US" altLang="zh-CN" sz="2800" b="1" dirty="0" smtClean="0"/>
              <a:t>0</a:t>
            </a:r>
            <a:r>
              <a:rPr lang="zh-CN" altLang="zh-CN" sz="2800" b="1" dirty="0" smtClean="0"/>
              <a:t>全</a:t>
            </a:r>
            <a:r>
              <a:rPr lang="en-US" altLang="zh-CN" sz="2800" b="1" dirty="0" smtClean="0"/>
              <a:t>1</a:t>
            </a:r>
            <a:r>
              <a:rPr lang="zh-CN" altLang="zh-CN" sz="2800" b="1" dirty="0" smtClean="0"/>
              <a:t>的子网地址不分配）</a:t>
            </a:r>
          </a:p>
          <a:p>
            <a:r>
              <a:rPr lang="zh-CN" altLang="zh-CN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zh-CN" sz="2800" b="1" dirty="0" smtClean="0"/>
              <a:t>）每个子网容纳的主机个数是</a:t>
            </a:r>
            <a:r>
              <a:rPr lang="zh-CN" altLang="en-US" sz="2800" b="1" dirty="0" smtClean="0">
                <a:solidFill>
                  <a:srgbClr val="639EF4"/>
                </a:solidFill>
              </a:rPr>
              <a:t> </a:t>
            </a:r>
            <a:r>
              <a:rPr lang="en-US" altLang="zh-CN" sz="2800" b="1" dirty="0" smtClean="0">
                <a:solidFill>
                  <a:srgbClr val="639EF4"/>
                </a:solidFill>
              </a:rPr>
              <a:t>[</a:t>
            </a:r>
            <a:r>
              <a:rPr lang="zh-CN" altLang="en-US" sz="2800" b="1" dirty="0" smtClean="0">
                <a:solidFill>
                  <a:srgbClr val="639EF4"/>
                </a:solidFill>
              </a:rPr>
              <a:t>填空</a:t>
            </a:r>
            <a:r>
              <a:rPr lang="en-US" altLang="zh-CN" sz="2800" b="1" dirty="0" smtClean="0">
                <a:solidFill>
                  <a:srgbClr val="639EF4"/>
                </a:solidFill>
              </a:rPr>
              <a:t>2]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</a:t>
            </a:r>
            <a:r>
              <a:rPr lang="zh-CN" altLang="zh-CN" sz="2800" b="1" dirty="0" smtClean="0"/>
              <a:t>？</a:t>
            </a:r>
          </a:p>
          <a:p>
            <a:r>
              <a:rPr lang="zh-CN" altLang="zh-CN" sz="2800" b="1" dirty="0" smtClean="0"/>
              <a:t>（</a:t>
            </a:r>
            <a:r>
              <a:rPr lang="en-US" altLang="zh-CN" sz="2800" b="1" dirty="0" smtClean="0"/>
              <a:t>3</a:t>
            </a:r>
            <a:r>
              <a:rPr lang="zh-CN" altLang="zh-CN" sz="2800" b="1" dirty="0" smtClean="0"/>
              <a:t>）</a:t>
            </a:r>
            <a:r>
              <a:rPr lang="zh-CN" altLang="en-US" sz="2800" b="1" dirty="0" smtClean="0"/>
              <a:t>最后一个</a:t>
            </a:r>
            <a:r>
              <a:rPr lang="zh-CN" altLang="zh-CN" sz="2800" b="1" dirty="0" smtClean="0"/>
              <a:t>子网的</a:t>
            </a:r>
            <a:r>
              <a:rPr lang="zh-CN" altLang="en-US" sz="2800" b="1" dirty="0" smtClean="0"/>
              <a:t>网络</a:t>
            </a:r>
            <a:r>
              <a:rPr lang="zh-CN" altLang="zh-CN" sz="2800" b="1" dirty="0" smtClean="0"/>
              <a:t>地址是</a:t>
            </a:r>
            <a:r>
              <a:rPr lang="zh-CN" altLang="en-US" sz="2800" b="1" dirty="0" smtClean="0">
                <a:solidFill>
                  <a:srgbClr val="639EF4"/>
                </a:solidFill>
              </a:rPr>
              <a:t> </a:t>
            </a:r>
            <a:r>
              <a:rPr lang="en-US" altLang="zh-CN" sz="2800" b="1" dirty="0" smtClean="0">
                <a:solidFill>
                  <a:srgbClr val="639EF4"/>
                </a:solidFill>
              </a:rPr>
              <a:t>[</a:t>
            </a:r>
            <a:r>
              <a:rPr lang="zh-CN" altLang="en-US" sz="2800" b="1" dirty="0" smtClean="0">
                <a:solidFill>
                  <a:srgbClr val="639EF4"/>
                </a:solidFill>
              </a:rPr>
              <a:t>填空</a:t>
            </a:r>
            <a:r>
              <a:rPr lang="en-US" altLang="zh-CN" sz="2800" b="1" dirty="0" smtClean="0">
                <a:solidFill>
                  <a:srgbClr val="639EF4"/>
                </a:solidFill>
              </a:rPr>
              <a:t>3]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</a:t>
            </a:r>
            <a:r>
              <a:rPr lang="zh-CN" altLang="zh-CN" sz="2800" b="1" dirty="0" smtClean="0"/>
              <a:t>？</a:t>
            </a:r>
          </a:p>
          <a:p>
            <a:r>
              <a:rPr lang="zh-CN" altLang="zh-CN" sz="2800" b="1" dirty="0" smtClean="0"/>
              <a:t>（</a:t>
            </a:r>
            <a:r>
              <a:rPr lang="en-US" altLang="zh-CN" sz="2800" b="1" dirty="0" smtClean="0"/>
              <a:t>4</a:t>
            </a:r>
            <a:r>
              <a:rPr lang="zh-CN" altLang="zh-CN" sz="2800" b="1" dirty="0" smtClean="0"/>
              <a:t>）</a:t>
            </a:r>
            <a:r>
              <a:rPr lang="zh-CN" altLang="en-US" sz="2800" b="1" dirty="0" smtClean="0"/>
              <a:t>最后一个</a:t>
            </a:r>
            <a:r>
              <a:rPr lang="zh-CN" altLang="zh-CN" sz="2800" b="1" dirty="0" smtClean="0"/>
              <a:t>子网中可分配的</a:t>
            </a:r>
            <a:r>
              <a:rPr lang="en-US" altLang="zh-CN" sz="2800" b="1" dirty="0" smtClean="0"/>
              <a:t>IP</a:t>
            </a:r>
            <a:r>
              <a:rPr lang="zh-CN" altLang="zh-CN" sz="2800" b="1" dirty="0" smtClean="0"/>
              <a:t>地址的范围是</a:t>
            </a:r>
            <a:r>
              <a:rPr lang="zh-CN" altLang="en-US" sz="2800" b="1" dirty="0" smtClean="0">
                <a:solidFill>
                  <a:srgbClr val="639EF4"/>
                </a:solidFill>
              </a:rPr>
              <a:t> </a:t>
            </a:r>
            <a:r>
              <a:rPr lang="en-US" altLang="zh-CN" sz="2800" b="1" dirty="0" smtClean="0">
                <a:solidFill>
                  <a:srgbClr val="639EF4"/>
                </a:solidFill>
              </a:rPr>
              <a:t>[</a:t>
            </a:r>
            <a:r>
              <a:rPr lang="zh-CN" altLang="en-US" sz="2800" b="1" dirty="0" smtClean="0">
                <a:solidFill>
                  <a:srgbClr val="639EF4"/>
                </a:solidFill>
              </a:rPr>
              <a:t>填空</a:t>
            </a:r>
            <a:r>
              <a:rPr lang="en-US" altLang="zh-CN" sz="2800" b="1" dirty="0" smtClean="0">
                <a:solidFill>
                  <a:srgbClr val="639EF4"/>
                </a:solidFill>
              </a:rPr>
              <a:t>4]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--</a:t>
            </a:r>
            <a:r>
              <a:rPr lang="zh-CN" altLang="en-US" sz="2800" b="1" dirty="0" smtClean="0">
                <a:solidFill>
                  <a:srgbClr val="639EF4"/>
                </a:solidFill>
              </a:rPr>
              <a:t> </a:t>
            </a:r>
            <a:r>
              <a:rPr lang="en-US" altLang="zh-CN" sz="2800" b="1" dirty="0" smtClean="0">
                <a:solidFill>
                  <a:srgbClr val="639EF4"/>
                </a:solidFill>
              </a:rPr>
              <a:t>[</a:t>
            </a:r>
            <a:r>
              <a:rPr lang="zh-CN" altLang="en-US" sz="2800" b="1" dirty="0" smtClean="0">
                <a:solidFill>
                  <a:srgbClr val="639EF4"/>
                </a:solidFill>
              </a:rPr>
              <a:t>填空</a:t>
            </a:r>
            <a:r>
              <a:rPr lang="en-US" altLang="zh-CN" sz="2800" b="1" dirty="0" smtClean="0">
                <a:solidFill>
                  <a:srgbClr val="639EF4"/>
                </a:solidFill>
              </a:rPr>
              <a:t>5]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</a:t>
            </a:r>
            <a:r>
              <a:rPr lang="zh-CN" altLang="zh-CN" sz="2800" dirty="0" smtClean="0"/>
              <a:t>？</a:t>
            </a:r>
            <a:endParaRPr lang="en-US" altLang="zh-CN" sz="2800" dirty="0" smtClean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）第一个子网的</a:t>
            </a:r>
            <a:r>
              <a:rPr lang="zh-CN" altLang="zh-CN" sz="2800" b="1" dirty="0" smtClean="0"/>
              <a:t>广播地址是</a:t>
            </a:r>
            <a:r>
              <a:rPr lang="zh-CN" altLang="en-US" sz="2800" b="1" dirty="0" smtClean="0">
                <a:solidFill>
                  <a:srgbClr val="639EF4"/>
                </a:solidFill>
              </a:rPr>
              <a:t> </a:t>
            </a:r>
            <a:r>
              <a:rPr lang="en-US" altLang="zh-CN" sz="2800" b="1" dirty="0" smtClean="0">
                <a:solidFill>
                  <a:srgbClr val="639EF4"/>
                </a:solidFill>
              </a:rPr>
              <a:t>[</a:t>
            </a:r>
            <a:r>
              <a:rPr lang="zh-CN" altLang="en-US" sz="2800" b="1" dirty="0" smtClean="0">
                <a:solidFill>
                  <a:srgbClr val="639EF4"/>
                </a:solidFill>
              </a:rPr>
              <a:t>填空</a:t>
            </a:r>
            <a:r>
              <a:rPr lang="en-US" altLang="zh-CN" sz="2800" b="1" dirty="0" smtClean="0">
                <a:solidFill>
                  <a:srgbClr val="639EF4"/>
                </a:solidFill>
              </a:rPr>
              <a:t>6]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</a:t>
            </a:r>
            <a:r>
              <a:rPr lang="zh-CN" altLang="zh-CN" sz="2800" b="1" dirty="0" smtClean="0"/>
              <a:t>？</a:t>
            </a:r>
            <a:endParaRPr lang="zh-CN" altLang="en-US" sz="2800" b="1" dirty="0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</p:spPr>
        <p:txBody>
          <a:bodyPr wrap="none" rtlCol="0" anchor="ctr" anchorCtr="1">
            <a:noAutofit/>
          </a:bodyPr>
          <a:lstStyle/>
          <a:p>
            <a:r>
              <a:rPr lang="zh-CN" altLang="en-US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500" dirty="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6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04929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674531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 eaLnBrk="0" fontAlgn="base" hangingPunct="0">
              <a:spcAft>
                <a:spcPts val="600"/>
              </a:spcAft>
              <a:tabLst>
                <a:tab pos="939800" algn="l"/>
              </a:tabLst>
            </a:pPr>
            <a:r>
              <a:rPr lang="en-US" altLang="zh-CN" sz="2800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12.</a:t>
            </a:r>
            <a:r>
              <a:rPr lang="zh-CN" altLang="en-US" sz="2800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一个</a:t>
            </a:r>
            <a:r>
              <a:rPr lang="en-US" altLang="zh-CN" sz="2800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IP</a:t>
            </a:r>
            <a:r>
              <a:rPr lang="zh-CN" altLang="en-US" sz="2800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数据报总长度为</a:t>
            </a:r>
            <a:r>
              <a:rPr lang="en-US" altLang="zh-CN" sz="2800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4500</a:t>
            </a:r>
            <a:r>
              <a:rPr lang="zh-CN" altLang="en-US" sz="2800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字节（包含固定长度的首部）。现在需要经过某物理网络传送，但是该网络的</a:t>
            </a:r>
            <a:r>
              <a:rPr lang="en-US" altLang="zh-CN" sz="2800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MTU=1500</a:t>
            </a:r>
            <a:r>
              <a:rPr lang="zh-CN" altLang="en-US" sz="2800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字节。则：该</a:t>
            </a:r>
            <a:r>
              <a:rPr lang="en-US" altLang="zh-CN" sz="2800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IP</a:t>
            </a:r>
            <a:r>
              <a:rPr lang="zh-CN" altLang="en-US" sz="2800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数据报应当被划分为</a:t>
            </a:r>
            <a:r>
              <a:rPr lang="zh-CN" altLang="en-US" sz="2800" b="1" dirty="0" smtClean="0">
                <a:solidFill>
                  <a:srgbClr val="639EF4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rgbClr val="639EF4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[</a:t>
            </a:r>
            <a:r>
              <a:rPr lang="zh-CN" altLang="en-US" sz="2800" b="1" dirty="0" smtClean="0">
                <a:solidFill>
                  <a:srgbClr val="639EF4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填空</a:t>
            </a:r>
            <a:r>
              <a:rPr lang="en-US" altLang="zh-CN" sz="2800" b="1" dirty="0" smtClean="0">
                <a:solidFill>
                  <a:srgbClr val="639EF4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1]</a:t>
            </a:r>
            <a:r>
              <a:rPr lang="en-US" altLang="zh-CN" sz="28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en-US" sz="2800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个短些的数据报片；</a:t>
            </a:r>
            <a:r>
              <a:rPr lang="zh-CN" altLang="en-US" sz="2800" b="1" dirty="0" smtClean="0"/>
              <a:t>该</a:t>
            </a:r>
            <a:r>
              <a:rPr lang="en-US" altLang="zh-CN" sz="2800" b="1" dirty="0" smtClean="0"/>
              <a:t>IP</a:t>
            </a:r>
            <a:r>
              <a:rPr lang="zh-CN" altLang="en-US" sz="2800" b="1" dirty="0" smtClean="0"/>
              <a:t>数据报最后一个分片数据部分的长度是</a:t>
            </a:r>
            <a:r>
              <a:rPr lang="zh-CN" altLang="en-US" sz="2800" b="1" dirty="0" smtClean="0">
                <a:solidFill>
                  <a:srgbClr val="639EF4"/>
                </a:solidFill>
              </a:rPr>
              <a:t> </a:t>
            </a:r>
            <a:r>
              <a:rPr lang="en-US" altLang="zh-CN" sz="2800" b="1" dirty="0" smtClean="0">
                <a:solidFill>
                  <a:srgbClr val="639EF4"/>
                </a:solidFill>
              </a:rPr>
              <a:t>[</a:t>
            </a:r>
            <a:r>
              <a:rPr lang="zh-CN" altLang="en-US" sz="2800" b="1" dirty="0" smtClean="0">
                <a:solidFill>
                  <a:srgbClr val="639EF4"/>
                </a:solidFill>
              </a:rPr>
              <a:t>填空</a:t>
            </a:r>
            <a:r>
              <a:rPr lang="en-US" altLang="zh-CN" sz="2800" b="1" dirty="0" smtClean="0">
                <a:solidFill>
                  <a:srgbClr val="639EF4"/>
                </a:solidFill>
              </a:rPr>
              <a:t>2]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</a:t>
            </a:r>
            <a:r>
              <a:rPr lang="zh-CN" altLang="en-US" sz="2800" b="1" dirty="0" smtClean="0"/>
              <a:t>字节；最后一个分片首部中的片偏移是</a:t>
            </a:r>
            <a:r>
              <a:rPr lang="zh-CN" altLang="en-US" sz="2800" b="1" dirty="0" smtClean="0">
                <a:solidFill>
                  <a:srgbClr val="639EF4"/>
                </a:solidFill>
              </a:rPr>
              <a:t> </a:t>
            </a:r>
            <a:r>
              <a:rPr lang="en-US" altLang="zh-CN" sz="2800" b="1" dirty="0" smtClean="0">
                <a:solidFill>
                  <a:srgbClr val="639EF4"/>
                </a:solidFill>
              </a:rPr>
              <a:t>[</a:t>
            </a:r>
            <a:r>
              <a:rPr lang="zh-CN" altLang="en-US" sz="2800" b="1" dirty="0" smtClean="0">
                <a:solidFill>
                  <a:srgbClr val="639EF4"/>
                </a:solidFill>
              </a:rPr>
              <a:t>填空</a:t>
            </a:r>
            <a:r>
              <a:rPr lang="en-US" altLang="zh-CN" sz="2800" b="1" dirty="0" smtClean="0">
                <a:solidFill>
                  <a:srgbClr val="639EF4"/>
                </a:solidFill>
              </a:rPr>
              <a:t>3]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</a:t>
            </a:r>
            <a:r>
              <a:rPr lang="zh-CN" altLang="en-US" sz="2800" b="1" dirty="0" smtClean="0"/>
              <a:t>（用十进制表示）。</a:t>
            </a:r>
            <a:endParaRPr lang="en-US" altLang="zh-CN" sz="2800" b="1" dirty="0" smtClean="0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</p:spPr>
        <p:txBody>
          <a:bodyPr wrap="none" rtlCol="0" anchor="ctr" anchorCtr="1">
            <a:noAutofit/>
          </a:bodyPr>
          <a:lstStyle/>
          <a:p>
            <a:r>
              <a:rPr lang="zh-CN" altLang="en-US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500" dirty="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3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9215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382905" y="1403648"/>
            <a:ext cx="4572000" cy="432048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13. IP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地址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126.1.2.129/23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的地址掩码为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，地址块中包含的地址数为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，相当于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3]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个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C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类网络，最小地址为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4]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， 最大地址为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5]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，若划分出大小相同的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10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个子网，则每个子网的网络前缀位数是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6]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位。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</p:spPr>
        <p:txBody>
          <a:bodyPr wrap="none" rtlCol="0" anchor="ctr" anchorCtr="1">
            <a:noAutofit/>
          </a:bodyPr>
          <a:lstStyle/>
          <a:p>
            <a:r>
              <a:rPr lang="zh-CN" altLang="en-US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500" dirty="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6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71648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 eaLnBrk="0" fontAlgn="base" hangingPunct="0">
              <a:spcAft>
                <a:spcPts val="600"/>
              </a:spcAft>
              <a:tabLst>
                <a:tab pos="939800" algn="l"/>
              </a:tabLst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14.RIP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用于在网络设备之间交换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639EF4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639EF4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639EF4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填空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639EF4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1]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信息。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</p:spPr>
        <p:txBody>
          <a:bodyPr wrap="none" rtlCol="0" anchor="ctr" anchorCtr="1">
            <a:noAutofit/>
          </a:bodyPr>
          <a:lstStyle/>
          <a:p>
            <a:r>
              <a:rPr lang="zh-CN" altLang="en-US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500" dirty="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17157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254000" y="635000"/>
            <a:ext cx="5334000" cy="775342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b="1" dirty="0" smtClean="0"/>
              <a:t>15. </a:t>
            </a:r>
            <a:r>
              <a:rPr lang="zh-CN" altLang="en-US" sz="2800" b="1" dirty="0" smtClean="0"/>
              <a:t>某单位分配到一个地址块</a:t>
            </a:r>
            <a:r>
              <a:rPr lang="en-US" altLang="zh-CN" sz="2800" b="1" dirty="0" smtClean="0"/>
              <a:t>136.23.12.64/24</a:t>
            </a:r>
            <a:r>
              <a:rPr lang="zh-CN" altLang="en-US" sz="2800" b="1" dirty="0" smtClean="0"/>
              <a:t>。现在需要进一步划分为</a:t>
            </a:r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个一样大的子网，试问？</a:t>
            </a:r>
          </a:p>
          <a:p>
            <a:r>
              <a:rPr lang="zh-CN" altLang="en-US" sz="2800" b="1" dirty="0" smtClean="0">
                <a:latin typeface="宋体"/>
                <a:ea typeface="宋体"/>
              </a:rPr>
              <a:t>①</a:t>
            </a:r>
            <a:r>
              <a:rPr lang="zh-CN" altLang="en-US" sz="2800" b="1" dirty="0" smtClean="0"/>
              <a:t>每个</a:t>
            </a:r>
            <a:r>
              <a:rPr lang="zh-CN" altLang="en-US" sz="2800" b="1" dirty="0"/>
              <a:t>子网的网络前缀有多长？</a:t>
            </a:r>
          </a:p>
          <a:p>
            <a:r>
              <a:rPr lang="zh-CN" altLang="en-US" sz="2800" b="1" dirty="0">
                <a:latin typeface="宋体"/>
              </a:rPr>
              <a:t>②</a:t>
            </a:r>
            <a:r>
              <a:rPr lang="zh-CN" altLang="en-US" sz="2800" b="1" dirty="0" smtClean="0"/>
              <a:t>每个</a:t>
            </a:r>
            <a:r>
              <a:rPr lang="zh-CN" altLang="en-US" sz="2800" b="1" dirty="0"/>
              <a:t>子网中有多少个地址？</a:t>
            </a:r>
          </a:p>
          <a:p>
            <a:r>
              <a:rPr lang="zh-CN" altLang="en-US" sz="2800" b="1" dirty="0">
                <a:latin typeface="宋体"/>
              </a:rPr>
              <a:t>③</a:t>
            </a:r>
            <a:r>
              <a:rPr lang="zh-CN" altLang="en-US" sz="2800" b="1" dirty="0" smtClean="0"/>
              <a:t>每个</a:t>
            </a:r>
            <a:r>
              <a:rPr lang="zh-CN" altLang="en-US" sz="2800" b="1" dirty="0"/>
              <a:t>子网的地址块是什么？</a:t>
            </a:r>
          </a:p>
          <a:p>
            <a:r>
              <a:rPr lang="zh-CN" altLang="en-US" sz="2800" b="1" dirty="0">
                <a:latin typeface="宋体"/>
              </a:rPr>
              <a:t>④</a:t>
            </a:r>
            <a:r>
              <a:rPr lang="zh-CN" altLang="en-US" sz="2800" b="1" dirty="0" smtClean="0"/>
              <a:t>每个</a:t>
            </a:r>
            <a:r>
              <a:rPr lang="zh-CN" altLang="en-US" sz="2800" b="1" dirty="0"/>
              <a:t>子网可分配给主机使用的最小地址和最大地址是什么</a:t>
            </a:r>
            <a:r>
              <a:rPr lang="zh-CN" altLang="en-US" sz="2800" b="1" dirty="0" smtClean="0"/>
              <a:t>？</a:t>
            </a:r>
            <a:r>
              <a:rPr lang="en-US" altLang="zh-CN" sz="2800" b="1" dirty="0" smtClean="0"/>
              <a:t> </a:t>
            </a:r>
          </a:p>
          <a:p>
            <a:endParaRPr lang="en-US" altLang="zh-CN" sz="2800" b="1" dirty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注意：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①答案中注明学号和姓名，题号写清楚；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②雨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课堂中直接拍照上传，上传照片为竖版，不能传文件</a:t>
            </a:r>
            <a:endParaRPr lang="zh-CN" altLang="en-US" sz="2800" b="1" dirty="0"/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</p:spPr>
        <p:txBody>
          <a:bodyPr wrap="none" rtlCol="0" anchor="ctr" anchorCtr="1">
            <a:noAutofit/>
          </a:bodyPr>
          <a:lstStyle/>
          <a:p>
            <a:r>
              <a:rPr lang="zh-CN" altLang="en-US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正常使用主观题需</a:t>
            </a:r>
            <a:r>
              <a:rPr lang="en-US" altLang="zh-CN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2.0</a:t>
            </a:r>
            <a:r>
              <a:rPr lang="zh-CN" altLang="en-US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500" dirty="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txBody>
          <a:bodyPr rtlCol="0" anchor="ctr">
            <a:noAutofit/>
          </a:bodyPr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>
            <p:custDataLst>
              <p:tags r:id="rId5"/>
            </p:custDataLst>
          </p:nvPr>
        </p:nvSpPr>
        <p:spPr>
          <a:xfrm>
            <a:off x="6184900" y="8612832"/>
            <a:ext cx="494284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7" name="TextBox 16"/>
          <p:cNvSpPr txBox="1"/>
          <p:nvPr>
            <p:custDataLst>
              <p:tags r:id="rId6"/>
            </p:custDataLst>
          </p:nvPr>
        </p:nvSpPr>
        <p:spPr>
          <a:xfrm>
            <a:off x="6350000" y="1270000"/>
            <a:ext cx="4612640" cy="3477875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b="1" dirty="0" smtClean="0">
                <a:latin typeface="宋体"/>
              </a:rPr>
              <a:t>①</a:t>
            </a:r>
            <a:r>
              <a:rPr lang="en-US" altLang="zh-CN" sz="2000" b="1" dirty="0" smtClean="0"/>
              <a:t>26</a:t>
            </a:r>
            <a:endParaRPr lang="zh-CN" altLang="en-US" sz="2000" b="1" dirty="0" smtClean="0"/>
          </a:p>
          <a:p>
            <a:r>
              <a:rPr lang="zh-CN" altLang="en-US" sz="2000" b="1" dirty="0" smtClean="0">
                <a:latin typeface="宋体"/>
              </a:rPr>
              <a:t>②</a:t>
            </a:r>
            <a:r>
              <a:rPr lang="en-US" altLang="zh-CN" sz="2000" b="1" dirty="0" smtClean="0"/>
              <a:t>64</a:t>
            </a:r>
            <a:r>
              <a:rPr lang="zh-CN" altLang="en-US" sz="2000" b="1" dirty="0" smtClean="0"/>
              <a:t>（写</a:t>
            </a:r>
            <a:r>
              <a:rPr lang="en-US" altLang="zh-CN" sz="2000" b="1" dirty="0" smtClean="0"/>
              <a:t>62</a:t>
            </a:r>
            <a:r>
              <a:rPr lang="zh-CN" altLang="en-US" sz="2000" b="1" dirty="0" smtClean="0"/>
              <a:t>也可以）</a:t>
            </a:r>
          </a:p>
          <a:p>
            <a:r>
              <a:rPr lang="zh-CN" altLang="en-US" sz="2000" b="1" dirty="0" smtClean="0">
                <a:latin typeface="宋体"/>
              </a:rPr>
              <a:t>③</a:t>
            </a:r>
            <a:r>
              <a:rPr lang="en-US" altLang="zh-CN" sz="2000" b="1" dirty="0" smtClean="0"/>
              <a:t>136.23.12.0/26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136.23.12.64/26</a:t>
            </a:r>
          </a:p>
          <a:p>
            <a:r>
              <a:rPr lang="en-US" altLang="zh-CN" sz="2000" b="1" dirty="0" smtClean="0"/>
              <a:t>    136.23.12.128/26</a:t>
            </a:r>
          </a:p>
          <a:p>
            <a:r>
              <a:rPr lang="en-US" altLang="zh-CN" sz="2000" b="1" dirty="0" smtClean="0"/>
              <a:t>    136.23.12.192/26</a:t>
            </a:r>
            <a:endParaRPr lang="zh-CN" altLang="en-US" sz="2000" b="1" dirty="0" smtClean="0"/>
          </a:p>
          <a:p>
            <a:r>
              <a:rPr lang="zh-CN" altLang="en-US" sz="2000" b="1" dirty="0" smtClean="0">
                <a:latin typeface="宋体"/>
              </a:rPr>
              <a:t>④</a:t>
            </a:r>
            <a:r>
              <a:rPr lang="en-US" altLang="zh-CN" sz="2000" b="1" dirty="0" smtClean="0"/>
              <a:t>136.23.12.1       136.23.12.62</a:t>
            </a:r>
          </a:p>
          <a:p>
            <a:r>
              <a:rPr lang="en-US" altLang="zh-CN" sz="2000" b="1" dirty="0" smtClean="0"/>
              <a:t>    136.23.12.65     136.23.12.126</a:t>
            </a:r>
          </a:p>
          <a:p>
            <a:r>
              <a:rPr lang="en-US" altLang="zh-CN" sz="2000" b="1" dirty="0" smtClean="0"/>
              <a:t>    136.23.12.129   136.23.12.190</a:t>
            </a:r>
          </a:p>
          <a:p>
            <a:r>
              <a:rPr lang="en-US" altLang="zh-CN" sz="2000" b="1" dirty="0" smtClean="0"/>
              <a:t>    136.23.12.193   136.23.12.254</a:t>
            </a:r>
            <a:endParaRPr lang="zh-CN" altLang="en-US" sz="2000" b="1" dirty="0" smtClean="0"/>
          </a:p>
          <a:p>
            <a:endParaRPr lang="zh-CN" altLang="en-US" sz="20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5" name="组合 14"/>
          <p:cNvGrpSpPr/>
          <p:nvPr>
            <p:custDataLst>
              <p:tags r:id="rId7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2" name="RemarkBack"/>
            <p:cNvSpPr/>
            <p:nvPr>
              <p:custDataLst>
                <p:tags r:id="rId17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RemarkBlock"/>
            <p:cNvSpPr/>
            <p:nvPr>
              <p:custDataLst>
                <p:tags r:id="rId18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RemarkTitleText"/>
            <p:cNvSpPr txBox="1"/>
            <p:nvPr>
              <p:custDataLst>
                <p:tags r:id="rId19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8"/>
            </p:custDataLst>
          </p:nvPr>
        </p:nvSpPr>
        <p:spPr>
          <a:xfrm>
            <a:off x="6108700" y="12700"/>
            <a:ext cx="5095240" cy="635000"/>
          </a:xfrm>
          <a:prstGeom prst="rect">
            <a:avLst/>
          </a:prstGeom>
          <a:solidFill>
            <a:srgbClr val="F6F7F8"/>
          </a:solidFill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8" name="RemarkBlock"/>
          <p:cNvSpPr/>
          <p:nvPr>
            <p:custDataLst>
              <p:tags r:id="rId9"/>
            </p:custDataLst>
          </p:nvPr>
        </p:nvSpPr>
        <p:spPr>
          <a:xfrm>
            <a:off x="6108700" y="12700"/>
            <a:ext cx="190500" cy="635000"/>
          </a:xfrm>
          <a:prstGeom prst="rect">
            <a:avLst/>
          </a:prstGeom>
          <a:solidFill>
            <a:srgbClr val="639EF4"/>
          </a:solidFill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9" name="RemarkTitleText"/>
          <p:cNvSpPr txBox="1"/>
          <p:nvPr>
            <p:custDataLst>
              <p:tags r:id="rId10"/>
            </p:custDataLst>
          </p:nvPr>
        </p:nvSpPr>
        <p:spPr>
          <a:xfrm>
            <a:off x="6350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9" name="组合 8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7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440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75054" y="1025705"/>
            <a:ext cx="5334000" cy="793878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b="1" dirty="0" smtClean="0"/>
              <a:t>16.</a:t>
            </a:r>
            <a:r>
              <a:rPr lang="zh-CN" altLang="en-US" sz="2800" b="1" dirty="0" smtClean="0"/>
              <a:t>假定网络中路由器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的路由表有如下项目：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 smtClean="0"/>
              <a:t>目的网络     距离	下一跳路由器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 smtClean="0"/>
              <a:t>	</a:t>
            </a:r>
            <a:r>
              <a:rPr lang="en-US" altLang="zh-CN" sz="2800" b="1" dirty="0" smtClean="0"/>
              <a:t>N1	  1	    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 smtClean="0"/>
              <a:t>	N2	  5	   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 smtClean="0"/>
              <a:t>	N3	  4	   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 smtClean="0"/>
              <a:t>	N4	  3	   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 smtClean="0"/>
              <a:t>		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 smtClean="0"/>
              <a:t>现在收到从</a:t>
            </a:r>
            <a:r>
              <a:rPr lang="en-US" altLang="zh-CN" sz="2800" b="1" dirty="0" smtClean="0"/>
              <a:t>B</a:t>
            </a:r>
            <a:r>
              <a:rPr lang="zh-CN" altLang="en-US" sz="2800" b="1" dirty="0" smtClean="0"/>
              <a:t>发来的路由信息：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 smtClean="0"/>
              <a:t>目的网络	距离</a:t>
            </a:r>
            <a:r>
              <a:rPr lang="en-US" altLang="zh-CN" sz="2800" b="1" dirty="0" smtClean="0"/>
              <a:t>	</a:t>
            </a:r>
            <a:r>
              <a:rPr lang="zh-CN" altLang="en-US" sz="2800" b="1" dirty="0" smtClean="0"/>
              <a:t>下一跳路由器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 smtClean="0"/>
              <a:t>	</a:t>
            </a:r>
            <a:r>
              <a:rPr lang="en-US" altLang="zh-CN" sz="2800" b="1" dirty="0" smtClean="0"/>
              <a:t>N2	  1	    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 smtClean="0"/>
              <a:t>	N3	  5	    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 smtClean="0"/>
              <a:t>	N4	  4	    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 smtClean="0"/>
              <a:t>	N5	  2	    A</a:t>
            </a:r>
          </a:p>
          <a:p>
            <a:pPr>
              <a:lnSpc>
                <a:spcPct val="80000"/>
              </a:lnSpc>
            </a:pPr>
            <a:endParaRPr lang="en-US" altLang="zh-CN" sz="2800" b="1" dirty="0" smtClean="0"/>
          </a:p>
          <a:p>
            <a:pPr>
              <a:lnSpc>
                <a:spcPct val="80000"/>
              </a:lnSpc>
            </a:pPr>
            <a:r>
              <a:rPr lang="zh-CN" altLang="en-US" sz="2800" b="1" dirty="0" smtClean="0"/>
              <a:t>试求出路由器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更新后的路由表</a:t>
            </a:r>
            <a:endParaRPr lang="en-US" altLang="zh-CN" sz="2800" b="1" dirty="0" smtClean="0"/>
          </a:p>
          <a:p>
            <a:pPr>
              <a:lnSpc>
                <a:spcPct val="80000"/>
              </a:lnSpc>
            </a:pPr>
            <a:r>
              <a:rPr lang="zh-CN" altLang="en-US" sz="2800" b="1" dirty="0" smtClean="0"/>
              <a:t>（详细说明每一个步骤）</a:t>
            </a:r>
            <a:endParaRPr lang="en-US" altLang="zh-CN" sz="2800" b="1" dirty="0" smtClean="0"/>
          </a:p>
          <a:p>
            <a:pPr>
              <a:lnSpc>
                <a:spcPct val="80000"/>
              </a:lnSpc>
            </a:pPr>
            <a:r>
              <a:rPr lang="zh-CN" altLang="en-US" sz="2800" b="1" dirty="0" smtClean="0"/>
              <a:t>（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要求：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1.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雨课堂直接拍照上传</a:t>
            </a:r>
            <a:r>
              <a:rPr lang="zh-CN" altLang="en-US" sz="2800" b="1" dirty="0">
                <a:solidFill>
                  <a:srgbClr val="FF0000"/>
                </a:solidFill>
              </a:rPr>
              <a:t>，上传照片为竖版，不能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传文件；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2.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图片上注明本人学号、姓名。</a:t>
            </a:r>
            <a:r>
              <a:rPr lang="zh-CN" altLang="en-US" sz="2800" b="1" dirty="0" smtClean="0"/>
              <a:t>）	</a:t>
            </a:r>
            <a:endParaRPr lang="zh-CN" altLang="en-US" sz="2800" dirty="0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</p:spPr>
        <p:txBody>
          <a:bodyPr wrap="none" rtlCol="0" anchor="ctr" anchorCtr="1">
            <a:noAutofit/>
          </a:bodyPr>
          <a:lstStyle/>
          <a:p>
            <a:r>
              <a:rPr lang="zh-CN" altLang="en-US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正常使用主观题需</a:t>
            </a:r>
            <a:r>
              <a:rPr lang="en-US" altLang="zh-CN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2.0</a:t>
            </a:r>
            <a:r>
              <a:rPr lang="zh-CN" altLang="en-US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500" dirty="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5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055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1.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当数据报到达目的网络后，要传送到目的主机，需要知道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IP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地址对应的（  ）。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逻辑地址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动态地址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域名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物理地址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45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254000" y="804445"/>
            <a:ext cx="5195788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2.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在子网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192.168.4.0/30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中，能接收目的地址为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192.168.4.3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IP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分组的最大主机数是（  ）。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0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4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858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217839" y="1331640"/>
            <a:ext cx="5334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b="1" dirty="0" smtClean="0"/>
              <a:t>3. </a:t>
            </a:r>
            <a:r>
              <a:rPr lang="zh-CN" altLang="zh-CN" sz="2800" b="1" dirty="0" smtClean="0"/>
              <a:t>一个连接两个以太网的路由器接收到一个</a:t>
            </a:r>
            <a:r>
              <a:rPr lang="en-US" altLang="zh-CN" sz="2800" b="1" dirty="0" smtClean="0"/>
              <a:t>IP</a:t>
            </a:r>
            <a:r>
              <a:rPr lang="zh-CN" altLang="zh-CN" sz="2800" b="1" dirty="0" smtClean="0"/>
              <a:t>数据报，如果需要将该数据报转发到</a:t>
            </a:r>
            <a:r>
              <a:rPr lang="en-US" altLang="zh-CN" sz="2800" b="1" dirty="0" smtClean="0"/>
              <a:t>IP</a:t>
            </a:r>
            <a:r>
              <a:rPr lang="zh-CN" altLang="zh-CN" sz="2800" b="1" dirty="0" smtClean="0"/>
              <a:t>地址为</a:t>
            </a:r>
            <a:r>
              <a:rPr lang="en-US" altLang="zh-CN" sz="2800" b="1" dirty="0" smtClean="0"/>
              <a:t>202.123.1.1</a:t>
            </a:r>
            <a:r>
              <a:rPr lang="zh-CN" altLang="zh-CN" sz="2800" b="1" dirty="0" smtClean="0"/>
              <a:t>的主机，那么该路由器可以使用（ ）协议寻找目标主机的</a:t>
            </a:r>
            <a:r>
              <a:rPr lang="en-US" altLang="zh-CN" sz="2800" b="1" dirty="0" smtClean="0"/>
              <a:t>MAC</a:t>
            </a:r>
            <a:r>
              <a:rPr lang="zh-CN" altLang="zh-CN" sz="2800" b="1" dirty="0" smtClean="0"/>
              <a:t>地址？</a:t>
            </a:r>
            <a:endParaRPr lang="zh-CN" altLang="zh-CN" sz="2800" b="1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088136" y="438160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IP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088136" y="552460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ARP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088136" y="666760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DNS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088136" y="781060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TCP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484632" y="453590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484632" y="567890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484632" y="682190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484632" y="796490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323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571500" y="873125"/>
            <a:ext cx="4572000" cy="228081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b="1" dirty="0" smtClean="0"/>
              <a:t>4. </a:t>
            </a:r>
            <a:r>
              <a:rPr lang="zh-CN" altLang="zh-CN" sz="2800" b="1" dirty="0" smtClean="0"/>
              <a:t>在</a:t>
            </a:r>
            <a:r>
              <a:rPr lang="en-US" altLang="zh-CN" sz="2800" b="1" dirty="0" smtClean="0"/>
              <a:t>IP</a:t>
            </a:r>
            <a:r>
              <a:rPr lang="zh-CN" altLang="zh-CN" sz="2800" b="1" dirty="0" smtClean="0"/>
              <a:t>报头中设置</a:t>
            </a:r>
            <a:r>
              <a:rPr lang="en-US" altLang="zh-CN" sz="2800" b="1" dirty="0" smtClean="0"/>
              <a:t>TTL</a:t>
            </a:r>
            <a:r>
              <a:rPr lang="zh-CN" altLang="zh-CN" sz="2800" b="1" dirty="0" smtClean="0"/>
              <a:t>域的目的是（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）。</a:t>
            </a:r>
            <a:r>
              <a:rPr lang="en-US" altLang="zh-CN" sz="2800" b="1" dirty="0" smtClean="0"/>
              <a:t>	</a:t>
            </a:r>
            <a:endParaRPr lang="zh-CN" altLang="zh-CN" sz="2800" b="1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400" b="1" dirty="0" smtClean="0"/>
              <a:t>提高数据报的转发效率</a:t>
            </a:r>
            <a:r>
              <a:rPr lang="en-US" altLang="zh-CN" sz="2400" b="1" dirty="0" smtClean="0"/>
              <a:t>	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400" b="1" dirty="0" smtClean="0"/>
              <a:t>提高数据报的转发过程中的安全性</a:t>
            </a: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400" b="1" dirty="0" smtClean="0"/>
              <a:t>防止数据报在网络中无休止流动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400" b="1" dirty="0" smtClean="0"/>
              <a:t>确保数据报可以正确分片</a:t>
            </a:r>
            <a:endParaRPr lang="zh-CN" altLang="zh-CN" sz="2400" b="1" dirty="0"/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404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571500" y="1111250"/>
            <a:ext cx="4572000" cy="238125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b="1" dirty="0" smtClean="0"/>
              <a:t>5. </a:t>
            </a:r>
            <a:r>
              <a:rPr lang="zh-CN" altLang="zh-CN" sz="2800" b="1" dirty="0" smtClean="0"/>
              <a:t>对</a:t>
            </a:r>
            <a:r>
              <a:rPr lang="en-US" altLang="zh-CN" sz="2800" b="1" dirty="0" smtClean="0"/>
              <a:t>IP</a:t>
            </a:r>
            <a:r>
              <a:rPr lang="zh-CN" altLang="zh-CN" sz="2800" b="1" dirty="0" smtClean="0"/>
              <a:t>数据报进行分片的主要目的是（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）。</a:t>
            </a:r>
          </a:p>
          <a:p>
            <a:r>
              <a:rPr lang="en-US" altLang="zh-CN" sz="2800" b="1" dirty="0" smtClean="0"/>
              <a:t>		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400" b="1" dirty="0" smtClean="0"/>
              <a:t>提高互联网的性能</a:t>
            </a:r>
            <a:r>
              <a:rPr lang="en-US" altLang="zh-CN" sz="2400" b="1" dirty="0" smtClean="0"/>
              <a:t>		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400" b="1" dirty="0" smtClean="0"/>
              <a:t>提高互联网的安全性</a:t>
            </a: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400" b="1" dirty="0" smtClean="0"/>
              <a:t>适应各个物理网络不同的地址长度</a:t>
            </a:r>
            <a:r>
              <a:rPr lang="en-US" altLang="zh-CN" sz="2400" b="1" dirty="0" smtClean="0"/>
              <a:t>	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400" b="1" dirty="0" smtClean="0"/>
              <a:t>适应各个物理网络不同的</a:t>
            </a:r>
            <a:r>
              <a:rPr lang="en-US" altLang="zh-CN" sz="2400" b="1" dirty="0" smtClean="0"/>
              <a:t>MTU</a:t>
            </a:r>
            <a:r>
              <a:rPr lang="zh-CN" altLang="zh-CN" sz="2400" b="1" dirty="0" smtClean="0"/>
              <a:t>长度</a:t>
            </a:r>
            <a:endParaRPr lang="en-US" altLang="zh-CN" sz="2400" b="1" dirty="0" smtClean="0"/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04963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571500" y="836529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b="1" dirty="0" smtClean="0"/>
              <a:t>6. </a:t>
            </a:r>
            <a:r>
              <a:rPr lang="zh-CN" altLang="en-US" sz="2800" b="1" dirty="0" smtClean="0"/>
              <a:t>在</a:t>
            </a:r>
            <a:r>
              <a:rPr lang="en-US" altLang="zh-CN" sz="2800" b="1" dirty="0" smtClean="0"/>
              <a:t>IP</a:t>
            </a:r>
            <a:r>
              <a:rPr lang="zh-CN" altLang="en-US" sz="2800" b="1" dirty="0" smtClean="0"/>
              <a:t>数据报传送过程中，发现生存时间（</a:t>
            </a:r>
            <a:r>
              <a:rPr lang="en-US" altLang="zh-CN" sz="2800" b="1" dirty="0" smtClean="0"/>
              <a:t>TTL</a:t>
            </a:r>
            <a:r>
              <a:rPr lang="zh-CN" altLang="en-US" sz="2800" b="1" dirty="0" smtClean="0"/>
              <a:t>）字段为</a:t>
            </a:r>
            <a:r>
              <a:rPr lang="en-US" altLang="zh-CN" sz="2800" b="1" dirty="0" smtClean="0"/>
              <a:t>0</a:t>
            </a:r>
            <a:r>
              <a:rPr lang="zh-CN" altLang="en-US" sz="2800" b="1" dirty="0" smtClean="0"/>
              <a:t>，则路由器发出</a:t>
            </a:r>
            <a:r>
              <a:rPr lang="en-US" altLang="zh-CN" sz="2800" b="1" dirty="0" smtClean="0"/>
              <a:t>ICMP</a:t>
            </a:r>
            <a:r>
              <a:rPr lang="zh-CN" altLang="en-US" sz="2800" b="1" dirty="0" smtClean="0"/>
              <a:t>的（   ）差错报告报文。</a:t>
            </a:r>
            <a:endParaRPr lang="en-US" altLang="zh-CN" sz="2800" b="1" dirty="0" smtClean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b="1" dirty="0" smtClean="0"/>
              <a:t>目的不可达</a:t>
            </a:r>
            <a:endParaRPr lang="en-US" altLang="zh-CN" sz="2800" b="1" dirty="0" smtClean="0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b="1" dirty="0" smtClean="0"/>
              <a:t>时间超过</a:t>
            </a:r>
            <a:endParaRPr lang="en-US" altLang="zh-CN" sz="2800" b="1" dirty="0" smtClean="0"/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b="1" dirty="0" smtClean="0"/>
              <a:t>参数问题</a:t>
            </a:r>
            <a:endParaRPr lang="en-US" altLang="zh-CN" sz="2800" b="1" dirty="0" smtClean="0"/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b="1" dirty="0" smtClean="0"/>
              <a:t>终点不可达</a:t>
            </a:r>
            <a:endParaRPr lang="zh-CN" altLang="en-US" sz="2800" b="1" dirty="0"/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9359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b="1" dirty="0" smtClean="0"/>
              <a:t>7. </a:t>
            </a:r>
            <a:r>
              <a:rPr lang="zh-CN" altLang="en-US" sz="2800" b="1" dirty="0" smtClean="0"/>
              <a:t>常用的</a:t>
            </a:r>
            <a:r>
              <a:rPr lang="en-US" altLang="zh-CN" sz="2800" b="1" dirty="0" smtClean="0"/>
              <a:t>ping</a:t>
            </a:r>
            <a:r>
              <a:rPr lang="zh-CN" altLang="en-US" sz="2800" b="1" dirty="0" smtClean="0"/>
              <a:t>程序使用了</a:t>
            </a:r>
            <a:r>
              <a:rPr lang="en-US" altLang="zh-CN" sz="2800" b="1" dirty="0" smtClean="0"/>
              <a:t>ICMP</a:t>
            </a:r>
            <a:r>
              <a:rPr lang="zh-CN" altLang="en-US" sz="2800" b="1" dirty="0" smtClean="0"/>
              <a:t>的</a:t>
            </a:r>
            <a:r>
              <a:rPr lang="en-US" altLang="zh-CN" sz="2800" b="1" dirty="0" smtClean="0"/>
              <a:t>(    )</a:t>
            </a:r>
            <a:r>
              <a:rPr lang="zh-CN" altLang="en-US" sz="2800" b="1" dirty="0" smtClean="0"/>
              <a:t>报文，用于探测目标主机的可达性。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b="1" dirty="0" smtClean="0"/>
              <a:t>路由器询问和通告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b="1" dirty="0" smtClean="0"/>
              <a:t>地址掩码请求与应答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b="1" dirty="0" smtClean="0"/>
              <a:t>回送请求与应答</a:t>
            </a:r>
            <a:endParaRPr lang="zh-CN" altLang="en-US" sz="2800" b="1" dirty="0"/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b="1" dirty="0" smtClean="0"/>
              <a:t>时间戳请求与应答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17743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254000" y="873125"/>
            <a:ext cx="5123780" cy="247474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8.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若某路由器的路由表如下表所示：若路由器收到一个目的地址为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169.96.40.5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IP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分组，则转发该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IP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分组的接口是（  ）。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088136" y="5537835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S1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088136" y="6406515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S2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088136" y="7263765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S3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088136" y="8121015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S4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484632" y="569214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484632" y="65608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484632" y="741807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484632" y="82753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844218"/>
              </p:ext>
            </p:extLst>
          </p:nvPr>
        </p:nvGraphicFramePr>
        <p:xfrm>
          <a:off x="254000" y="3089565"/>
          <a:ext cx="5123780" cy="2448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2292"/>
                <a:gridCol w="1653168"/>
                <a:gridCol w="1318320"/>
              </a:tblGrid>
              <a:tr h="4739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目的网络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下一跳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接口</a:t>
                      </a:r>
                      <a:endParaRPr lang="zh-CN" altLang="en-US" dirty="0"/>
                    </a:p>
                  </a:txBody>
                  <a:tcPr/>
                </a:tc>
              </a:tr>
              <a:tr h="5524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169.96.40.0/23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176.1.1.1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S1</a:t>
                      </a:r>
                      <a:endParaRPr lang="zh-CN" altLang="en-US" dirty="0"/>
                    </a:p>
                  </a:txBody>
                  <a:tcPr/>
                </a:tc>
              </a:tr>
              <a:tr h="473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169.96.40.0/25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176.2.2.2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S2</a:t>
                      </a:r>
                      <a:endParaRPr lang="zh-CN" altLang="en-US" dirty="0"/>
                    </a:p>
                  </a:txBody>
                  <a:tcPr/>
                </a:tc>
              </a:tr>
              <a:tr h="473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169.96.40.0/27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176.3.3.3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S3</a:t>
                      </a:r>
                      <a:endParaRPr lang="zh-CN" altLang="en-US" dirty="0"/>
                    </a:p>
                  </a:txBody>
                  <a:tcPr/>
                </a:tc>
              </a:tr>
              <a:tr h="473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0.0.0.0/0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176.4.4.4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77229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6.0"/>
  <p:tag name="PROBLEMBLANK" val="[{&quot;Num&quot;:1,&quot;Score&quot;:1.0,&quot;Answers&quot;:[&quot;2&quot;],&quot;CaseSensitive&quot;:false,&quot;FuzzyMatch&quot;:false},{&quot;Num&quot;:2,&quot;Score&quot;:1.0,&quot;Answers&quot;:[&quot;62&quot;],&quot;CaseSensitive&quot;:false,&quot;FuzzyMatch&quot;:false},{&quot;Num&quot;:3,&quot;Score&quot;:1.0,&quot;Answers&quot;:[&quot;210.10.30.128&quot;],&quot;CaseSensitive&quot;:false,&quot;FuzzyMatch&quot;:false},{&quot;Num&quot;:4,&quot;Score&quot;:1.0,&quot;Answers&quot;:[&quot;210.10.30.129&quot;],&quot;CaseSensitive&quot;:false,&quot;FuzzyMatch&quot;:false},{&quot;Num&quot;:5,&quot;Score&quot;:1.0,&quot;Answers&quot;:[&quot;210.10.30.190&quot;],&quot;CaseSensitive&quot;:false,&quot;FuzzyMatch&quot;:false},{&quot;Num&quot;:6,&quot;Score&quot;:1.0,&quot;Answers&quot;:[&quot;210.10.30.127&quot;],&quot;CaseSensitive&quot;:false,&quot;FuzzyMatch&quot;:false}]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3.0"/>
  <p:tag name="PROBLEMBLANK" val="[{&quot;Num&quot;:1,&quot;Score&quot;:1.0,&quot;Answers&quot;:[&quot;4&quot;],&quot;CaseSensitive&quot;:false,&quot;FuzzyMatch&quot;:false},{&quot;Num&quot;:2,&quot;Score&quot;:1.0,&quot;Answers&quot;:[&quot;40&quot;],&quot;CaseSensitive&quot;:false,&quot;FuzzyMatch&quot;:false},{&quot;Num&quot;:3,&quot;Score&quot;:1.0,&quot;Answers&quot;:[&quot;555&quot;],&quot;CaseSensitive&quot;:false,&quot;FuzzyMatch&quot;:false}]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6.0"/>
  <p:tag name="PROBLEMBLANK" val="[{&quot;Num&quot;:1,&quot;Score&quot;:1.0,&quot;Answers&quot;:[&quot;255.255.254.0&quot;],&quot;CaseSensitive&quot;:false,&quot;FuzzyMatch&quot;:false},{&quot;Num&quot;:2,&quot;Score&quot;:1.0,&quot;Answers&quot;:[&quot;510&quot;],&quot;CaseSensitive&quot;:false,&quot;FuzzyMatch&quot;:false},{&quot;Num&quot;:3,&quot;Score&quot;:1.0,&quot;Answers&quot;:[&quot;2&quot;],&quot;CaseSensitive&quot;:false,&quot;FuzzyMatch&quot;:false},{&quot;Num&quot;:4,&quot;Score&quot;:1.0,&quot;Answers&quot;:[&quot;126.1.2.1&quot;],&quot;CaseSensitive&quot;:false,&quot;FuzzyMatch&quot;:false},{&quot;Num&quot;:5,&quot;Score&quot;:1.0,&quot;Answers&quot;:[&quot;126.1.3.254&quot;],&quot;CaseSensitive&quot;:false,&quot;FuzzyMatch&quot;:false},{&quot;Num&quot;:6,&quot;Score&quot;:1.0,&quot;Answers&quot;:[&quot;27&quot;],&quot;CaseSensitive&quot;:false,&quot;FuzzyMatch&quot;:false}]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路由&quot;],&quot;CaseSensitive&quot;:false,&quot;FuzzyMatch&quot;:false}]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HASREMARK" val="True"/>
  <p:tag name="PROBLEMREMARK" val="①26&#10;②64（写62也可以）&#10;③136.23.12.0/26&#10;    136.23.12.64/26&#10;    136.23.12.128/26&#10;    136.23.12.192/26&#10;④136.23.12.1       136.23.12.62&#10;    136.23.12.65     136.23.12.126&#10;    136.23.12.129   136.23.12.190&#10;    136.23.12.193   136.23.12.254&#10;"/>
  <p:tag name="PROBLEMVOICEALLOWED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5.0"/>
  <p:tag name="PROBLEMVOICEALLOWED" val="Fals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heme/theme1.xml><?xml version="1.0" encoding="utf-8"?>
<a:theme xmlns:a="http://schemas.openxmlformats.org/drawingml/2006/main" name="henu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defRPr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henu1" id="{EF9A0485-2533-4113-B5F3-931D35C6CE80}" vid="{0818F580-008C-48C5-9E9C-CC87C0FF657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henu</Template>
  <TotalTime>1763</TotalTime>
  <Words>1132</Words>
  <Application>Microsoft Office PowerPoint</Application>
  <PresentationFormat>全屏显示(16:10)</PresentationFormat>
  <Paragraphs>195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henu</vt:lpstr>
      <vt:lpstr>第4章 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测试</dc:title>
  <dc:creator>cyp</dc:creator>
  <cp:lastModifiedBy>cyp</cp:lastModifiedBy>
  <cp:revision>37</cp:revision>
  <dcterms:created xsi:type="dcterms:W3CDTF">2021-11-06T01:10:11Z</dcterms:created>
  <dcterms:modified xsi:type="dcterms:W3CDTF">2021-12-02T08:15:28Z</dcterms:modified>
</cp:coreProperties>
</file>